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9"/>
  </p:notesMasterIdLst>
  <p:handoutMasterIdLst>
    <p:handoutMasterId r:id="rId50"/>
  </p:handoutMasterIdLst>
  <p:sldIdLst>
    <p:sldId id="258" r:id="rId2"/>
    <p:sldId id="259" r:id="rId3"/>
    <p:sldId id="263" r:id="rId4"/>
    <p:sldId id="260" r:id="rId5"/>
    <p:sldId id="262" r:id="rId6"/>
    <p:sldId id="264" r:id="rId7"/>
    <p:sldId id="315" r:id="rId8"/>
    <p:sldId id="316" r:id="rId9"/>
    <p:sldId id="317" r:id="rId10"/>
    <p:sldId id="329" r:id="rId11"/>
    <p:sldId id="265" r:id="rId12"/>
    <p:sldId id="331" r:id="rId13"/>
    <p:sldId id="267" r:id="rId14"/>
    <p:sldId id="268" r:id="rId15"/>
    <p:sldId id="269" r:id="rId16"/>
    <p:sldId id="271" r:id="rId17"/>
    <p:sldId id="305" r:id="rId18"/>
    <p:sldId id="272" r:id="rId19"/>
    <p:sldId id="274" r:id="rId20"/>
    <p:sldId id="306" r:id="rId21"/>
    <p:sldId id="273" r:id="rId22"/>
    <p:sldId id="307" r:id="rId23"/>
    <p:sldId id="322" r:id="rId24"/>
    <p:sldId id="276" r:id="rId25"/>
    <p:sldId id="279" r:id="rId26"/>
    <p:sldId id="284" r:id="rId27"/>
    <p:sldId id="285" r:id="rId28"/>
    <p:sldId id="278" r:id="rId29"/>
    <p:sldId id="312" r:id="rId30"/>
    <p:sldId id="280" r:id="rId31"/>
    <p:sldId id="311" r:id="rId32"/>
    <p:sldId id="281" r:id="rId33"/>
    <p:sldId id="282" r:id="rId34"/>
    <p:sldId id="283" r:id="rId35"/>
    <p:sldId id="287" r:id="rId36"/>
    <p:sldId id="288" r:id="rId37"/>
    <p:sldId id="289" r:id="rId38"/>
    <p:sldId id="292" r:id="rId39"/>
    <p:sldId id="291" r:id="rId40"/>
    <p:sldId id="321" r:id="rId41"/>
    <p:sldId id="327" r:id="rId42"/>
    <p:sldId id="328" r:id="rId43"/>
    <p:sldId id="300" r:id="rId44"/>
    <p:sldId id="302" r:id="rId45"/>
    <p:sldId id="301" r:id="rId46"/>
    <p:sldId id="298" r:id="rId47"/>
    <p:sldId id="323" r:id="rId48"/>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44" autoAdjust="0"/>
    <p:restoredTop sz="94590" autoAdjust="0"/>
  </p:normalViewPr>
  <p:slideViewPr>
    <p:cSldViewPr>
      <p:cViewPr>
        <p:scale>
          <a:sx n="66" d="100"/>
          <a:sy n="66" d="100"/>
        </p:scale>
        <p:origin x="-1170" y="-96"/>
      </p:cViewPr>
      <p:guideLst>
        <p:guide orient="horz" pos="2160"/>
        <p:guide pos="2880"/>
      </p:guideLst>
    </p:cSldViewPr>
  </p:slideViewPr>
  <p:outlineViewPr>
    <p:cViewPr>
      <p:scale>
        <a:sx n="33" d="100"/>
        <a:sy n="33" d="100"/>
      </p:scale>
      <p:origin x="0" y="49914"/>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515895-2EA2-4FDB-A5DE-C4025250BC7C}" type="datetimeFigureOut">
              <a:rPr lang="hu-HU" smtClean="0"/>
              <a:pPr/>
              <a:t>2016.03.28.</a:t>
            </a:fld>
            <a:endParaRPr lang="hu-HU"/>
          </a:p>
        </p:txBody>
      </p:sp>
      <p:sp>
        <p:nvSpPr>
          <p:cNvPr id="4" name="Élőláb hely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5E6384-FFFF-49CF-85B6-81460EAFCE1A}" type="slidenum">
              <a:rPr lang="hu-HU" smtClean="0"/>
              <a:pPr/>
              <a:t>‹#›</a:t>
            </a:fld>
            <a:endParaRPr lang="hu-HU"/>
          </a:p>
        </p:txBody>
      </p:sp>
    </p:spTree>
    <p:extLst>
      <p:ext uri="{BB962C8B-B14F-4D97-AF65-F5344CB8AC3E}">
        <p14:creationId xmlns:p14="http://schemas.microsoft.com/office/powerpoint/2010/main" val="3361974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96A3BC-481B-4190-B67D-383825265E50}" type="datetimeFigureOut">
              <a:rPr lang="hu-HU" smtClean="0"/>
              <a:pPr/>
              <a:t>2016.03.28.</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236A1-52F0-47F0-8957-B87CD61110D3}" type="slidenum">
              <a:rPr lang="hu-HU" smtClean="0"/>
              <a:pPr/>
              <a:t>‹#›</a:t>
            </a:fld>
            <a:endParaRPr lang="hu-HU"/>
          </a:p>
        </p:txBody>
      </p:sp>
    </p:spTree>
    <p:extLst>
      <p:ext uri="{BB962C8B-B14F-4D97-AF65-F5344CB8AC3E}">
        <p14:creationId xmlns:p14="http://schemas.microsoft.com/office/powerpoint/2010/main" val="4112158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konyvtar.hu/wiki/Szakk%C3%B6nyvt%C3%A1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ibraryreference.wordpress.com/working-with-library-users/professional-competencies-and-guidelines-for-behavioral-performance-of-reference-libraria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konyvtar.hu/wiki/Szakk%C3%B6nyvt%C3%A1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7B837D79-2E12-436B-B239-98BE4603F7CC}" type="slidenum">
              <a:rPr lang="hu-HU" smtClean="0"/>
              <a:pPr/>
              <a:t>1</a:t>
            </a:fld>
            <a:endParaRPr lang="hu-H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hivatali könyvtárak elsősorban munkaeszköz-jellegűek. Egyrészt biztosítják a hivatal működéséhez szükséges tárgyi információk szolgáltatását, másrészt gondoskodnak a napi munkaeszközként használt dokumentumok beszerzéséről és szétosztásáról (például közlönyök, címtárak, stb.).</a:t>
            </a:r>
            <a:r>
              <a:rPr lang="hu-HU" u="sng" baseline="30000" dirty="0">
                <a:hlinkClick r:id="rId3"/>
              </a:rPr>
              <a:t>[19]</a:t>
            </a:r>
            <a:r>
              <a:rPr lang="hu-HU" dirty="0"/>
              <a:t> </a:t>
            </a:r>
          </a:p>
          <a:p>
            <a:r>
              <a:rPr lang="hu-HU" dirty="0"/>
              <a:t>Az IFLA definíciója szerint kormányzati könyvtárnak nevezzük a kormányzat által alapított és fenntartott könyvtárakat, amelyeknek a célközönsége a kormányzat munkatársai, de hangsúlyozzák, hogy az általuk kiszolgált közönség szélesebb, mint a kormányzati munkában foglalkoztatottak köre.</a:t>
            </a:r>
            <a:br>
              <a:rPr lang="hu-HU" dirty="0"/>
            </a:br>
            <a:r>
              <a:rPr lang="hu-HU" dirty="0"/>
              <a:t>Az MSZ EN ISO 2789:2003 szabvány szerint kormányzati könyvtár, „amelyet valamely kormányzati (önkormányzati) szolgálat, szervezet vagy ügynökség (hivatal), vagy a parlament kiszolgálására tartanak fenn, beleértve a nemzetközi, nemzeti és helyi (regionális) kormányzati szerveket”.2</a:t>
            </a:r>
            <a:br>
              <a:rPr lang="hu-HU" dirty="0"/>
            </a:br>
            <a:r>
              <a:rPr lang="hu-HU" dirty="0"/>
              <a:t>A </a:t>
            </a:r>
            <a:r>
              <a:rPr lang="hu-HU" dirty="0" err="1"/>
              <a:t>montesquieau-i</a:t>
            </a:r>
            <a:r>
              <a:rPr lang="hu-HU" dirty="0"/>
              <a:t> hatalommegosztási elv3 alapján az IFLA a kormányzati könyvtárakat három típusba sorolja:</a:t>
            </a:r>
            <a:br>
              <a:rPr lang="hu-HU" dirty="0"/>
            </a:br>
            <a:r>
              <a:rPr lang="hu-HU" dirty="0"/>
              <a:t>a törvényhozó hatalom könyvtárai (pl. kongresszusi vagy parlamenti könyvtárak);</a:t>
            </a:r>
            <a:br>
              <a:rPr lang="hu-HU" dirty="0"/>
            </a:br>
            <a:r>
              <a:rPr lang="hu-HU" dirty="0"/>
              <a:t>a végrehajtó hatalom könyvtárai (pl. minisztériumok könyvtárai, követségi könyvtárak, rendvédelmi szervek könyvtárai stb.);</a:t>
            </a:r>
            <a:br>
              <a:rPr lang="hu-HU" dirty="0"/>
            </a:br>
            <a:r>
              <a:rPr lang="hu-HU" dirty="0"/>
              <a:t>a bírói hatalom könyvtárai (pl. Legfelsőbb Bíróság könyvtára, más bírósági könyvtárak).</a:t>
            </a:r>
          </a:p>
          <a:p>
            <a:r>
              <a:rPr lang="hu-HU" dirty="0"/>
              <a:t> </a:t>
            </a:r>
          </a:p>
          <a:p>
            <a:endParaRPr lang="hu-HU" dirty="0"/>
          </a:p>
        </p:txBody>
      </p:sp>
      <p:sp>
        <p:nvSpPr>
          <p:cNvPr id="4" name="Dia számának helye 3"/>
          <p:cNvSpPr>
            <a:spLocks noGrp="1"/>
          </p:cNvSpPr>
          <p:nvPr>
            <p:ph type="sldNum" sz="quarter" idx="10"/>
          </p:nvPr>
        </p:nvSpPr>
        <p:spPr/>
        <p:txBody>
          <a:bodyPr/>
          <a:lstStyle/>
          <a:p>
            <a:fld id="{7B837D79-2E12-436B-B239-98BE4603F7CC}" type="slidenum">
              <a:rPr lang="hu-HU" smtClean="0"/>
              <a:pPr/>
              <a:t>21</a:t>
            </a:fld>
            <a:endParaRPr lang="hu-HU"/>
          </a:p>
        </p:txBody>
      </p:sp>
    </p:spTree>
    <p:extLst>
      <p:ext uri="{BB962C8B-B14F-4D97-AF65-F5344CB8AC3E}">
        <p14:creationId xmlns:p14="http://schemas.microsoft.com/office/powerpoint/2010/main" val="64224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3600" b="1">
                <a:solidFill>
                  <a:schemeClr val="tx2"/>
                </a:solidFill>
                <a:latin typeface="Times New Roman" pitchFamily="18" charset="0"/>
                <a:cs typeface="Times New Roman" pitchFamily="18" charset="0"/>
              </a:defRPr>
            </a:lvl1pPr>
            <a:lvl2pPr marL="742950" indent="-285750" eaLnBrk="0" hangingPunct="0">
              <a:defRPr sz="3600" b="1">
                <a:solidFill>
                  <a:schemeClr val="tx2"/>
                </a:solidFill>
                <a:latin typeface="Times New Roman" pitchFamily="18" charset="0"/>
                <a:cs typeface="Times New Roman" pitchFamily="18" charset="0"/>
              </a:defRPr>
            </a:lvl2pPr>
            <a:lvl3pPr marL="1143000" indent="-228600" eaLnBrk="0" hangingPunct="0">
              <a:defRPr sz="3600" b="1">
                <a:solidFill>
                  <a:schemeClr val="tx2"/>
                </a:solidFill>
                <a:latin typeface="Times New Roman" pitchFamily="18" charset="0"/>
                <a:cs typeface="Times New Roman" pitchFamily="18" charset="0"/>
              </a:defRPr>
            </a:lvl3pPr>
            <a:lvl4pPr marL="1600200" indent="-228600" eaLnBrk="0" hangingPunct="0">
              <a:defRPr sz="3600" b="1">
                <a:solidFill>
                  <a:schemeClr val="tx2"/>
                </a:solidFill>
                <a:latin typeface="Times New Roman" pitchFamily="18" charset="0"/>
                <a:cs typeface="Times New Roman" pitchFamily="18" charset="0"/>
              </a:defRPr>
            </a:lvl4pPr>
            <a:lvl5pPr marL="2057400" indent="-228600" eaLnBrk="0" hangingPunct="0">
              <a:defRPr sz="3600" b="1">
                <a:solidFill>
                  <a:schemeClr val="tx2"/>
                </a:solidFill>
                <a:latin typeface="Times New Roman" pitchFamily="18" charset="0"/>
                <a:cs typeface="Times New Roman" pitchFamily="18" charset="0"/>
              </a:defRPr>
            </a:lvl5pPr>
            <a:lvl6pPr marL="25146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6pPr>
            <a:lvl7pPr marL="29718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7pPr>
            <a:lvl8pPr marL="34290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8pPr>
            <a:lvl9pPr marL="38862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9pPr>
          </a:lstStyle>
          <a:p>
            <a:pPr eaLnBrk="1" hangingPunct="1"/>
            <a:fld id="{F7B7A770-3218-42D8-8A0D-5404D9012B52}" type="slidenum">
              <a:rPr lang="hu-HU" altLang="hu-HU" sz="1200"/>
              <a:pPr eaLnBrk="1" hangingPunct="1"/>
              <a:t>25</a:t>
            </a:fld>
            <a:endParaRPr lang="hu-HU" altLang="hu-HU"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hu-HU" altLang="hu-HU" sz="1600" dirty="0" smtClean="0">
                <a:latin typeface="Arial" charset="0"/>
                <a:cs typeface="Arial" charset="0"/>
              </a:rPr>
              <a:t>Ennek legfontosabb </a:t>
            </a:r>
            <a:r>
              <a:rPr lang="hu-HU" altLang="hu-HU" sz="1600" dirty="0" smtClean="0">
                <a:latin typeface="Arial" charset="0"/>
              </a:rPr>
              <a:t>egysége számunkra</a:t>
            </a:r>
            <a:r>
              <a:rPr lang="hu-HU" altLang="hu-HU" sz="1600" dirty="0" smtClean="0">
                <a:latin typeface="Arial" charset="0"/>
                <a:cs typeface="Arial" charset="0"/>
              </a:rPr>
              <a:t> a Tájékoztatási és Dokumentációs Központ létrehozása.</a:t>
            </a:r>
            <a:r>
              <a:rPr lang="hu-HU" altLang="hu-HU" sz="1600" dirty="0" smtClean="0">
                <a:latin typeface="Arial" charset="0"/>
              </a:rPr>
              <a:t> Ez ad helyet a MBA könyvárának, melynek egyik kitüntetett feladata a bírsági könyvtárak módszertani munkájának segítése, és </a:t>
            </a:r>
          </a:p>
          <a:p>
            <a:pPr eaLnBrk="1" hangingPunct="1"/>
            <a:r>
              <a:rPr lang="hu-HU" altLang="hu-HU" sz="1600" b="1" u="sng" dirty="0" smtClean="0">
                <a:latin typeface="Arial" charset="0"/>
              </a:rPr>
              <a:t>Nyomi</a:t>
            </a:r>
            <a:endParaRPr lang="hu-HU" altLang="hu-HU" sz="1600" b="1" u="sng" dirty="0" smtClean="0"/>
          </a:p>
          <a:p>
            <a:pPr eaLnBrk="1" hangingPunct="1"/>
            <a:endParaRPr lang="hu-HU" altLang="hu-HU" sz="16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43F5E678-743E-4DA1-949F-5B8FA493DC06}" type="slidenum">
              <a:rPr lang="fr-CA" altLang="hu-HU"/>
              <a:pPr/>
              <a:t>26</a:t>
            </a:fld>
            <a:endParaRPr lang="fr-CA" altLang="hu-HU"/>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685801" y="4343401"/>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ltLang="hu-H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CustomShape 1"/>
          <p:cNvSpPr/>
          <p:nvPr/>
        </p:nvSpPr>
        <p:spPr>
          <a:xfrm>
            <a:off x="3886200" y="8686800"/>
            <a:ext cx="2970360" cy="455760"/>
          </a:xfrm>
          <a:prstGeom prst="rect">
            <a:avLst/>
          </a:prstGeom>
        </p:spPr>
      </p:sp>
      <p:sp>
        <p:nvSpPr>
          <p:cNvPr id="806" name="PlaceHolder 2"/>
          <p:cNvSpPr>
            <a:spLocks noGrp="1"/>
          </p:cNvSpPr>
          <p:nvPr>
            <p:ph type="body"/>
          </p:nvPr>
        </p:nvSpPr>
        <p:spPr>
          <a:xfrm>
            <a:off x="914401" y="4343401"/>
            <a:ext cx="5027760" cy="4113360"/>
          </a:xfrm>
          <a:prstGeom prst="rect">
            <a:avLst/>
          </a:prstGeom>
        </p:spPr>
        <p:txBody>
          <a:bodyPr lIns="0" tIns="0" rIns="0" bIns="0"/>
          <a:lstStyle/>
          <a:p>
            <a:endParaRPr dirty="0"/>
          </a:p>
          <a:p>
            <a:r>
              <a:rPr lang="hu-HU" sz="1600" b="1" u="sng" dirty="0">
                <a:latin typeface="Arial"/>
              </a:rPr>
              <a:t>Nyomi</a:t>
            </a:r>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B13236A1-52F0-47F0-8957-B87CD61110D3}" type="slidenum">
              <a:rPr lang="hu-HU" smtClean="0"/>
              <a:pPr/>
              <a:t>46</a:t>
            </a:fld>
            <a:endParaRPr lang="hu-HU"/>
          </a:p>
        </p:txBody>
      </p:sp>
    </p:spTree>
    <p:extLst>
      <p:ext uri="{BB962C8B-B14F-4D97-AF65-F5344CB8AC3E}">
        <p14:creationId xmlns:p14="http://schemas.microsoft.com/office/powerpoint/2010/main" val="57804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Hát azt mondja a jog</a:t>
            </a:r>
            <a:br>
              <a:rPr lang="hu-HU" dirty="0"/>
            </a:br>
            <a:r>
              <a:rPr lang="hu-HU" dirty="0"/>
              <a:t>Majd akkor lesz jogod</a:t>
            </a:r>
            <a:br>
              <a:rPr lang="hu-HU" dirty="0"/>
            </a:br>
            <a:r>
              <a:rPr lang="hu-HU" dirty="0"/>
              <a:t>Ha te magad kizsarolod</a:t>
            </a:r>
            <a:br>
              <a:rPr lang="hu-HU" dirty="0"/>
            </a:br>
            <a:r>
              <a:rPr lang="hu-HU" dirty="0"/>
              <a:t>S ha nincs rá hajlamod  b  </a:t>
            </a:r>
            <a:br>
              <a:rPr lang="hu-HU" dirty="0"/>
            </a:br>
            <a:r>
              <a:rPr lang="hu-HU" dirty="0"/>
              <a:t>Ütheted bottal a jogod</a:t>
            </a:r>
            <a:br>
              <a:rPr lang="hu-HU" dirty="0"/>
            </a:br>
            <a:r>
              <a:rPr lang="hu-HU" dirty="0"/>
              <a:t>Nyomát vagy magát a jogot</a:t>
            </a:r>
            <a:br>
              <a:rPr lang="hu-HU" dirty="0"/>
            </a:br>
            <a:r>
              <a:rPr lang="hu-HU" dirty="0"/>
              <a:t>A fő az ütés meg a bot</a:t>
            </a:r>
            <a:br>
              <a:rPr lang="hu-HU" dirty="0"/>
            </a:br>
            <a:r>
              <a:rPr lang="hu-HU" dirty="0"/>
              <a:t>Időtlen idők küzdelme</a:t>
            </a:r>
            <a:br>
              <a:rPr lang="hu-HU" dirty="0"/>
            </a:br>
            <a:r>
              <a:rPr lang="hu-HU" dirty="0"/>
              <a:t>Miképp adjunk jogot a jognak</a:t>
            </a:r>
            <a:br>
              <a:rPr lang="hu-HU" dirty="0"/>
            </a:br>
            <a:r>
              <a:rPr lang="hu-HU" dirty="0"/>
              <a:t>Hogy joga legyen jognak lennie.</a:t>
            </a:r>
          </a:p>
          <a:p>
            <a:r>
              <a:rPr lang="hu-HU" dirty="0"/>
              <a:t>Somlyó György</a:t>
            </a:r>
            <a:br>
              <a:rPr lang="hu-HU" dirty="0"/>
            </a:br>
            <a:endParaRPr lang="hu-HU" dirty="0"/>
          </a:p>
          <a:p>
            <a:endParaRPr lang="hu-HU" dirty="0"/>
          </a:p>
        </p:txBody>
      </p:sp>
      <p:sp>
        <p:nvSpPr>
          <p:cNvPr id="4" name="Dia számának helye 3"/>
          <p:cNvSpPr>
            <a:spLocks noGrp="1"/>
          </p:cNvSpPr>
          <p:nvPr>
            <p:ph type="sldNum" sz="quarter" idx="10"/>
          </p:nvPr>
        </p:nvSpPr>
        <p:spPr/>
        <p:txBody>
          <a:bodyPr/>
          <a:lstStyle/>
          <a:p>
            <a:fld id="{7B837D79-2E12-436B-B239-98BE4603F7CC}" type="slidenum">
              <a:rPr lang="hu-HU" smtClean="0"/>
              <a:pPr/>
              <a:t>2</a:t>
            </a:fld>
            <a:endParaRPr lang="hu-HU" dirty="0"/>
          </a:p>
        </p:txBody>
      </p:sp>
    </p:spTree>
    <p:extLst>
      <p:ext uri="{BB962C8B-B14F-4D97-AF65-F5344CB8AC3E}">
        <p14:creationId xmlns:p14="http://schemas.microsoft.com/office/powerpoint/2010/main" val="169000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smtClean="0"/>
              <a:t>PIERIS: ÁDÁM ÉS ÉVA A PARADICSOMBAN</a:t>
            </a:r>
            <a:endParaRPr lang="hu-HU" dirty="0"/>
          </a:p>
        </p:txBody>
      </p:sp>
      <p:sp>
        <p:nvSpPr>
          <p:cNvPr id="4" name="Dia számának helye 3"/>
          <p:cNvSpPr>
            <a:spLocks noGrp="1"/>
          </p:cNvSpPr>
          <p:nvPr>
            <p:ph type="sldNum" sz="quarter" idx="10"/>
          </p:nvPr>
        </p:nvSpPr>
        <p:spPr/>
        <p:txBody>
          <a:bodyPr/>
          <a:lstStyle/>
          <a:p>
            <a:fld id="{7B837D79-2E12-436B-B239-98BE4603F7CC}" type="slidenum">
              <a:rPr lang="hu-HU" smtClean="0"/>
              <a:pPr/>
              <a:t>3</a:t>
            </a:fld>
            <a:endParaRPr lang="hu-HU" dirty="0"/>
          </a:p>
        </p:txBody>
      </p:sp>
    </p:spTree>
    <p:extLst>
      <p:ext uri="{BB962C8B-B14F-4D97-AF65-F5344CB8AC3E}">
        <p14:creationId xmlns:p14="http://schemas.microsoft.com/office/powerpoint/2010/main" val="344889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7B837D79-2E12-436B-B239-98BE4603F7CC}" type="slidenum">
              <a:rPr lang="hu-HU" smtClean="0"/>
              <a:pPr/>
              <a:t>4</a:t>
            </a:fld>
            <a:endParaRPr lang="hu-H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1" y="4343399"/>
            <a:ext cx="5486400" cy="41147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hu-HU" sz="1200" b="0" i="0" u="none" strike="noStrike" cap="none" dirty="0">
                <a:solidFill>
                  <a:schemeClr val="dk1"/>
                </a:solidFill>
                <a:latin typeface="Calibri"/>
                <a:ea typeface="Calibri"/>
                <a:cs typeface="Calibri"/>
                <a:sym typeface="Calibri"/>
              </a:rPr>
              <a:t>(Készül a </a:t>
            </a:r>
            <a:r>
              <a:rPr lang="hu-HU" sz="1200" b="0" i="0" u="none" strike="noStrike" cap="none" dirty="0" err="1">
                <a:solidFill>
                  <a:schemeClr val="dk1"/>
                </a:solidFill>
                <a:latin typeface="Calibri"/>
                <a:ea typeface="Calibri"/>
                <a:cs typeface="Calibri"/>
                <a:sym typeface="Calibri"/>
              </a:rPr>
              <a:t>Library</a:t>
            </a:r>
            <a:r>
              <a:rPr lang="hu-HU" sz="1200" b="0" i="0" u="none" strike="noStrike" cap="none">
                <a:solidFill>
                  <a:schemeClr val="dk1"/>
                </a:solidFill>
                <a:latin typeface="Calibri"/>
                <a:ea typeface="Calibri"/>
                <a:cs typeface="Calibri"/>
                <a:sym typeface="Calibri"/>
              </a:rPr>
              <a:t> Journal 2016. március 1-jei számában megjelent, Top Skills for Tomorrow’s Librarians c. cikk alapján.)</a:t>
            </a:r>
          </a:p>
          <a:p>
            <a:pPr marL="0" marR="0" lvl="0" indent="0" algn="l" rtl="0">
              <a:spcBef>
                <a:spcPts val="0"/>
              </a:spcBef>
              <a:buSzPct val="25000"/>
              <a:buNone/>
            </a:pPr>
            <a:r>
              <a:rPr lang="hu-HU" sz="1200" b="0" i="0" u="none" strike="noStrike" cap="none">
                <a:solidFill>
                  <a:schemeClr val="dk1"/>
                </a:solidFill>
                <a:latin typeface="Calibri"/>
                <a:ea typeface="Calibri"/>
                <a:cs typeface="Calibri"/>
                <a:sym typeface="Calibri"/>
              </a:rPr>
              <a:t>Koreny Ágnes</a:t>
            </a:r>
            <a:br>
              <a:rPr lang="hu-HU" sz="1200" b="0" i="0" u="none" strike="noStrike" cap="none">
                <a:solidFill>
                  <a:schemeClr val="dk1"/>
                </a:solidFill>
                <a:latin typeface="Calibri"/>
                <a:ea typeface="Calibri"/>
                <a:cs typeface="Calibri"/>
                <a:sym typeface="Calibri"/>
              </a:rPr>
            </a:br>
            <a:r>
              <a:rPr lang="hu-HU" sz="1200" b="0" i="0" u="none" strike="noStrike" cap="none">
                <a:solidFill>
                  <a:schemeClr val="dk1"/>
                </a:solidFill>
                <a:latin typeface="Calibri"/>
                <a:ea typeface="Calibri"/>
                <a:cs typeface="Calibri"/>
                <a:sym typeface="Calibri"/>
              </a:rPr>
              <a:t>Hogyan lehetsz a holnap (szuper) könyvtárosa?</a:t>
            </a:r>
          </a:p>
          <a:p>
            <a:pPr marL="0" marR="0" lvl="0" indent="0" algn="l" rtl="0">
              <a:spcBef>
                <a:spcPts val="0"/>
              </a:spcBef>
              <a:buSzPct val="25000"/>
              <a:buNone/>
            </a:pPr>
            <a:r>
              <a:rPr lang="hu-HU" sz="1200" b="0" i="0" u="sng" strike="noStrike" cap="none">
                <a:solidFill>
                  <a:schemeClr val="hlink"/>
                </a:solidFill>
                <a:latin typeface="Calibri"/>
                <a:ea typeface="Calibri"/>
                <a:cs typeface="Calibri"/>
                <a:sym typeface="Calibri"/>
                <a:hlinkClick r:id="rId3"/>
              </a:rPr>
              <a:t>https://libraryreference.wordpress.com/…/professional-comp…/</a:t>
            </a:r>
          </a:p>
        </p:txBody>
      </p:sp>
      <p:sp>
        <p:nvSpPr>
          <p:cNvPr id="170" name="Shape 170"/>
          <p:cNvSpPr txBox="1">
            <a:spLocks noGrp="1"/>
          </p:cNvSpPr>
          <p:nvPr>
            <p:ph type="sldNum" idx="12"/>
          </p:nvPr>
        </p:nvSpPr>
        <p:spPr>
          <a:xfrm>
            <a:off x="3884613" y="8685214"/>
            <a:ext cx="2971799" cy="4571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hu-HU" sz="1200" b="0" i="0" u="none" strike="noStrike" cap="none">
                <a:solidFill>
                  <a:schemeClr val="dk1"/>
                </a:solidFill>
                <a:latin typeface="Calibri"/>
                <a:ea typeface="Calibri"/>
                <a:cs typeface="Calibri"/>
                <a:sym typeface="Calibri"/>
              </a:rPr>
              <a:t>12</a:t>
            </a:fld>
            <a:endParaRPr lang="hu-H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szakkönyvtári hálózatban oroszlánrész jut az országos szakkönyvtáraknak az egyes szakterületek hézagtalan lefedésére. Bár az egyes szakkönyvtári intézmények heterogén csoportot alkotnak, ugyanakkor „az országos szakkönyvtárak szorosan együttműködnek az adott szakterület kisebb könyvtáraival, amelyek főként az országos szolgáltatások terjesztésében játszanak fontos szerepet.”</a:t>
            </a:r>
            <a:r>
              <a:rPr lang="hu-HU" u="sng" baseline="30000" dirty="0">
                <a:hlinkClick r:id="rId3"/>
              </a:rPr>
              <a:t>[9]</a:t>
            </a:r>
            <a:r>
              <a:rPr lang="hu-HU" dirty="0"/>
              <a:t> Ezen kapcsolatok koordinálása és összefogása is az országos szakkönyvtárak feladata. Erre a kooperációra azért van szükség, hogy megkönnyítsék a könyvtárközi kölcsönzést, illetve hogy a felhasználók könnyebben hozzáférhessenek adott dokumentumokhoz</a:t>
            </a:r>
          </a:p>
        </p:txBody>
      </p:sp>
      <p:sp>
        <p:nvSpPr>
          <p:cNvPr id="4" name="Dia számának helye 3"/>
          <p:cNvSpPr>
            <a:spLocks noGrp="1"/>
          </p:cNvSpPr>
          <p:nvPr>
            <p:ph type="sldNum" sz="quarter" idx="10"/>
          </p:nvPr>
        </p:nvSpPr>
        <p:spPr/>
        <p:txBody>
          <a:bodyPr/>
          <a:lstStyle/>
          <a:p>
            <a:fld id="{7B837D79-2E12-436B-B239-98BE4603F7CC}" type="slidenum">
              <a:rPr lang="hu-HU" smtClean="0"/>
              <a:pPr/>
              <a:t>14</a:t>
            </a:fld>
            <a:endParaRPr lang="hu-HU"/>
          </a:p>
        </p:txBody>
      </p:sp>
    </p:spTree>
    <p:extLst>
      <p:ext uri="{BB962C8B-B14F-4D97-AF65-F5344CB8AC3E}">
        <p14:creationId xmlns:p14="http://schemas.microsoft.com/office/powerpoint/2010/main" val="407429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B13236A1-52F0-47F0-8957-B87CD61110D3}" type="slidenum">
              <a:rPr lang="hu-HU" smtClean="0"/>
              <a:pPr/>
              <a:t>15</a:t>
            </a:fld>
            <a:endParaRPr lang="hu-HU"/>
          </a:p>
        </p:txBody>
      </p:sp>
    </p:spTree>
    <p:extLst>
      <p:ext uri="{BB962C8B-B14F-4D97-AF65-F5344CB8AC3E}">
        <p14:creationId xmlns:p14="http://schemas.microsoft.com/office/powerpoint/2010/main" val="53531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B13236A1-52F0-47F0-8957-B87CD61110D3}" type="slidenum">
              <a:rPr lang="hu-HU" smtClean="0"/>
              <a:pPr/>
              <a:t>17</a:t>
            </a:fld>
            <a:endParaRPr lang="hu-HU"/>
          </a:p>
        </p:txBody>
      </p:sp>
    </p:spTree>
    <p:extLst>
      <p:ext uri="{BB962C8B-B14F-4D97-AF65-F5344CB8AC3E}">
        <p14:creationId xmlns:p14="http://schemas.microsoft.com/office/powerpoint/2010/main" val="341490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Feladatuk az egyetemek oktatóinak és hallgatóinak szakirodalmi</a:t>
            </a:r>
            <a:r>
              <a:rPr lang="hu-HU" baseline="0" dirty="0" smtClean="0"/>
              <a:t> ellátása.</a:t>
            </a:r>
            <a:endParaRPr lang="hu-HU" dirty="0"/>
          </a:p>
        </p:txBody>
      </p:sp>
      <p:sp>
        <p:nvSpPr>
          <p:cNvPr id="4" name="Dia számának helye 3"/>
          <p:cNvSpPr>
            <a:spLocks noGrp="1"/>
          </p:cNvSpPr>
          <p:nvPr>
            <p:ph type="sldNum" sz="quarter" idx="10"/>
          </p:nvPr>
        </p:nvSpPr>
        <p:spPr/>
        <p:txBody>
          <a:bodyPr/>
          <a:lstStyle/>
          <a:p>
            <a:fld id="{7B837D79-2E12-436B-B239-98BE4603F7CC}" type="slidenum">
              <a:rPr lang="hu-HU" smtClean="0"/>
              <a:pPr/>
              <a:t>19</a:t>
            </a:fld>
            <a:endParaRPr lang="hu-HU"/>
          </a:p>
        </p:txBody>
      </p:sp>
    </p:spTree>
    <p:extLst>
      <p:ext uri="{BB962C8B-B14F-4D97-AF65-F5344CB8AC3E}">
        <p14:creationId xmlns:p14="http://schemas.microsoft.com/office/powerpoint/2010/main" val="163333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7" name="Egyenes összekötő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Cím 28"/>
          <p:cNvSpPr>
            <a:spLocks noGrp="1"/>
          </p:cNvSpPr>
          <p:nvPr>
            <p:ph type="ctrTitle"/>
          </p:nvPr>
        </p:nvSpPr>
        <p:spPr>
          <a:xfrm>
            <a:off x="381000" y="4853411"/>
            <a:ext cx="8458200" cy="1222375"/>
          </a:xfrm>
        </p:spPr>
        <p:txBody>
          <a:bodyPr anchor="t"/>
          <a:lstStyle/>
          <a:p>
            <a:r>
              <a:rPr kumimoji="0" lang="hu-HU" smtClean="0"/>
              <a:t>Mintacím szerkesztése</a:t>
            </a:r>
            <a:endParaRPr kumimoji="0" lang="en-US"/>
          </a:p>
        </p:txBody>
      </p:sp>
      <p:sp>
        <p:nvSpPr>
          <p:cNvPr id="9" name="Alcím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u-HU" smtClean="0"/>
              <a:t>Alcím mintájának szerkesztése</a:t>
            </a:r>
            <a:endParaRPr kumimoji="0" lang="en-US"/>
          </a:p>
        </p:txBody>
      </p:sp>
      <p:sp>
        <p:nvSpPr>
          <p:cNvPr id="16" name="Dátum helye 15"/>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2" name="Élőláb helye 1"/>
          <p:cNvSpPr>
            <a:spLocks noGrp="1"/>
          </p:cNvSpPr>
          <p:nvPr>
            <p:ph type="ftr" sz="quarter" idx="11"/>
          </p:nvPr>
        </p:nvSpPr>
        <p:spPr/>
        <p:txBody>
          <a:bodyPr/>
          <a:lstStyle/>
          <a:p>
            <a:endParaRPr lang="hu-HU"/>
          </a:p>
        </p:txBody>
      </p:sp>
      <p:sp>
        <p:nvSpPr>
          <p:cNvPr id="15" name="Dia számának helye 14"/>
          <p:cNvSpPr>
            <a:spLocks noGrp="1"/>
          </p:cNvSpPr>
          <p:nvPr>
            <p:ph type="sldNum" sz="quarter" idx="12"/>
          </p:nvPr>
        </p:nvSpPr>
        <p:spPr>
          <a:xfrm>
            <a:off x="8229600" y="6473952"/>
            <a:ext cx="758952" cy="246888"/>
          </a:xfrm>
        </p:spPr>
        <p:txBody>
          <a:bodyPr/>
          <a:lstStyle/>
          <a:p>
            <a:fld id="{781C5285-FAA8-4CD6-A135-193E7BE7365F}"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81C5285-FAA8-4CD6-A135-193E7BE7365F}"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549276"/>
            <a:ext cx="1828800" cy="5851525"/>
          </a:xfrm>
        </p:spPr>
        <p:txBody>
          <a:bodyPr vert="eaVer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549276"/>
            <a:ext cx="6248400" cy="5851525"/>
          </a:xfrm>
        </p:spPr>
        <p:txBody>
          <a:bodyPr vert="eaVer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81C5285-FAA8-4CD6-A135-193E7BE7365F}" type="slidenum">
              <a:rPr lang="hu-HU" smtClean="0"/>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5160"/>
          </a:xfrm>
          <a:prstGeom prst="rect">
            <a:avLst/>
          </a:prstGeom>
        </p:spPr>
        <p:txBody>
          <a:bodyPr wrap="none" lIns="0" tIns="0" rIns="0" bIns="0" anchor="ctr"/>
          <a:lstStyle/>
          <a:p>
            <a:pPr algn="ctr"/>
            <a:endParaRPr/>
          </a:p>
        </p:txBody>
      </p:sp>
      <p:sp>
        <p:nvSpPr>
          <p:cNvPr id="105" name="PlaceHolder 2"/>
          <p:cNvSpPr>
            <a:spLocks noGrp="1"/>
          </p:cNvSpPr>
          <p:nvPr>
            <p:ph type="subTitle"/>
          </p:nvPr>
        </p:nvSpPr>
        <p:spPr>
          <a:xfrm>
            <a:off x="457200" y="1604520"/>
            <a:ext cx="8046360" cy="397764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42505201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2" name="Cím 21"/>
          <p:cNvSpPr>
            <a:spLocks noGrp="1"/>
          </p:cNvSpPr>
          <p:nvPr>
            <p:ph type="title"/>
          </p:nvPr>
        </p:nvSpPr>
        <p:spPr/>
        <p:txBody>
          <a:bodyPr/>
          <a:lstStyle/>
          <a:p>
            <a:r>
              <a:rPr kumimoji="0" lang="hu-HU" smtClean="0"/>
              <a:t>Mintacím szerkesztése</a:t>
            </a:r>
            <a:endParaRPr kumimoji="0" lang="en-US"/>
          </a:p>
        </p:txBody>
      </p:sp>
      <p:sp>
        <p:nvSpPr>
          <p:cNvPr id="27" name="Tartalom helye 26"/>
          <p:cNvSpPr>
            <a:spLocks noGrp="1"/>
          </p:cNvSpPr>
          <p:nvPr>
            <p:ph idx="1"/>
          </p:nvPr>
        </p:nvSpPr>
        <p:spPr/>
        <p:txBody>
          <a:body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5" name="Dátum helye 24"/>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19" name="Élőláb helye 18"/>
          <p:cNvSpPr>
            <a:spLocks noGrp="1"/>
          </p:cNvSpPr>
          <p:nvPr>
            <p:ph type="ftr" sz="quarter" idx="11"/>
          </p:nvPr>
        </p:nvSpPr>
        <p:spPr>
          <a:xfrm>
            <a:off x="3581400" y="76200"/>
            <a:ext cx="2895600" cy="288925"/>
          </a:xfrm>
        </p:spPr>
        <p:txBody>
          <a:bodyPr/>
          <a:lstStyle/>
          <a:p>
            <a:endParaRPr lang="hu-HU"/>
          </a:p>
        </p:txBody>
      </p:sp>
      <p:sp>
        <p:nvSpPr>
          <p:cNvPr id="16" name="Dia számának helye 15"/>
          <p:cNvSpPr>
            <a:spLocks noGrp="1"/>
          </p:cNvSpPr>
          <p:nvPr>
            <p:ph type="sldNum" sz="quarter" idx="12"/>
          </p:nvPr>
        </p:nvSpPr>
        <p:spPr>
          <a:xfrm>
            <a:off x="8229600" y="6473952"/>
            <a:ext cx="758952" cy="246888"/>
          </a:xfrm>
        </p:spPr>
        <p:txBody>
          <a:bodyPr/>
          <a:lstStyle/>
          <a:p>
            <a:fld id="{781C5285-FAA8-4CD6-A135-193E7BE7365F}"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3">
        <a:schemeClr val="bg2"/>
      </p:bgRef>
    </p:bg>
    <p:spTree>
      <p:nvGrpSpPr>
        <p:cNvPr id="1" name=""/>
        <p:cNvGrpSpPr/>
        <p:nvPr/>
      </p:nvGrpSpPr>
      <p:grpSpPr>
        <a:xfrm>
          <a:off x="0" y="0"/>
          <a:ext cx="0" cy="0"/>
          <a:chOff x="0" y="0"/>
          <a:chExt cx="0" cy="0"/>
        </a:xfrm>
      </p:grpSpPr>
      <p:sp>
        <p:nvSpPr>
          <p:cNvPr id="7" name="Egyenes összekötő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zöveg hely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u-HU" smtClean="0"/>
              <a:t>Mintaszöveg szerkesztése</a:t>
            </a:r>
          </a:p>
        </p:txBody>
      </p:sp>
      <p:sp>
        <p:nvSpPr>
          <p:cNvPr id="19" name="Dátum helye 18"/>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11" name="Élőláb helye 10"/>
          <p:cNvSpPr>
            <a:spLocks noGrp="1"/>
          </p:cNvSpPr>
          <p:nvPr>
            <p:ph type="ftr" sz="quarter" idx="11"/>
          </p:nvPr>
        </p:nvSpPr>
        <p:spPr/>
        <p:txBody>
          <a:bodyPr/>
          <a:lstStyle/>
          <a:p>
            <a:endParaRPr lang="hu-HU"/>
          </a:p>
        </p:txBody>
      </p:sp>
      <p:sp>
        <p:nvSpPr>
          <p:cNvPr id="16" name="Dia számának helye 15"/>
          <p:cNvSpPr>
            <a:spLocks noGrp="1"/>
          </p:cNvSpPr>
          <p:nvPr>
            <p:ph type="sldNum" sz="quarter" idx="12"/>
          </p:nvPr>
        </p:nvSpPr>
        <p:spPr/>
        <p:txBody>
          <a:bodyPr/>
          <a:lstStyle/>
          <a:p>
            <a:fld id="{781C5285-FAA8-4CD6-A135-193E7BE7365F}" type="slidenum">
              <a:rPr lang="hu-HU" smtClean="0"/>
              <a:pPr/>
              <a:t>‹#›</a:t>
            </a:fld>
            <a:endParaRPr lang="hu-HU"/>
          </a:p>
        </p:txBody>
      </p:sp>
      <p:sp>
        <p:nvSpPr>
          <p:cNvPr id="8" name="Cím 7"/>
          <p:cNvSpPr>
            <a:spLocks noGrp="1"/>
          </p:cNvSpPr>
          <p:nvPr>
            <p:ph type="title"/>
          </p:nvPr>
        </p:nvSpPr>
        <p:spPr>
          <a:xfrm>
            <a:off x="180475" y="2947085"/>
            <a:ext cx="8686800" cy="1184825"/>
          </a:xfrm>
        </p:spPr>
        <p:txBody>
          <a:bodyPr rtlCol="0" anchor="t"/>
          <a:lstStyle>
            <a:lvl1pPr algn="r">
              <a:defRPr/>
            </a:lvl1pPr>
          </a:lstStyle>
          <a:p>
            <a:r>
              <a:rPr kumimoji="0" lang="hu-HU" smtClean="0"/>
              <a:t>Mintacím szerkesztése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0" name="Cím 19"/>
          <p:cNvSpPr>
            <a:spLocks noGrp="1"/>
          </p:cNvSpPr>
          <p:nvPr>
            <p:ph type="title"/>
          </p:nvPr>
        </p:nvSpPr>
        <p:spPr>
          <a:xfrm>
            <a:off x="301752" y="457200"/>
            <a:ext cx="8686800" cy="841248"/>
          </a:xfrm>
        </p:spPr>
        <p:txBody>
          <a:bodyPr/>
          <a:lstStyle/>
          <a:p>
            <a:r>
              <a:rPr kumimoji="0" lang="hu-HU" smtClean="0"/>
              <a:t>Mintacím szerkesztése</a:t>
            </a:r>
            <a:endParaRPr kumimoji="0" lang="en-US"/>
          </a:p>
        </p:txBody>
      </p:sp>
      <p:sp>
        <p:nvSpPr>
          <p:cNvPr id="14" name="Tartalom helye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13" name="Tartalom helye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1" name="Dátum helye 20"/>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10" name="Élőláb helye 9"/>
          <p:cNvSpPr>
            <a:spLocks noGrp="1"/>
          </p:cNvSpPr>
          <p:nvPr>
            <p:ph type="ftr" sz="quarter" idx="11"/>
          </p:nvPr>
        </p:nvSpPr>
        <p:spPr/>
        <p:txBody>
          <a:bodyPr/>
          <a:lstStyle/>
          <a:p>
            <a:endParaRPr lang="hu-HU"/>
          </a:p>
        </p:txBody>
      </p:sp>
      <p:sp>
        <p:nvSpPr>
          <p:cNvPr id="31" name="Dia számának helye 30"/>
          <p:cNvSpPr>
            <a:spLocks noGrp="1"/>
          </p:cNvSpPr>
          <p:nvPr>
            <p:ph type="sldNum" sz="quarter" idx="12"/>
          </p:nvPr>
        </p:nvSpPr>
        <p:spPr/>
        <p:txBody>
          <a:bodyPr/>
          <a:lstStyle/>
          <a:p>
            <a:fld id="{781C5285-FAA8-4CD6-A135-193E7BE7365F}"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9" name="Cím 28"/>
          <p:cNvSpPr>
            <a:spLocks noGrp="1"/>
          </p:cNvSpPr>
          <p:nvPr>
            <p:ph type="title"/>
          </p:nvPr>
        </p:nvSpPr>
        <p:spPr>
          <a:xfrm>
            <a:off x="304800" y="5410200"/>
            <a:ext cx="8610600" cy="882650"/>
          </a:xfrm>
        </p:spPr>
        <p:txBody>
          <a:bodyPr anchor="ctr"/>
          <a:lstStyle>
            <a:lvl1pPr>
              <a:defRPr/>
            </a:lvl1pPr>
          </a:lstStyle>
          <a:p>
            <a:r>
              <a:rPr kumimoji="0" lang="hu-HU" smtClean="0"/>
              <a:t>Mintacím szerkesztése</a:t>
            </a:r>
            <a:endParaRPr kumimoji="0" lang="en-US"/>
          </a:p>
        </p:txBody>
      </p:sp>
      <p:sp>
        <p:nvSpPr>
          <p:cNvPr id="13" name="Szöveg hely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25" name="Szöveg hely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hu-HU" smtClean="0"/>
              <a:t>Mintaszöveg szerkesztése</a:t>
            </a:r>
          </a:p>
        </p:txBody>
      </p:sp>
      <p:sp>
        <p:nvSpPr>
          <p:cNvPr id="4" name="Tartalom helye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8" name="Tartalom helye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10" name="Dátum helye 9"/>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a:xfrm>
            <a:off x="8229600" y="6477000"/>
            <a:ext cx="762000" cy="246888"/>
          </a:xfrm>
        </p:spPr>
        <p:txBody>
          <a:bodyPr/>
          <a:lstStyle/>
          <a:p>
            <a:fld id="{781C5285-FAA8-4CD6-A135-193E7BE7365F}" type="slidenum">
              <a:rPr lang="hu-HU" smtClean="0"/>
              <a:pPr/>
              <a:t>‹#›</a:t>
            </a:fld>
            <a:endParaRPr lang="hu-HU"/>
          </a:p>
        </p:txBody>
      </p:sp>
      <p:sp>
        <p:nvSpPr>
          <p:cNvPr id="11" name="Egyenes összekötő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30" name="Cím 29"/>
          <p:cNvSpPr>
            <a:spLocks noGrp="1"/>
          </p:cNvSpPr>
          <p:nvPr>
            <p:ph type="title"/>
          </p:nvPr>
        </p:nvSpPr>
        <p:spPr>
          <a:xfrm>
            <a:off x="301752" y="457200"/>
            <a:ext cx="8686800" cy="841248"/>
          </a:xfrm>
        </p:spPr>
        <p:txBody>
          <a:bodyPr/>
          <a:lstStyle/>
          <a:p>
            <a:r>
              <a:rPr kumimoji="0" lang="hu-HU" smtClean="0"/>
              <a:t>Mintacím szerkesztése</a:t>
            </a:r>
            <a:endParaRPr kumimoji="0" lang="en-US"/>
          </a:p>
        </p:txBody>
      </p:sp>
      <p:sp>
        <p:nvSpPr>
          <p:cNvPr id="12" name="Dátum helye 11"/>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21" name="Élőláb helye 20"/>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81C5285-FAA8-4CD6-A135-193E7BE7365F}"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3" name="Dátum helye 2"/>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24" name="Élőláb helye 23"/>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81C5285-FAA8-4CD6-A135-193E7BE7365F}"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8" name="Egyenes összekötő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ím 11"/>
          <p:cNvSpPr>
            <a:spLocks noGrp="1"/>
          </p:cNvSpPr>
          <p:nvPr>
            <p:ph type="title"/>
          </p:nvPr>
        </p:nvSpPr>
        <p:spPr>
          <a:xfrm>
            <a:off x="457200" y="5486400"/>
            <a:ext cx="8458200" cy="520700"/>
          </a:xfrm>
        </p:spPr>
        <p:txBody>
          <a:bodyPr anchor="ctr"/>
          <a:lstStyle>
            <a:lvl1pPr algn="l">
              <a:buNone/>
              <a:defRPr sz="2000" b="1"/>
            </a:lvl1pPr>
          </a:lstStyle>
          <a:p>
            <a:r>
              <a:rPr kumimoji="0" lang="hu-HU" smtClean="0"/>
              <a:t>Mintacím szerkesztése</a:t>
            </a:r>
            <a:endParaRPr kumimoji="0" lang="en-US"/>
          </a:p>
        </p:txBody>
      </p:sp>
      <p:sp>
        <p:nvSpPr>
          <p:cNvPr id="26" name="Szöveg hely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u-HU" smtClean="0"/>
              <a:t>Mintaszöveg szerkesztése</a:t>
            </a:r>
          </a:p>
        </p:txBody>
      </p:sp>
      <p:sp>
        <p:nvSpPr>
          <p:cNvPr id="14" name="Tartalom helye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25" name="Dátum helye 24"/>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29" name="Élőláb helye 28"/>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81C5285-FAA8-4CD6-A135-193E7BE7365F}"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13" name="Kép hely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hu-HU" smtClean="0"/>
              <a:t>Kép beszúrásához kattintson az ikonra</a:t>
            </a:r>
            <a:endParaRPr kumimoji="0" lang="en-US" dirty="0"/>
          </a:p>
        </p:txBody>
      </p:sp>
      <p:sp>
        <p:nvSpPr>
          <p:cNvPr id="7" name="Dátum helye 6"/>
          <p:cNvSpPr>
            <a:spLocks noGrp="1"/>
          </p:cNvSpPr>
          <p:nvPr>
            <p:ph type="dt" sz="half" idx="10"/>
          </p:nvPr>
        </p:nvSpPr>
        <p:spPr/>
        <p:txBody>
          <a:bodyPr/>
          <a:lstStyle/>
          <a:p>
            <a:fld id="{375C8FFD-08CD-4E0E-8CC9-9127C67522E0}" type="datetimeFigureOut">
              <a:rPr lang="hu-HU" smtClean="0"/>
              <a:pPr/>
              <a:t>2016.03.28.</a:t>
            </a:fld>
            <a:endParaRPr lang="hu-HU"/>
          </a:p>
        </p:txBody>
      </p:sp>
      <p:sp>
        <p:nvSpPr>
          <p:cNvPr id="5" name="Élőláb helye 4"/>
          <p:cNvSpPr>
            <a:spLocks noGrp="1"/>
          </p:cNvSpPr>
          <p:nvPr>
            <p:ph type="ftr" sz="quarter" idx="11"/>
          </p:nvPr>
        </p:nvSpPr>
        <p:spPr/>
        <p:txBody>
          <a:bodyPr/>
          <a:lstStyle/>
          <a:p>
            <a:endParaRPr lang="hu-HU"/>
          </a:p>
        </p:txBody>
      </p:sp>
      <p:sp>
        <p:nvSpPr>
          <p:cNvPr id="31" name="Dia számának helye 30"/>
          <p:cNvSpPr>
            <a:spLocks noGrp="1"/>
          </p:cNvSpPr>
          <p:nvPr>
            <p:ph type="sldNum" sz="quarter" idx="12"/>
          </p:nvPr>
        </p:nvSpPr>
        <p:spPr/>
        <p:txBody>
          <a:bodyPr/>
          <a:lstStyle/>
          <a:p>
            <a:fld id="{781C5285-FAA8-4CD6-A135-193E7BE7365F}" type="slidenum">
              <a:rPr lang="hu-HU" smtClean="0"/>
              <a:pPr/>
              <a:t>‹#›</a:t>
            </a:fld>
            <a:endParaRPr lang="hu-HU"/>
          </a:p>
        </p:txBody>
      </p:sp>
      <p:sp>
        <p:nvSpPr>
          <p:cNvPr id="17" name="Cím 16"/>
          <p:cNvSpPr>
            <a:spLocks noGrp="1"/>
          </p:cNvSpPr>
          <p:nvPr>
            <p:ph type="title"/>
          </p:nvPr>
        </p:nvSpPr>
        <p:spPr>
          <a:xfrm>
            <a:off x="381000" y="4993760"/>
            <a:ext cx="5867400" cy="522288"/>
          </a:xfrm>
        </p:spPr>
        <p:txBody>
          <a:bodyPr anchor="ctr"/>
          <a:lstStyle>
            <a:lvl1pPr algn="l">
              <a:buNone/>
              <a:defRPr sz="2000" b="1"/>
            </a:lvl1pPr>
          </a:lstStyle>
          <a:p>
            <a:r>
              <a:rPr kumimoji="0" lang="hu-HU" smtClean="0"/>
              <a:t>Mintacím szerkesztése</a:t>
            </a:r>
            <a:endParaRPr kumimoji="0" lang="en-US"/>
          </a:p>
        </p:txBody>
      </p:sp>
      <p:sp>
        <p:nvSpPr>
          <p:cNvPr id="26" name="Szöveg hely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hu-HU" smtClean="0"/>
              <a:t>Mintaszöveg szerkesztése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Egyenes összekötő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zöveg hely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11" name="Dátum hely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75C8FFD-08CD-4E0E-8CC9-9127C67522E0}" type="datetimeFigureOut">
              <a:rPr lang="hu-HU" smtClean="0"/>
              <a:pPr/>
              <a:t>2016.03.28.</a:t>
            </a:fld>
            <a:endParaRPr lang="hu-HU"/>
          </a:p>
        </p:txBody>
      </p:sp>
      <p:sp>
        <p:nvSpPr>
          <p:cNvPr id="28" name="Élőláb hely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hu-HU"/>
          </a:p>
        </p:txBody>
      </p:sp>
      <p:sp>
        <p:nvSpPr>
          <p:cNvPr id="5" name="Dia számának hely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81C5285-FAA8-4CD6-A135-193E7BE7365F}" type="slidenum">
              <a:rPr lang="hu-HU" smtClean="0"/>
              <a:pPr/>
              <a:t>‹#›</a:t>
            </a:fld>
            <a:endParaRPr lang="hu-HU"/>
          </a:p>
        </p:txBody>
      </p:sp>
      <p:sp>
        <p:nvSpPr>
          <p:cNvPr id="10" name="Cím helye 9"/>
          <p:cNvSpPr>
            <a:spLocks noGrp="1"/>
          </p:cNvSpPr>
          <p:nvPr>
            <p:ph type="title"/>
          </p:nvPr>
        </p:nvSpPr>
        <p:spPr>
          <a:xfrm>
            <a:off x="304800" y="457200"/>
            <a:ext cx="8686800" cy="838200"/>
          </a:xfrm>
          <a:prstGeom prst="rect">
            <a:avLst/>
          </a:prstGeom>
        </p:spPr>
        <p:txBody>
          <a:bodyPr vert="horz" anchor="ctr">
            <a:normAutofit/>
          </a:bodyPr>
          <a:lstStyle/>
          <a:p>
            <a:r>
              <a:rPr kumimoji="0" lang="hu-HU" smtClean="0"/>
              <a:t>Mintacím szerkesztése</a:t>
            </a:r>
            <a:endParaRPr kumimoji="0" lang="en-US"/>
          </a:p>
        </p:txBody>
      </p:sp>
      <p:sp>
        <p:nvSpPr>
          <p:cNvPr id="9" name="Egyenes összekötő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gyenes összekötő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ogyk.hu/" TargetMode="External"/><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s://www.youtube.com/watch?v=LdG2q8IFjec"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konyvtar.mta.h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jog.tk.mta.hu/mta-tk-konyvtar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ztnh.gov.hu/hu/frecskay-janos-szakkonyvta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bszki.hu/page.php?1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lib.pte.hu/ajkktk/bemutatkozas" TargetMode="External"/><Relationship Id="rId13" Type="http://schemas.openxmlformats.org/officeDocument/2006/relationships/hyperlink" Target="http://www.andrassyuni.eu/bibliotheken/universitatsbibliothek.html" TargetMode="External"/><Relationship Id="rId3" Type="http://schemas.openxmlformats.org/officeDocument/2006/relationships/hyperlink" Target="http://social.lib.unideb.hu/hu/konyvtar_gyujtemenye" TargetMode="External"/><Relationship Id="rId7" Type="http://schemas.openxmlformats.org/officeDocument/2006/relationships/hyperlink" Target="http://www.lib.uni-miskolc.hu/web/allam-es-jogtudomanyi-kar/magunkrol" TargetMode="External"/><Relationship Id="rId12" Type="http://schemas.openxmlformats.org/officeDocument/2006/relationships/hyperlink" Target="http://www.ceu.edu/hu/ke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rtk.uni-nke.hu/konyvtar/kari-konyvtar" TargetMode="External"/><Relationship Id="rId11" Type="http://schemas.openxmlformats.org/officeDocument/2006/relationships/hyperlink" Target="http://ww2.bibl.u-szeged.hu/index.php" TargetMode="External"/><Relationship Id="rId5" Type="http://schemas.openxmlformats.org/officeDocument/2006/relationships/hyperlink" Target="http://akk.uni-nke.hu/karunkrol/szakkonyvtar/szolgaltatasok" TargetMode="External"/><Relationship Id="rId10" Type="http://schemas.openxmlformats.org/officeDocument/2006/relationships/hyperlink" Target="http://dfk.sze.hu/jogi-konyvtar-2" TargetMode="External"/><Relationship Id="rId4" Type="http://schemas.openxmlformats.org/officeDocument/2006/relationships/hyperlink" Target="http://www.ajk.elte.hu/konyvtar" TargetMode="External"/><Relationship Id="rId9" Type="http://schemas.openxmlformats.org/officeDocument/2006/relationships/hyperlink" Target="https://jak.ppke.hu/ppke-jak-kari-konyvta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www.alkotmanybirosag.hu/" TargetMode="External"/><Relationship Id="rId7" Type="http://schemas.openxmlformats.org/officeDocument/2006/relationships/hyperlink" Target="https://www.mokk.hu/index.php?menuid=3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jbh.hu/a-konyvtarrol" TargetMode="External"/><Relationship Id="rId5" Type="http://schemas.openxmlformats.org/officeDocument/2006/relationships/hyperlink" Target="http://konyvtar.bpugyvedikamara.hu/" TargetMode="External"/><Relationship Id="rId4" Type="http://schemas.openxmlformats.org/officeDocument/2006/relationships/hyperlink" Target="http://www.okri.hu/content/view/14/3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ándor Gertrud\Downloads\seregszemle_2016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628800"/>
            <a:ext cx="7564438"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320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b="1" dirty="0">
                <a:solidFill>
                  <a:srgbClr val="003366"/>
                </a:solidFill>
                <a:latin typeface="Times New Roman"/>
              </a:rPr>
              <a:t>Elektronikus Jogi adatbázisok</a:t>
            </a:r>
          </a:p>
        </p:txBody>
      </p:sp>
      <p:sp>
        <p:nvSpPr>
          <p:cNvPr id="3" name="Tartalom helye 2"/>
          <p:cNvSpPr>
            <a:spLocks noGrp="1"/>
          </p:cNvSpPr>
          <p:nvPr>
            <p:ph idx="1"/>
          </p:nvPr>
        </p:nvSpPr>
        <p:spPr/>
        <p:txBody>
          <a:bodyPr/>
          <a:lstStyle/>
          <a:p>
            <a:endParaRPr lang="hu-HU" dirty="0"/>
          </a:p>
          <a:p>
            <a:endParaRPr lang="hu-H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89" t="76971" r="60448" b="14590"/>
          <a:stretch/>
        </p:blipFill>
        <p:spPr bwMode="auto">
          <a:xfrm>
            <a:off x="90823" y="2668376"/>
            <a:ext cx="3570515" cy="61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32" t="15385" r="77259" b="70726"/>
          <a:stretch/>
        </p:blipFill>
        <p:spPr bwMode="auto">
          <a:xfrm>
            <a:off x="5854238" y="1749792"/>
            <a:ext cx="3303015" cy="122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895" t="16916" r="71766" b="70079"/>
          <a:stretch/>
        </p:blipFill>
        <p:spPr bwMode="auto">
          <a:xfrm>
            <a:off x="467544" y="3495928"/>
            <a:ext cx="2246088" cy="95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http://search.ebscohost.com/images/InterfaceLog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3595846"/>
            <a:ext cx="24765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S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7090" y="1539176"/>
            <a:ext cx="733751" cy="9367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inOnlin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0987" y="4002476"/>
            <a:ext cx="32385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12191" t="16394" r="76576" b="72296"/>
          <a:stretch/>
        </p:blipFill>
        <p:spPr bwMode="auto">
          <a:xfrm>
            <a:off x="3857126" y="3016888"/>
            <a:ext cx="1825204" cy="103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l="1569" t="20792" r="69299" b="62793"/>
          <a:stretch/>
        </p:blipFill>
        <p:spPr bwMode="auto">
          <a:xfrm>
            <a:off x="110408" y="1275060"/>
            <a:ext cx="3773714" cy="120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l="853" t="15674" r="40694" b="63889"/>
          <a:stretch/>
        </p:blipFill>
        <p:spPr bwMode="auto">
          <a:xfrm>
            <a:off x="694212" y="5517232"/>
            <a:ext cx="5533972" cy="109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1241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25760"/>
            <a:ext cx="8229600" cy="1143000"/>
          </a:xfrm>
        </p:spPr>
        <p:txBody>
          <a:bodyPr>
            <a:noAutofit/>
          </a:bodyPr>
          <a:lstStyle/>
          <a:p>
            <a:pPr algn="ctr"/>
            <a:r>
              <a:rPr lang="hu-HU" sz="2800" b="1" dirty="0">
                <a:solidFill>
                  <a:srgbClr val="003366"/>
                </a:solidFill>
                <a:latin typeface="Times New Roman"/>
              </a:rPr>
              <a:t>A JOGI INFORMÁCIÓK CÉLKÖZÖNSÉGE:</a:t>
            </a:r>
            <a:br>
              <a:rPr lang="hu-HU" sz="2800" b="1" dirty="0">
                <a:solidFill>
                  <a:srgbClr val="003366"/>
                </a:solidFill>
                <a:latin typeface="Times New Roman"/>
              </a:rPr>
            </a:br>
            <a:r>
              <a:rPr lang="hu-HU" sz="2400" b="1" cap="all" dirty="0">
                <a:solidFill>
                  <a:srgbClr val="003366"/>
                </a:solidFill>
                <a:latin typeface="Times New Roman"/>
              </a:rPr>
              <a:t>JOGALKOTÓK ÉS JOGALKALMAZÓK</a:t>
            </a:r>
            <a:endParaRPr lang="hu-HU" sz="2800" b="1" cap="all" dirty="0">
              <a:solidFill>
                <a:srgbClr val="003366"/>
              </a:solidFill>
              <a:latin typeface="Times New Roman"/>
            </a:endParaRPr>
          </a:p>
        </p:txBody>
      </p:sp>
      <p:sp>
        <p:nvSpPr>
          <p:cNvPr id="3" name="Tartalom helye 2"/>
          <p:cNvSpPr>
            <a:spLocks noGrp="1"/>
          </p:cNvSpPr>
          <p:nvPr>
            <p:ph idx="1"/>
          </p:nvPr>
        </p:nvSpPr>
        <p:spPr>
          <a:xfrm>
            <a:off x="467544" y="1628800"/>
            <a:ext cx="8229600" cy="4525963"/>
          </a:xfrm>
        </p:spPr>
        <p:txBody>
          <a:bodyPr>
            <a:normAutofit fontScale="77500" lnSpcReduction="20000"/>
          </a:bodyPr>
          <a:lstStyle/>
          <a:p>
            <a:r>
              <a:rPr lang="hu-HU" dirty="0"/>
              <a:t>A jogtudomány művelői</a:t>
            </a:r>
          </a:p>
          <a:p>
            <a:r>
              <a:rPr lang="hu-HU" dirty="0" smtClean="0"/>
              <a:t>A jogi oktatás résztvevői: hallgatók, oktatók,jogtudósok</a:t>
            </a:r>
          </a:p>
          <a:p>
            <a:r>
              <a:rPr lang="hu-HU" dirty="0" smtClean="0"/>
              <a:t>A jogászi hivatásrend szereplői:</a:t>
            </a:r>
          </a:p>
          <a:p>
            <a:pPr marL="914400" lvl="1" indent="-514350">
              <a:buFont typeface="+mj-lt"/>
              <a:buAutoNum type="alphaLcPeriod"/>
            </a:pPr>
            <a:r>
              <a:rPr lang="hu-HU" dirty="0" smtClean="0"/>
              <a:t>Bírák- titkárok- fogalmazók- igazságügyi alkalmazottak</a:t>
            </a:r>
          </a:p>
          <a:p>
            <a:pPr marL="914400" lvl="1" indent="-514350">
              <a:buFont typeface="+mj-lt"/>
              <a:buAutoNum type="alphaLcPeriod"/>
            </a:pPr>
            <a:r>
              <a:rPr lang="hu-HU" dirty="0" smtClean="0"/>
              <a:t>Ügyvédek-ügyvédjelöltek</a:t>
            </a:r>
          </a:p>
          <a:p>
            <a:pPr marL="914400" lvl="1" indent="-514350">
              <a:buFont typeface="+mj-lt"/>
              <a:buAutoNum type="alphaLcPeriod"/>
            </a:pPr>
            <a:r>
              <a:rPr lang="hu-HU" dirty="0" smtClean="0"/>
              <a:t>Ügyészek-ügyészjelöltek</a:t>
            </a:r>
          </a:p>
          <a:p>
            <a:r>
              <a:rPr lang="hu-HU" dirty="0" smtClean="0"/>
              <a:t>Jogtanácsosok</a:t>
            </a:r>
          </a:p>
          <a:p>
            <a:r>
              <a:rPr lang="hu-HU" dirty="0" smtClean="0"/>
              <a:t>Közjegyzők</a:t>
            </a:r>
          </a:p>
          <a:p>
            <a:r>
              <a:rPr lang="hu-HU" dirty="0" smtClean="0"/>
              <a:t>Képviselők</a:t>
            </a:r>
          </a:p>
          <a:p>
            <a:r>
              <a:rPr lang="hu-HU" dirty="0" smtClean="0"/>
              <a:t>Önkormányzati dolgozók</a:t>
            </a:r>
          </a:p>
          <a:p>
            <a:r>
              <a:rPr lang="hu-HU" dirty="0" smtClean="0"/>
              <a:t>Rendőrségi dolgozók</a:t>
            </a:r>
          </a:p>
          <a:p>
            <a:r>
              <a:rPr lang="hu-HU" dirty="0" smtClean="0"/>
              <a:t>Állampolgárok</a:t>
            </a:r>
          </a:p>
          <a:p>
            <a:endParaRPr lang="hu-HU" dirty="0" smtClean="0"/>
          </a:p>
          <a:p>
            <a:endParaRPr lang="hu-HU" dirty="0" smtClean="0"/>
          </a:p>
          <a:p>
            <a:pPr marL="514350" indent="-514350">
              <a:buFont typeface="+mj-lt"/>
              <a:buAutoNum type="alphaLcPeriod"/>
            </a:pPr>
            <a:endParaRPr lang="hu-H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53" y="3789040"/>
            <a:ext cx="4241640" cy="234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5262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67544" y="26977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3366"/>
              </a:buClr>
              <a:buSzPct val="25000"/>
              <a:buFont typeface="Times New Roman"/>
              <a:buNone/>
            </a:pPr>
            <a:r>
              <a:rPr lang="hu-HU" sz="2800" b="1" i="0" u="none" strike="noStrike" cap="none" dirty="0">
                <a:solidFill>
                  <a:srgbClr val="003366"/>
                </a:solidFill>
                <a:latin typeface="Times New Roman"/>
                <a:ea typeface="Times New Roman"/>
                <a:cs typeface="Times New Roman"/>
                <a:sym typeface="Times New Roman"/>
              </a:rPr>
              <a:t>JOGI KÖNYVTÁROSOK KOMPETENCIÁI</a:t>
            </a:r>
          </a:p>
        </p:txBody>
      </p:sp>
      <p:sp>
        <p:nvSpPr>
          <p:cNvPr id="173" name="Shape 173"/>
          <p:cNvSpPr txBox="1">
            <a:spLocks noGrp="1"/>
          </p:cNvSpPr>
          <p:nvPr>
            <p:ph type="body" idx="1"/>
          </p:nvPr>
        </p:nvSpPr>
        <p:spPr>
          <a:xfrm>
            <a:off x="304800" y="1554162"/>
            <a:ext cx="8686800"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69066"/>
              <a:buFont typeface="Noto Sans Symbols"/>
              <a:buChar char="✕"/>
            </a:pPr>
            <a:r>
              <a:rPr lang="hu-HU" sz="2960" b="0" i="0" u="none" strike="noStrike" cap="none" dirty="0">
                <a:solidFill>
                  <a:schemeClr val="dk2"/>
                </a:solidFill>
                <a:latin typeface="Source Sans Pro"/>
                <a:ea typeface="Source Sans Pro"/>
                <a:cs typeface="Source Sans Pro"/>
                <a:sym typeface="Source Sans Pro"/>
              </a:rPr>
              <a:t>A  jogi információnyújtás legfontosabb segítői, kiszolgálói.</a:t>
            </a:r>
          </a:p>
          <a:p>
            <a:pPr marL="342900" marR="0" lvl="0" indent="-342900" algn="l" rtl="0">
              <a:lnSpc>
                <a:spcPct val="80000"/>
              </a:lnSpc>
              <a:spcBef>
                <a:spcPts val="592"/>
              </a:spcBef>
              <a:spcAft>
                <a:spcPts val="0"/>
              </a:spcAft>
              <a:buClr>
                <a:schemeClr val="accent1"/>
              </a:buClr>
              <a:buSzPct val="69066"/>
              <a:buFont typeface="Noto Sans Symbols"/>
              <a:buChar char="✕"/>
            </a:pPr>
            <a:r>
              <a:rPr lang="hu-HU" sz="2960" b="0" i="0" u="none" strike="noStrike" cap="none" dirty="0">
                <a:solidFill>
                  <a:schemeClr val="dk2"/>
                </a:solidFill>
                <a:latin typeface="Source Sans Pro"/>
                <a:ea typeface="Source Sans Pro"/>
                <a:cs typeface="Source Sans Pro"/>
                <a:sym typeface="Source Sans Pro"/>
              </a:rPr>
              <a:t>Elvárt kompetenciák: </a:t>
            </a:r>
          </a:p>
          <a:p>
            <a:pPr marL="342900" marR="0" lvl="0" indent="-342900" algn="l" rtl="0">
              <a:lnSpc>
                <a:spcPct val="80000"/>
              </a:lnSpc>
              <a:spcBef>
                <a:spcPts val="592"/>
              </a:spcBef>
              <a:spcAft>
                <a:spcPts val="0"/>
              </a:spcAft>
              <a:buClr>
                <a:schemeClr val="accent1"/>
              </a:buClr>
              <a:buSzPct val="69066"/>
              <a:buFont typeface="Noto Sans Symbols"/>
              <a:buChar char="✕"/>
            </a:pPr>
            <a:r>
              <a:rPr lang="hu-HU" sz="2960" b="0" i="0" u="none" strike="noStrike" cap="none" dirty="0">
                <a:solidFill>
                  <a:schemeClr val="dk2"/>
                </a:solidFill>
                <a:latin typeface="Source Sans Pro"/>
                <a:ea typeface="Source Sans Pro"/>
                <a:cs typeface="Source Sans Pro"/>
                <a:sym typeface="Source Sans Pro"/>
              </a:rPr>
              <a:t>MIT? Tudás és HOGYAN? tudás</a:t>
            </a:r>
          </a:p>
          <a:p>
            <a:pPr marL="742950" marR="0" lvl="1" indent="-285750" algn="l" rtl="0">
              <a:lnSpc>
                <a:spcPct val="80000"/>
              </a:lnSpc>
              <a:spcBef>
                <a:spcPts val="518"/>
              </a:spcBef>
              <a:spcAft>
                <a:spcPts val="0"/>
              </a:spcAft>
              <a:buClr>
                <a:schemeClr val="accent1"/>
              </a:buClr>
              <a:buSzPct val="69730"/>
              <a:buFont typeface="Noto Sans Symbols"/>
              <a:buChar char="+"/>
            </a:pPr>
            <a:r>
              <a:rPr lang="hu-HU" sz="2590" b="0" i="0" u="none" strike="noStrike" cap="none" dirty="0">
                <a:solidFill>
                  <a:schemeClr val="dk2"/>
                </a:solidFill>
                <a:latin typeface="Source Sans Pro"/>
                <a:ea typeface="Source Sans Pro"/>
                <a:cs typeface="Source Sans Pro"/>
                <a:sym typeface="Source Sans Pro"/>
              </a:rPr>
              <a:t>Könyvtárosi, jogi, idegennyelv-tudás, informatikai ismeretek </a:t>
            </a:r>
          </a:p>
          <a:p>
            <a:pPr marL="742950" marR="0" lvl="1" indent="-285750" algn="l" rtl="0">
              <a:lnSpc>
                <a:spcPct val="80000"/>
              </a:lnSpc>
              <a:spcBef>
                <a:spcPts val="518"/>
              </a:spcBef>
              <a:spcAft>
                <a:spcPts val="0"/>
              </a:spcAft>
              <a:buClr>
                <a:schemeClr val="accent1"/>
              </a:buClr>
              <a:buSzPct val="69730"/>
              <a:buFont typeface="Noto Sans Symbols"/>
              <a:buChar char="+"/>
            </a:pPr>
            <a:r>
              <a:rPr lang="hu-HU" sz="2590" b="0" i="0" u="none" strike="noStrike" cap="none" dirty="0">
                <a:solidFill>
                  <a:schemeClr val="dk2"/>
                </a:solidFill>
                <a:latin typeface="Source Sans Pro"/>
                <a:ea typeface="Source Sans Pro"/>
                <a:cs typeface="Source Sans Pro"/>
                <a:sym typeface="Source Sans Pro"/>
              </a:rPr>
              <a:t>Érdekérvényesítő képesség</a:t>
            </a:r>
          </a:p>
          <a:p>
            <a:pPr marL="742950" marR="0" lvl="1" indent="-285750" algn="l" rtl="0">
              <a:lnSpc>
                <a:spcPct val="80000"/>
              </a:lnSpc>
              <a:spcBef>
                <a:spcPts val="518"/>
              </a:spcBef>
              <a:spcAft>
                <a:spcPts val="0"/>
              </a:spcAft>
              <a:buClr>
                <a:schemeClr val="accent1"/>
              </a:buClr>
              <a:buSzPct val="69730"/>
              <a:buFont typeface="Noto Sans Symbols"/>
              <a:buChar char="+"/>
            </a:pPr>
            <a:r>
              <a:rPr lang="hu-HU" sz="2590" b="0" i="0" u="none" strike="noStrike" cap="none" dirty="0">
                <a:solidFill>
                  <a:schemeClr val="dk2"/>
                </a:solidFill>
                <a:latin typeface="Source Sans Pro"/>
                <a:ea typeface="Source Sans Pro"/>
                <a:cs typeface="Source Sans Pro"/>
                <a:sym typeface="Source Sans Pro"/>
              </a:rPr>
              <a:t>Együttműködési képesség</a:t>
            </a:r>
          </a:p>
          <a:p>
            <a:pPr marL="742950" marR="0" lvl="1" indent="-285750" algn="l" rtl="0">
              <a:lnSpc>
                <a:spcPct val="80000"/>
              </a:lnSpc>
              <a:spcBef>
                <a:spcPts val="518"/>
              </a:spcBef>
              <a:spcAft>
                <a:spcPts val="0"/>
              </a:spcAft>
              <a:buClr>
                <a:schemeClr val="accent1"/>
              </a:buClr>
              <a:buSzPct val="69730"/>
              <a:buFont typeface="Noto Sans Symbols"/>
              <a:buChar char="+"/>
            </a:pPr>
            <a:r>
              <a:rPr lang="hu-HU" sz="2590" b="0" i="0" u="none" strike="noStrike" cap="none" dirty="0">
                <a:solidFill>
                  <a:schemeClr val="dk2"/>
                </a:solidFill>
                <a:latin typeface="Source Sans Pro"/>
                <a:ea typeface="Source Sans Pro"/>
                <a:cs typeface="Source Sans Pro"/>
                <a:sym typeface="Source Sans Pro"/>
              </a:rPr>
              <a:t>Hatékony kommunikáció</a:t>
            </a:r>
          </a:p>
          <a:p>
            <a:pPr marL="742950" marR="0" lvl="1" indent="-285750" algn="l" rtl="0">
              <a:lnSpc>
                <a:spcPct val="80000"/>
              </a:lnSpc>
              <a:spcBef>
                <a:spcPts val="518"/>
              </a:spcBef>
              <a:spcAft>
                <a:spcPts val="0"/>
              </a:spcAft>
              <a:buClr>
                <a:schemeClr val="accent1"/>
              </a:buClr>
              <a:buSzPct val="69730"/>
              <a:buFont typeface="Noto Sans Symbols"/>
              <a:buChar char="+"/>
            </a:pPr>
            <a:r>
              <a:rPr lang="hu-HU" sz="2590" b="0" i="0" u="none" strike="noStrike" cap="none" dirty="0">
                <a:solidFill>
                  <a:schemeClr val="dk2"/>
                </a:solidFill>
                <a:latin typeface="Source Sans Pro"/>
                <a:ea typeface="Source Sans Pro"/>
                <a:cs typeface="Source Sans Pro"/>
                <a:sym typeface="Source Sans Pro"/>
              </a:rPr>
              <a:t>Kreativitás és innovációs képesség</a:t>
            </a:r>
          </a:p>
          <a:p>
            <a:pPr marL="742950" marR="0" lvl="1" indent="-285750" algn="l" rtl="0">
              <a:lnSpc>
                <a:spcPct val="80000"/>
              </a:lnSpc>
              <a:spcBef>
                <a:spcPts val="518"/>
              </a:spcBef>
              <a:spcAft>
                <a:spcPts val="0"/>
              </a:spcAft>
              <a:buClr>
                <a:schemeClr val="accent1"/>
              </a:buClr>
              <a:buSzPct val="69730"/>
              <a:buFont typeface="Noto Sans Symbols"/>
              <a:buChar char="+"/>
            </a:pPr>
            <a:r>
              <a:rPr lang="hu-HU" sz="2590" b="0" i="0" u="none" strike="noStrike" cap="none" dirty="0">
                <a:solidFill>
                  <a:schemeClr val="dk2"/>
                </a:solidFill>
                <a:latin typeface="Source Sans Pro"/>
                <a:ea typeface="Source Sans Pro"/>
                <a:cs typeface="Source Sans Pro"/>
                <a:sym typeface="Source Sans Pro"/>
              </a:rPr>
              <a:t>Vezetői képességek</a:t>
            </a:r>
          </a:p>
          <a:p>
            <a:pPr marL="342900" marR="0" lvl="0" indent="-342900" algn="l" rtl="0">
              <a:lnSpc>
                <a:spcPct val="80000"/>
              </a:lnSpc>
              <a:spcBef>
                <a:spcPts val="592"/>
              </a:spcBef>
              <a:buClr>
                <a:schemeClr val="accent1"/>
              </a:buClr>
              <a:buSzPct val="69066"/>
              <a:buFont typeface="Noto Sans Symbols"/>
              <a:buNone/>
            </a:pPr>
            <a:endParaRPr sz="2960" b="0" i="0" u="none" strike="noStrike" cap="none" dirty="0">
              <a:solidFill>
                <a:schemeClr val="dk2"/>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4260461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44624"/>
            <a:ext cx="8229600" cy="1143000"/>
          </a:xfrm>
        </p:spPr>
        <p:txBody>
          <a:bodyPr>
            <a:normAutofit/>
          </a:bodyPr>
          <a:lstStyle/>
          <a:p>
            <a:pPr algn="ctr">
              <a:defRPr/>
            </a:pPr>
            <a:r>
              <a:rPr lang="hu-HU" sz="2800" b="1" dirty="0">
                <a:solidFill>
                  <a:srgbClr val="003366"/>
                </a:solidFill>
                <a:latin typeface="Times New Roman"/>
              </a:rPr>
              <a:t>Jogi szakkönyvtárak  típusai a mai magyar könyvtári rendszerben </a:t>
            </a:r>
          </a:p>
        </p:txBody>
      </p:sp>
      <p:sp>
        <p:nvSpPr>
          <p:cNvPr id="7171" name="Tartalom helye 2"/>
          <p:cNvSpPr>
            <a:spLocks noGrp="1"/>
          </p:cNvSpPr>
          <p:nvPr>
            <p:ph idx="1"/>
          </p:nvPr>
        </p:nvSpPr>
        <p:spPr>
          <a:xfrm>
            <a:off x="457200" y="1628801"/>
            <a:ext cx="8229600" cy="4824388"/>
          </a:xfrm>
        </p:spPr>
        <p:txBody>
          <a:bodyPr>
            <a:normAutofit fontScale="92500" lnSpcReduction="20000"/>
          </a:bodyPr>
          <a:lstStyle/>
          <a:p>
            <a:pPr marL="0" indent="0">
              <a:buFont typeface="Wingdings 2" pitchFamily="18" charset="2"/>
              <a:buNone/>
            </a:pPr>
            <a:r>
              <a:rPr lang="hu-HU" altLang="hu-HU" sz="2100" b="1" dirty="0" smtClean="0"/>
              <a:t>1.Országos szakkönyvtárak</a:t>
            </a:r>
          </a:p>
          <a:p>
            <a:pPr marL="0" indent="0">
              <a:buFont typeface="Wingdings 2" pitchFamily="18" charset="2"/>
              <a:buNone/>
            </a:pPr>
            <a:r>
              <a:rPr lang="hu-HU" altLang="hu-HU" sz="2100" dirty="0"/>
              <a:t> </a:t>
            </a:r>
            <a:r>
              <a:rPr lang="hu-HU" altLang="hu-HU" sz="2100" dirty="0" smtClean="0"/>
              <a:t>              </a:t>
            </a:r>
            <a:r>
              <a:rPr lang="hu-HU" altLang="hu-HU" sz="2100" dirty="0" smtClean="0">
                <a:solidFill>
                  <a:srgbClr val="00B050"/>
                </a:solidFill>
              </a:rPr>
              <a:t>1.1 Országgyűlési </a:t>
            </a:r>
            <a:r>
              <a:rPr lang="hu-HU" altLang="hu-HU" sz="2100" dirty="0">
                <a:solidFill>
                  <a:srgbClr val="00B050"/>
                </a:solidFill>
              </a:rPr>
              <a:t>Könyvtár </a:t>
            </a:r>
          </a:p>
          <a:p>
            <a:pPr marL="0" indent="0">
              <a:buFont typeface="Wingdings 2" pitchFamily="18" charset="2"/>
              <a:buNone/>
            </a:pPr>
            <a:r>
              <a:rPr lang="hu-HU" altLang="hu-HU" sz="2100" dirty="0"/>
              <a:t>               </a:t>
            </a:r>
            <a:r>
              <a:rPr lang="hu-HU" altLang="hu-HU" sz="2100" dirty="0" smtClean="0"/>
              <a:t>1.2 MTA </a:t>
            </a:r>
            <a:r>
              <a:rPr lang="hu-HU" altLang="hu-HU" sz="2100" dirty="0"/>
              <a:t>Társadalomtudományi Kutatóközpont Könyvtára </a:t>
            </a:r>
            <a:endParaRPr lang="hu-HU" altLang="hu-HU" sz="2100" dirty="0" smtClean="0"/>
          </a:p>
          <a:p>
            <a:pPr marL="0" indent="0">
              <a:buFont typeface="Wingdings 2" pitchFamily="18" charset="2"/>
              <a:buNone/>
            </a:pPr>
            <a:r>
              <a:rPr lang="hu-HU" altLang="hu-HU" sz="2100" b="1" dirty="0" smtClean="0"/>
              <a:t>2. Tudományos szakkönyvtárak /kutatóintézeti könyvtárak</a:t>
            </a:r>
          </a:p>
          <a:p>
            <a:pPr marL="0" indent="0">
              <a:buFont typeface="Wingdings 2" pitchFamily="18" charset="2"/>
              <a:buNone/>
            </a:pPr>
            <a:r>
              <a:rPr lang="hu-HU" altLang="hu-HU" sz="2100" dirty="0" smtClean="0"/>
              <a:t>	</a:t>
            </a:r>
            <a:r>
              <a:rPr lang="hu-HU" altLang="hu-HU" sz="2100" dirty="0" smtClean="0">
                <a:solidFill>
                  <a:srgbClr val="00B050"/>
                </a:solidFill>
              </a:rPr>
              <a:t>2.1 Szellemi Tulajdon Nemzeti Hivatala </a:t>
            </a:r>
            <a:r>
              <a:rPr lang="hu-HU" altLang="hu-HU" sz="2100" dirty="0" err="1" smtClean="0">
                <a:solidFill>
                  <a:srgbClr val="00B050"/>
                </a:solidFill>
              </a:rPr>
              <a:t>Frecskay</a:t>
            </a:r>
            <a:r>
              <a:rPr lang="hu-HU" altLang="hu-HU" sz="2100" dirty="0" smtClean="0">
                <a:solidFill>
                  <a:srgbClr val="00B050"/>
                </a:solidFill>
              </a:rPr>
              <a:t> János Szakkönyvtára</a:t>
            </a:r>
          </a:p>
          <a:p>
            <a:pPr marL="0" indent="0">
              <a:buFont typeface="Wingdings 2" pitchFamily="18" charset="2"/>
              <a:buNone/>
            </a:pPr>
            <a:r>
              <a:rPr lang="hu-HU" altLang="hu-HU" sz="2100" dirty="0" smtClean="0"/>
              <a:t>	2.2Bűnügyi Szakértői és Kutatóintézet Szakkönyvtára</a:t>
            </a:r>
          </a:p>
          <a:p>
            <a:pPr marL="0" indent="0">
              <a:buFont typeface="Wingdings 2" pitchFamily="18" charset="2"/>
              <a:buNone/>
            </a:pPr>
            <a:r>
              <a:rPr lang="hu-HU" altLang="hu-HU" sz="2100" b="1" dirty="0" smtClean="0"/>
              <a:t>3. Minisztériumi könyvtárak (4)</a:t>
            </a:r>
          </a:p>
          <a:p>
            <a:pPr marL="0" indent="0">
              <a:buFont typeface="Wingdings 2" pitchFamily="18" charset="2"/>
              <a:buNone/>
            </a:pPr>
            <a:r>
              <a:rPr lang="hu-HU" altLang="hu-HU" sz="2100" b="1" dirty="0" smtClean="0">
                <a:solidFill>
                  <a:srgbClr val="00B050"/>
                </a:solidFill>
              </a:rPr>
              <a:t>4. Jogi egyetemek könyvtárai (12)</a:t>
            </a:r>
          </a:p>
          <a:p>
            <a:pPr marL="0" indent="0">
              <a:buFont typeface="Wingdings 2" pitchFamily="18" charset="2"/>
              <a:buNone/>
            </a:pPr>
            <a:r>
              <a:rPr lang="hu-HU" altLang="hu-HU" sz="2100" b="1" dirty="0" smtClean="0"/>
              <a:t>5. Egyéb könyvtárak / Igazságügyi könyvtárak </a:t>
            </a:r>
          </a:p>
          <a:p>
            <a:pPr marL="0" indent="0">
              <a:buFont typeface="Wingdings 2" pitchFamily="18" charset="2"/>
              <a:buNone/>
            </a:pPr>
            <a:r>
              <a:rPr lang="hu-HU" altLang="hu-HU" sz="2100" dirty="0" smtClean="0"/>
              <a:t>                 5.1 Alkotmánybíróság Könyvtára </a:t>
            </a:r>
          </a:p>
          <a:p>
            <a:pPr marL="0" indent="0">
              <a:buFont typeface="Wingdings 2" pitchFamily="18" charset="2"/>
              <a:buNone/>
            </a:pPr>
            <a:r>
              <a:rPr lang="hu-HU" altLang="hu-HU" sz="2100" dirty="0" smtClean="0"/>
              <a:t>	  5.2 Legfőbb Ügyészség Könyvtára </a:t>
            </a:r>
          </a:p>
          <a:p>
            <a:pPr marL="0" indent="0">
              <a:buFont typeface="Wingdings 2" pitchFamily="18" charset="2"/>
              <a:buNone/>
            </a:pPr>
            <a:r>
              <a:rPr lang="hu-HU" altLang="hu-HU" sz="2100" dirty="0" smtClean="0"/>
              <a:t>                 5.3 Budapesti Ügyvédi Kamara Könyvtára</a:t>
            </a:r>
          </a:p>
          <a:p>
            <a:pPr marL="0" indent="0">
              <a:buFont typeface="Wingdings 2" pitchFamily="18" charset="2"/>
              <a:buNone/>
            </a:pPr>
            <a:r>
              <a:rPr lang="hu-HU" altLang="hu-HU" sz="2100" dirty="0" smtClean="0"/>
              <a:t>                 5.4 Országos Kriminológiai Intézet Könyvtára </a:t>
            </a:r>
          </a:p>
          <a:p>
            <a:pPr marL="0" indent="0">
              <a:buFont typeface="Wingdings 2" pitchFamily="18" charset="2"/>
              <a:buNone/>
            </a:pPr>
            <a:r>
              <a:rPr lang="hu-HU" altLang="hu-HU" sz="2100" dirty="0" smtClean="0"/>
              <a:t>                 5.5 Alapvető Jogok Biztosának Hivatala Könyvtára </a:t>
            </a:r>
            <a:r>
              <a:rPr lang="hu-HU" altLang="hu-HU" sz="2100" dirty="0"/>
              <a:t> </a:t>
            </a:r>
            <a:endParaRPr lang="hu-HU" altLang="hu-HU" sz="2100" dirty="0" smtClean="0"/>
          </a:p>
          <a:p>
            <a:pPr marL="0" indent="0">
              <a:buFont typeface="Wingdings 2" pitchFamily="18" charset="2"/>
              <a:buNone/>
            </a:pPr>
            <a:r>
              <a:rPr lang="hu-HU" altLang="hu-HU" sz="2100" dirty="0" smtClean="0"/>
              <a:t>	  5.6 Magyar Országos Közjegyzői Kamara Könyvtára</a:t>
            </a:r>
          </a:p>
          <a:p>
            <a:pPr marL="0" indent="0">
              <a:buFont typeface="Wingdings 2" pitchFamily="18" charset="2"/>
              <a:buNone/>
            </a:pPr>
            <a:r>
              <a:rPr lang="hu-HU" altLang="hu-HU" sz="2100" dirty="0"/>
              <a:t>	</a:t>
            </a:r>
            <a:r>
              <a:rPr lang="hu-HU" altLang="hu-HU" sz="2100" dirty="0" smtClean="0"/>
              <a:t>  5.6 </a:t>
            </a:r>
            <a:r>
              <a:rPr lang="hu-HU" altLang="hu-HU" sz="2100" dirty="0"/>
              <a:t>Bírósági könyvtárak </a:t>
            </a:r>
            <a:r>
              <a:rPr lang="hu-HU" altLang="hu-HU" sz="2100" dirty="0" smtClean="0"/>
              <a:t>(27)</a:t>
            </a:r>
          </a:p>
          <a:p>
            <a:pPr marL="0" indent="0">
              <a:buFont typeface="Wingdings 2" pitchFamily="18" charset="2"/>
              <a:buNone/>
            </a:pPr>
            <a:endParaRPr lang="hu-HU" altLang="hu-HU" dirty="0" smtClean="0"/>
          </a:p>
          <a:p>
            <a:pPr marL="0" indent="0">
              <a:buFont typeface="Wingdings 2" pitchFamily="18" charset="2"/>
              <a:buNone/>
            </a:pPr>
            <a:endParaRPr lang="hu-HU" altLang="hu-HU" dirty="0" smtClean="0"/>
          </a:p>
          <a:p>
            <a:pPr marL="0" indent="0">
              <a:buFont typeface="Wingdings 2" pitchFamily="18" charset="2"/>
              <a:buNone/>
            </a:pPr>
            <a:endParaRPr lang="hu-HU" altLang="hu-HU" dirty="0" smtClean="0"/>
          </a:p>
          <a:p>
            <a:pPr marL="0" indent="0">
              <a:buFont typeface="Wingdings 2" pitchFamily="18" charset="2"/>
              <a:buNone/>
            </a:pPr>
            <a:endParaRPr lang="hu-HU" altLang="hu-HU" dirty="0" smtClean="0"/>
          </a:p>
          <a:p>
            <a:pPr marL="0" indent="0">
              <a:buFont typeface="Wingdings 2" pitchFamily="18" charset="2"/>
              <a:buNone/>
            </a:pPr>
            <a:endParaRPr lang="hu-HU" altLang="hu-HU" dirty="0" smtClean="0"/>
          </a:p>
        </p:txBody>
      </p:sp>
    </p:spTree>
    <p:extLst>
      <p:ext uri="{BB962C8B-B14F-4D97-AF65-F5344CB8AC3E}">
        <p14:creationId xmlns:p14="http://schemas.microsoft.com/office/powerpoint/2010/main" val="2379109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24171" y="269776"/>
            <a:ext cx="6192688" cy="1143000"/>
          </a:xfrm>
        </p:spPr>
        <p:txBody>
          <a:bodyPr>
            <a:normAutofit/>
          </a:bodyPr>
          <a:lstStyle/>
          <a:p>
            <a:pPr algn="ctr"/>
            <a:r>
              <a:rPr lang="hu-HU" sz="2800" b="1" dirty="0">
                <a:solidFill>
                  <a:srgbClr val="003366"/>
                </a:solidFill>
                <a:latin typeface="Times New Roman"/>
              </a:rPr>
              <a:t>1.Országos szakkönyvtárak</a:t>
            </a:r>
          </a:p>
        </p:txBody>
      </p:sp>
      <p:sp>
        <p:nvSpPr>
          <p:cNvPr id="3" name="Tartalom helye 2"/>
          <p:cNvSpPr>
            <a:spLocks noGrp="1"/>
          </p:cNvSpPr>
          <p:nvPr>
            <p:ph idx="1"/>
          </p:nvPr>
        </p:nvSpPr>
        <p:spPr>
          <a:xfrm>
            <a:off x="467544" y="1556793"/>
            <a:ext cx="8229600" cy="2160240"/>
          </a:xfrm>
        </p:spPr>
        <p:txBody>
          <a:bodyPr>
            <a:normAutofit fontScale="92500"/>
          </a:bodyPr>
          <a:lstStyle/>
          <a:p>
            <a:pPr marL="0" indent="0">
              <a:buFont typeface="Wingdings 2" pitchFamily="18" charset="2"/>
              <a:buNone/>
            </a:pPr>
            <a:r>
              <a:rPr lang="hu-HU" altLang="hu-HU" b="1" dirty="0" smtClean="0">
                <a:solidFill>
                  <a:schemeClr val="tx1"/>
                </a:solidFill>
              </a:rPr>
              <a:t>1.1 Országgyűlési </a:t>
            </a:r>
            <a:r>
              <a:rPr lang="hu-HU" altLang="hu-HU" b="1" dirty="0">
                <a:solidFill>
                  <a:schemeClr val="tx1"/>
                </a:solidFill>
              </a:rPr>
              <a:t>Könyvtár </a:t>
            </a:r>
            <a:r>
              <a:rPr lang="hu-HU" altLang="hu-HU" dirty="0" smtClean="0"/>
              <a:t>: </a:t>
            </a:r>
          </a:p>
          <a:p>
            <a:pPr marL="0" indent="0">
              <a:buNone/>
            </a:pPr>
            <a:r>
              <a:rPr lang="hu-HU" dirty="0" err="1">
                <a:hlinkClick r:id="rId3"/>
              </a:rPr>
              <a:t>www.ogyk.hu</a:t>
            </a:r>
            <a:endParaRPr lang="hu-HU" dirty="0"/>
          </a:p>
          <a:p>
            <a:pPr marL="0" indent="0">
              <a:buNone/>
            </a:pPr>
            <a:r>
              <a:rPr lang="hu-HU" sz="2400" dirty="0" smtClean="0">
                <a:hlinkClick r:id="rId4"/>
              </a:rPr>
              <a:t>https</a:t>
            </a:r>
            <a:r>
              <a:rPr lang="hu-HU" sz="2400" dirty="0">
                <a:hlinkClick r:id="rId4"/>
              </a:rPr>
              <a:t>://www.youtube.com/watch?v=LdG2q8IFjec</a:t>
            </a:r>
            <a:r>
              <a:rPr lang="hu-HU" sz="2400" dirty="0"/>
              <a:t>     </a:t>
            </a:r>
            <a:endParaRPr lang="hu-HU" sz="2400" dirty="0" smtClean="0"/>
          </a:p>
          <a:p>
            <a:pPr marL="0" indent="0">
              <a:buNone/>
            </a:pPr>
            <a:r>
              <a:rPr lang="hu-HU" altLang="hu-HU" sz="1800" dirty="0" smtClean="0"/>
              <a:t>a jogtudomány, közigazgatás, politika és a 20. </a:t>
            </a:r>
            <a:r>
              <a:rPr lang="hu-HU" altLang="hu-HU" sz="1800" dirty="0" err="1" smtClean="0"/>
              <a:t>sz-i</a:t>
            </a:r>
            <a:r>
              <a:rPr lang="hu-HU" altLang="hu-HU" sz="1800" dirty="0" smtClean="0"/>
              <a:t> egyetemes történelmi tudományok országos szakkönyvtára. Az Országgyűlés szervezetéhez tartozik. Alapítás: 1870.</a:t>
            </a:r>
          </a:p>
          <a:p>
            <a:pPr marL="0" indent="0">
              <a:buFont typeface="Wingdings 2" pitchFamily="18" charset="2"/>
              <a:buNone/>
            </a:pPr>
            <a:endParaRPr lang="hu-HU" sz="1800" dirty="0" smtClean="0"/>
          </a:p>
          <a:p>
            <a:endParaRPr lang="hu-HU" dirty="0"/>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71" t="10878" r="5671" b="5214"/>
          <a:stretch/>
        </p:blipFill>
        <p:spPr bwMode="auto">
          <a:xfrm>
            <a:off x="464704" y="3789039"/>
            <a:ext cx="4055811" cy="246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mandarchiv.hu/manda/webimage/1/7/0/9/8/wimage/Olvasoterem_ogy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1196752"/>
            <a:ext cx="2261285" cy="1724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45" t="16071" r="8684" b="6250"/>
          <a:stretch/>
        </p:blipFill>
        <p:spPr bwMode="auto">
          <a:xfrm>
            <a:off x="4644008" y="3927372"/>
            <a:ext cx="4355976" cy="219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8734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18654"/>
            <a:ext cx="8147248" cy="922114"/>
          </a:xfrm>
        </p:spPr>
        <p:txBody>
          <a:bodyPr>
            <a:normAutofit/>
          </a:bodyPr>
          <a:lstStyle/>
          <a:p>
            <a:pPr algn="ctr"/>
            <a:r>
              <a:rPr lang="hu-HU" sz="2800" b="1" dirty="0">
                <a:solidFill>
                  <a:srgbClr val="003366"/>
                </a:solidFill>
                <a:latin typeface="Times New Roman"/>
              </a:rPr>
              <a:t>1.Országos szakkönyvtárak</a:t>
            </a:r>
          </a:p>
        </p:txBody>
      </p:sp>
      <p:sp>
        <p:nvSpPr>
          <p:cNvPr id="3" name="Tartalom helye 2"/>
          <p:cNvSpPr>
            <a:spLocks noGrp="1"/>
          </p:cNvSpPr>
          <p:nvPr>
            <p:ph idx="1"/>
          </p:nvPr>
        </p:nvSpPr>
        <p:spPr>
          <a:xfrm>
            <a:off x="395536" y="1196752"/>
            <a:ext cx="8229600" cy="4781128"/>
          </a:xfrm>
        </p:spPr>
        <p:txBody>
          <a:bodyPr>
            <a:normAutofit/>
          </a:bodyPr>
          <a:lstStyle/>
          <a:p>
            <a:pPr marL="0" indent="0">
              <a:buFont typeface="Wingdings 2" pitchFamily="18" charset="2"/>
              <a:buNone/>
            </a:pPr>
            <a:r>
              <a:rPr lang="hu-HU" altLang="hu-HU" sz="3600" b="1" dirty="0" smtClean="0"/>
              <a:t> </a:t>
            </a:r>
            <a:r>
              <a:rPr lang="hu-HU" altLang="hu-HU" sz="2400" b="1" dirty="0" smtClean="0">
                <a:solidFill>
                  <a:schemeClr val="tx1"/>
                </a:solidFill>
              </a:rPr>
              <a:t>1.2 MTA Társadalomtudományi Kutatóközpont Könyvtára </a:t>
            </a:r>
            <a:r>
              <a:rPr lang="hu-HU" altLang="hu-HU" sz="2000" b="1" dirty="0" smtClean="0">
                <a:solidFill>
                  <a:schemeClr val="tx1"/>
                </a:solidFill>
              </a:rPr>
              <a:t>:</a:t>
            </a:r>
          </a:p>
          <a:p>
            <a:pPr marL="0" indent="0">
              <a:buFont typeface="Wingdings 2" pitchFamily="18" charset="2"/>
              <a:buNone/>
            </a:pPr>
            <a:r>
              <a:rPr lang="hu-HU" altLang="hu-HU" sz="2800" dirty="0" smtClean="0">
                <a:hlinkClick r:id="rId3"/>
              </a:rPr>
              <a:t>http://konyvtar.mta.hu/</a:t>
            </a:r>
            <a:r>
              <a:rPr lang="hu-HU" altLang="hu-HU" sz="2800" dirty="0" smtClean="0"/>
              <a:t>   </a:t>
            </a:r>
            <a:r>
              <a:rPr lang="hu-HU" sz="2800" dirty="0" smtClean="0">
                <a:hlinkClick r:id="rId4"/>
              </a:rPr>
              <a:t>http://jog.tk.mta.hu/mta-tk-konyvtara</a:t>
            </a:r>
            <a:r>
              <a:rPr lang="hu-HU" altLang="hu-HU" sz="2800" dirty="0" smtClean="0"/>
              <a:t> </a:t>
            </a:r>
          </a:p>
          <a:p>
            <a:pPr marL="0" indent="0">
              <a:buFont typeface="Wingdings 2" pitchFamily="18" charset="2"/>
              <a:buNone/>
            </a:pPr>
            <a:r>
              <a:rPr lang="hu-HU" altLang="hu-HU" sz="2400" dirty="0" smtClean="0"/>
              <a:t>jogtörténeti  dokumentumok, MTA kiadványok, az MTA kutatóinak művei</a:t>
            </a: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95" t="11589" r="7608" b="5583"/>
          <a:stretch/>
        </p:blipFill>
        <p:spPr bwMode="auto">
          <a:xfrm>
            <a:off x="3419872" y="3302023"/>
            <a:ext cx="4680520" cy="321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641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125760"/>
            <a:ext cx="8229600" cy="1143000"/>
          </a:xfrm>
        </p:spPr>
        <p:txBody>
          <a:bodyPr>
            <a:normAutofit/>
          </a:bodyPr>
          <a:lstStyle/>
          <a:p>
            <a:pPr algn="ctr"/>
            <a:r>
              <a:rPr lang="hu-HU" altLang="hu-HU" sz="2800" b="1" dirty="0">
                <a:solidFill>
                  <a:srgbClr val="003366"/>
                </a:solidFill>
                <a:latin typeface="Times New Roman"/>
              </a:rPr>
              <a:t>2. TUDOMÁNYOS SZAKKÖNYVTÁRAK /KUTATÓINTÉZETI KÖNYVTÁRAK</a:t>
            </a:r>
            <a:endParaRPr lang="hu-HU" sz="2800" b="1" dirty="0">
              <a:solidFill>
                <a:srgbClr val="003366"/>
              </a:solidFill>
              <a:latin typeface="Times New Roman"/>
            </a:endParaRPr>
          </a:p>
        </p:txBody>
      </p:sp>
      <p:sp>
        <p:nvSpPr>
          <p:cNvPr id="3" name="Tartalom helye 2"/>
          <p:cNvSpPr>
            <a:spLocks noGrp="1"/>
          </p:cNvSpPr>
          <p:nvPr>
            <p:ph idx="1"/>
          </p:nvPr>
        </p:nvSpPr>
        <p:spPr>
          <a:xfrm>
            <a:off x="457200" y="1600200"/>
            <a:ext cx="4042792" cy="4525963"/>
          </a:xfrm>
        </p:spPr>
        <p:txBody>
          <a:bodyPr/>
          <a:lstStyle/>
          <a:p>
            <a:pPr marL="0" indent="0">
              <a:buNone/>
            </a:pPr>
            <a:r>
              <a:rPr lang="hu-HU" altLang="hu-HU" b="1" dirty="0" smtClean="0"/>
              <a:t>1.1 Szellemi </a:t>
            </a:r>
            <a:r>
              <a:rPr lang="hu-HU" altLang="hu-HU" b="1" dirty="0"/>
              <a:t>Tulajdon Nemzeti Hivatala </a:t>
            </a:r>
            <a:r>
              <a:rPr lang="hu-HU" altLang="hu-HU" b="1" dirty="0" err="1"/>
              <a:t>Frecskay</a:t>
            </a:r>
            <a:r>
              <a:rPr lang="hu-HU" altLang="hu-HU" b="1" dirty="0"/>
              <a:t> János </a:t>
            </a:r>
            <a:r>
              <a:rPr lang="hu-HU" altLang="hu-HU" b="1" dirty="0" smtClean="0"/>
              <a:t>Szakkönyvtára</a:t>
            </a:r>
            <a:r>
              <a:rPr lang="hu-HU" altLang="hu-HU" dirty="0" smtClean="0"/>
              <a:t>: </a:t>
            </a:r>
          </a:p>
          <a:p>
            <a:pPr marL="0" indent="0">
              <a:buNone/>
            </a:pPr>
            <a:r>
              <a:rPr lang="hu-HU" altLang="hu-HU" sz="1800" dirty="0" smtClean="0"/>
              <a:t>iparjogvédelem, használatiminta-oltalom, szellemi tulajdon védelme, szerzői jog</a:t>
            </a:r>
          </a:p>
          <a:p>
            <a:pPr marL="0" indent="0">
              <a:buNone/>
            </a:pPr>
            <a:r>
              <a:rPr lang="hu-HU" altLang="hu-HU" sz="1800" dirty="0" smtClean="0">
                <a:hlinkClick r:id="rId2"/>
              </a:rPr>
              <a:t>http</a:t>
            </a:r>
            <a:r>
              <a:rPr lang="hu-HU" altLang="hu-HU" sz="1800" dirty="0">
                <a:hlinkClick r:id="rId2"/>
              </a:rPr>
              <a:t>://</a:t>
            </a:r>
            <a:r>
              <a:rPr lang="hu-HU" altLang="hu-HU" sz="1800" dirty="0" smtClean="0">
                <a:hlinkClick r:id="rId2"/>
              </a:rPr>
              <a:t>www.sztnh.gov.hu/hu/frecskay-janos-szakkonyvtar</a:t>
            </a:r>
            <a:endParaRPr lang="hu-HU" altLang="hu-HU" sz="1800" dirty="0" smtClean="0"/>
          </a:p>
          <a:p>
            <a:pPr marL="0" indent="0">
              <a:buNone/>
            </a:pPr>
            <a:endParaRPr lang="hu-HU" altLang="hu-HU" sz="1800" dirty="0" smtClean="0"/>
          </a:p>
          <a:p>
            <a:endParaRPr lang="hu-HU"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3" t="15585" r="7598" b="6261"/>
          <a:stretch/>
        </p:blipFill>
        <p:spPr bwMode="auto">
          <a:xfrm>
            <a:off x="4247253" y="2276872"/>
            <a:ext cx="4537543" cy="3390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394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0" y="286544"/>
            <a:ext cx="8686800" cy="838200"/>
          </a:xfrm>
        </p:spPr>
        <p:txBody>
          <a:bodyPr>
            <a:noAutofit/>
          </a:bodyPr>
          <a:lstStyle/>
          <a:p>
            <a:pPr algn="ctr"/>
            <a:r>
              <a:rPr lang="hu-HU" altLang="hu-HU" sz="2800" b="1" dirty="0">
                <a:solidFill>
                  <a:srgbClr val="003366"/>
                </a:solidFill>
                <a:latin typeface="Times New Roman"/>
              </a:rPr>
              <a:t>2. TUDOMÁNYOS SZAKKÖNYVTÁRAK /KUTATÓINTÉZETI KÖNYVTÁRAK</a:t>
            </a:r>
            <a:endParaRPr lang="hu-HU" sz="2800" b="1" dirty="0">
              <a:solidFill>
                <a:srgbClr val="003366"/>
              </a:solidFill>
              <a:latin typeface="Times New Roman"/>
            </a:endParaRPr>
          </a:p>
        </p:txBody>
      </p:sp>
      <p:sp>
        <p:nvSpPr>
          <p:cNvPr id="3" name="Tartalom helye 2"/>
          <p:cNvSpPr>
            <a:spLocks noGrp="1"/>
          </p:cNvSpPr>
          <p:nvPr>
            <p:ph idx="1"/>
          </p:nvPr>
        </p:nvSpPr>
        <p:spPr>
          <a:xfrm>
            <a:off x="457200" y="1600200"/>
            <a:ext cx="4618856" cy="4525963"/>
          </a:xfrm>
        </p:spPr>
        <p:txBody>
          <a:bodyPr/>
          <a:lstStyle/>
          <a:p>
            <a:pPr marL="0" indent="0">
              <a:buFont typeface="Wingdings 2" pitchFamily="18" charset="2"/>
              <a:buNone/>
            </a:pPr>
            <a:r>
              <a:rPr lang="hu-HU" altLang="hu-HU" sz="2800" b="1" dirty="0" smtClean="0"/>
              <a:t>2.2 Bűnügyi Szakértői és Kutatóintézet     Szakkönyvtára: </a:t>
            </a:r>
          </a:p>
          <a:p>
            <a:pPr marL="0" indent="0">
              <a:buFont typeface="Wingdings 2" pitchFamily="18" charset="2"/>
              <a:buNone/>
            </a:pPr>
            <a:r>
              <a:rPr lang="hu-HU" altLang="hu-HU" sz="2800" dirty="0" smtClean="0"/>
              <a:t>kriminalisztika, rendőrségre vonatkozó </a:t>
            </a:r>
            <a:r>
              <a:rPr lang="hu-HU" altLang="hu-HU" sz="2800" dirty="0" err="1" smtClean="0"/>
              <a:t>dok</a:t>
            </a:r>
            <a:r>
              <a:rPr lang="hu-HU" altLang="hu-HU" sz="2800" dirty="0" smtClean="0"/>
              <a:t>., bűnügyi szakértői irodalom. Belügyminisztérium.</a:t>
            </a:r>
          </a:p>
          <a:p>
            <a:pPr marL="0" indent="0">
              <a:buFont typeface="Wingdings 2" pitchFamily="18" charset="2"/>
              <a:buNone/>
            </a:pPr>
            <a:r>
              <a:rPr lang="hu-HU" altLang="hu-HU" sz="2400" dirty="0" smtClean="0">
                <a:hlinkClick r:id="rId3"/>
              </a:rPr>
              <a:t>http://bszki.hu/page.php?15</a:t>
            </a:r>
            <a:r>
              <a:rPr lang="hu-HU" altLang="hu-HU" sz="2400" dirty="0" smtClean="0"/>
              <a:t>  </a:t>
            </a:r>
          </a:p>
          <a:p>
            <a:endParaRPr lang="hu-HU" dirty="0"/>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7" t="16015" r="8201" b="5869"/>
          <a:stretch/>
        </p:blipFill>
        <p:spPr bwMode="auto">
          <a:xfrm>
            <a:off x="4914325" y="2420888"/>
            <a:ext cx="3832567" cy="288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0646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04664"/>
            <a:ext cx="8229600" cy="864096"/>
          </a:xfrm>
        </p:spPr>
        <p:txBody>
          <a:bodyPr>
            <a:normAutofit/>
          </a:bodyPr>
          <a:lstStyle/>
          <a:p>
            <a:pPr algn="ctr"/>
            <a:r>
              <a:rPr lang="hu-HU" altLang="hu-HU" sz="2800" b="1" cap="all" dirty="0">
                <a:solidFill>
                  <a:srgbClr val="003366"/>
                </a:solidFill>
                <a:latin typeface="Times New Roman"/>
              </a:rPr>
              <a:t>3. Minisztériumi könyvtárak</a:t>
            </a:r>
            <a:endParaRPr lang="hu-HU" sz="2800" b="1" cap="all" dirty="0">
              <a:solidFill>
                <a:srgbClr val="003366"/>
              </a:solidFill>
              <a:latin typeface="Times New Roman"/>
            </a:endParaRPr>
          </a:p>
        </p:txBody>
      </p:sp>
      <p:sp>
        <p:nvSpPr>
          <p:cNvPr id="3" name="Tartalom helye 2"/>
          <p:cNvSpPr>
            <a:spLocks noGrp="1"/>
          </p:cNvSpPr>
          <p:nvPr>
            <p:ph idx="1"/>
          </p:nvPr>
        </p:nvSpPr>
        <p:spPr/>
        <p:txBody>
          <a:bodyPr/>
          <a:lstStyle/>
          <a:p>
            <a:r>
              <a:rPr lang="hu-HU" dirty="0" smtClean="0"/>
              <a:t>3.1 Igazságügyi Minisztérium Könyvtára</a:t>
            </a:r>
          </a:p>
          <a:p>
            <a:r>
              <a:rPr lang="hu-HU" dirty="0" smtClean="0"/>
              <a:t>3.2 Közigazgatási és Igazságügyi Minisztérium  Könyvtára</a:t>
            </a:r>
          </a:p>
          <a:p>
            <a:r>
              <a:rPr lang="hu-HU" dirty="0" smtClean="0"/>
              <a:t>3.3 Nemzetgazdasági Minisztérium Könyvtára</a:t>
            </a:r>
          </a:p>
          <a:p>
            <a:r>
              <a:rPr lang="hu-HU" dirty="0" smtClean="0"/>
              <a:t>3.4 Külgazdasági és Külügyminisztérium Bánffy Miklós Könyvtára</a:t>
            </a:r>
          </a:p>
          <a:p>
            <a:endParaRPr lang="hu-HU" dirty="0"/>
          </a:p>
        </p:txBody>
      </p:sp>
    </p:spTree>
    <p:extLst>
      <p:ext uri="{BB962C8B-B14F-4D97-AF65-F5344CB8AC3E}">
        <p14:creationId xmlns:p14="http://schemas.microsoft.com/office/powerpoint/2010/main" val="17858319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0"/>
            <a:ext cx="8229600" cy="1143000"/>
          </a:xfrm>
        </p:spPr>
        <p:txBody>
          <a:bodyPr>
            <a:normAutofit/>
          </a:bodyPr>
          <a:lstStyle/>
          <a:p>
            <a:pPr algn="ctr"/>
            <a:r>
              <a:rPr lang="hu-HU" sz="2800" b="1" dirty="0">
                <a:solidFill>
                  <a:srgbClr val="003366"/>
                </a:solidFill>
                <a:latin typeface="Times New Roman"/>
              </a:rPr>
              <a:t>4. Jogi egyetemek /kari könyvtárai</a:t>
            </a:r>
          </a:p>
        </p:txBody>
      </p:sp>
      <p:sp>
        <p:nvSpPr>
          <p:cNvPr id="3" name="Tartalom helye 2"/>
          <p:cNvSpPr>
            <a:spLocks noGrp="1"/>
          </p:cNvSpPr>
          <p:nvPr>
            <p:ph idx="1"/>
          </p:nvPr>
        </p:nvSpPr>
        <p:spPr>
          <a:xfrm>
            <a:off x="539552" y="1124744"/>
            <a:ext cx="8229600" cy="5544616"/>
          </a:xfrm>
        </p:spPr>
        <p:txBody>
          <a:bodyPr>
            <a:noAutofit/>
          </a:bodyPr>
          <a:lstStyle/>
          <a:p>
            <a:r>
              <a:rPr lang="hu-HU" sz="1100" b="1" dirty="0" smtClean="0"/>
              <a:t>4.1 Debreceni</a:t>
            </a:r>
            <a:r>
              <a:rPr lang="hu-HU" sz="1100" dirty="0" smtClean="0"/>
              <a:t> </a:t>
            </a:r>
            <a:r>
              <a:rPr lang="hu-HU" sz="1100" dirty="0"/>
              <a:t>Egyetem Egyetemi és Nemzeti </a:t>
            </a:r>
            <a:r>
              <a:rPr lang="hu-HU" sz="1100" dirty="0" smtClean="0"/>
              <a:t>Könyvtár </a:t>
            </a:r>
            <a:r>
              <a:rPr lang="hu-HU" sz="1100" dirty="0" smtClean="0">
                <a:hlinkClick r:id="rId3"/>
              </a:rPr>
              <a:t>http</a:t>
            </a:r>
            <a:r>
              <a:rPr lang="hu-HU" sz="1100" dirty="0">
                <a:hlinkClick r:id="rId3"/>
              </a:rPr>
              <a:t>://</a:t>
            </a:r>
            <a:r>
              <a:rPr lang="hu-HU" sz="1100" dirty="0" smtClean="0">
                <a:hlinkClick r:id="rId3"/>
              </a:rPr>
              <a:t>social.lib.unideb.hu/hu/konyvtar_gyujtemenye</a:t>
            </a:r>
            <a:r>
              <a:rPr lang="hu-HU" sz="1100" dirty="0" smtClean="0"/>
              <a:t>     2002.  DEA</a:t>
            </a:r>
          </a:p>
          <a:p>
            <a:endParaRPr lang="hu-HU" sz="1100" dirty="0"/>
          </a:p>
          <a:p>
            <a:r>
              <a:rPr lang="hu-HU" sz="1100" b="1" dirty="0" smtClean="0"/>
              <a:t>4.2 ELTE</a:t>
            </a:r>
            <a:r>
              <a:rPr lang="hu-HU" sz="1100" dirty="0" smtClean="0"/>
              <a:t> </a:t>
            </a:r>
            <a:r>
              <a:rPr lang="hu-HU" sz="1100" dirty="0"/>
              <a:t>Állam- és Jogtudományi Kar </a:t>
            </a:r>
            <a:r>
              <a:rPr lang="hu-HU" sz="1100" dirty="0" smtClean="0"/>
              <a:t>Könyvtár  </a:t>
            </a:r>
            <a:r>
              <a:rPr lang="hu-HU" sz="1100" dirty="0" smtClean="0">
                <a:hlinkClick r:id="rId4"/>
              </a:rPr>
              <a:t>http</a:t>
            </a:r>
            <a:r>
              <a:rPr lang="hu-HU" sz="1100" dirty="0">
                <a:hlinkClick r:id="rId4"/>
              </a:rPr>
              <a:t>://</a:t>
            </a:r>
            <a:r>
              <a:rPr lang="hu-HU" sz="1100" dirty="0" smtClean="0">
                <a:hlinkClick r:id="rId4"/>
              </a:rPr>
              <a:t>www.ajk.elte.hu/konyvtar</a:t>
            </a:r>
            <a:r>
              <a:rPr lang="hu-HU" sz="1100" dirty="0" smtClean="0"/>
              <a:t>  1635/1957 HORIZON</a:t>
            </a:r>
          </a:p>
          <a:p>
            <a:endParaRPr lang="hu-HU" sz="1100" dirty="0" smtClean="0"/>
          </a:p>
          <a:p>
            <a:r>
              <a:rPr lang="hu-HU" sz="1100" b="1" dirty="0" smtClean="0"/>
              <a:t>4.3 KRE </a:t>
            </a:r>
            <a:r>
              <a:rPr lang="hu-HU" sz="1100" dirty="0"/>
              <a:t>Állam- és Jogtudományi Kar </a:t>
            </a:r>
            <a:r>
              <a:rPr lang="hu-HU" sz="1100" dirty="0" smtClean="0"/>
              <a:t>Könyvtár   </a:t>
            </a:r>
            <a:r>
              <a:rPr lang="hu-HU" sz="1100" dirty="0" err="1" smtClean="0"/>
              <a:t>ttp</a:t>
            </a:r>
            <a:r>
              <a:rPr lang="hu-HU" sz="1100" dirty="0"/>
              <a:t>://</a:t>
            </a:r>
            <a:r>
              <a:rPr lang="hu-HU" sz="1100" dirty="0" err="1" smtClean="0"/>
              <a:t>www.kre.hu</a:t>
            </a:r>
            <a:r>
              <a:rPr lang="hu-HU" sz="1100" dirty="0" smtClean="0"/>
              <a:t>/ajk/</a:t>
            </a:r>
            <a:r>
              <a:rPr lang="hu-HU" sz="1100" dirty="0" err="1" smtClean="0"/>
              <a:t>index.php</a:t>
            </a:r>
            <a:r>
              <a:rPr lang="hu-HU" sz="1100" dirty="0" smtClean="0"/>
              <a:t>/</a:t>
            </a:r>
            <a:r>
              <a:rPr lang="hu-HU" sz="1100" dirty="0" err="1" smtClean="0"/>
              <a:t>kari-konyvtar.html</a:t>
            </a:r>
            <a:r>
              <a:rPr lang="hu-HU" sz="1100" dirty="0" smtClean="0"/>
              <a:t> 1999.  </a:t>
            </a:r>
            <a:r>
              <a:rPr lang="hu-HU" sz="1100" dirty="0" err="1" smtClean="0"/>
              <a:t>Patrocínium</a:t>
            </a:r>
            <a:r>
              <a:rPr lang="hu-HU" sz="1100" dirty="0" smtClean="0"/>
              <a:t> K.</a:t>
            </a:r>
          </a:p>
          <a:p>
            <a:endParaRPr lang="hu-HU" sz="1100" dirty="0"/>
          </a:p>
          <a:p>
            <a:r>
              <a:rPr lang="hu-HU" sz="1100" b="1" dirty="0" smtClean="0"/>
              <a:t>4.4 Nemzeti </a:t>
            </a:r>
            <a:r>
              <a:rPr lang="hu-HU" sz="1100" b="1" dirty="0"/>
              <a:t>Közszolgálati Egyetem  Államtudományi és Közigazgatási Kar</a:t>
            </a:r>
            <a:r>
              <a:rPr lang="hu-HU" sz="1100" dirty="0"/>
              <a:t> </a:t>
            </a:r>
            <a:r>
              <a:rPr lang="hu-HU" sz="1100" dirty="0" smtClean="0"/>
              <a:t> </a:t>
            </a:r>
            <a:r>
              <a:rPr lang="hu-HU" sz="1100" dirty="0" smtClean="0">
                <a:hlinkClick r:id="rId5"/>
              </a:rPr>
              <a:t>http</a:t>
            </a:r>
            <a:r>
              <a:rPr lang="hu-HU" sz="1100" dirty="0">
                <a:hlinkClick r:id="rId5"/>
              </a:rPr>
              <a:t>://</a:t>
            </a:r>
            <a:r>
              <a:rPr lang="hu-HU" sz="1100" dirty="0" smtClean="0">
                <a:hlinkClick r:id="rId5"/>
              </a:rPr>
              <a:t>akk.uni-nke.hu/karunkrol/szakkonyvtar/szolgaltatasok</a:t>
            </a:r>
            <a:r>
              <a:rPr lang="hu-HU" sz="1100" dirty="0" smtClean="0"/>
              <a:t>  1952/1978/ 1912.</a:t>
            </a:r>
          </a:p>
          <a:p>
            <a:endParaRPr lang="hu-HU" sz="1100" dirty="0" smtClean="0"/>
          </a:p>
          <a:p>
            <a:r>
              <a:rPr lang="hu-HU" sz="1100" b="1" dirty="0" smtClean="0"/>
              <a:t>4.5 Nemzeti </a:t>
            </a:r>
            <a:r>
              <a:rPr lang="hu-HU" sz="1100" b="1" dirty="0"/>
              <a:t>Közszolgálati Egyetem  Nemzeti Közszolgálati Egyetem Rendészettudományi </a:t>
            </a:r>
            <a:r>
              <a:rPr lang="hu-HU" sz="1100" b="1" dirty="0" smtClean="0"/>
              <a:t>Kar 1971</a:t>
            </a:r>
            <a:r>
              <a:rPr lang="hu-HU" sz="1100" b="1" dirty="0"/>
              <a:t/>
            </a:r>
            <a:br>
              <a:rPr lang="hu-HU" sz="1100" b="1" dirty="0"/>
            </a:br>
            <a:r>
              <a:rPr lang="hu-HU" sz="1100" b="1" dirty="0"/>
              <a:t>Kari Könyvtár</a:t>
            </a:r>
            <a:r>
              <a:rPr lang="hu-HU" sz="1100" dirty="0" smtClean="0"/>
              <a:t> </a:t>
            </a:r>
            <a:r>
              <a:rPr lang="hu-HU" sz="1100" dirty="0">
                <a:hlinkClick r:id="rId6"/>
              </a:rPr>
              <a:t>http://</a:t>
            </a:r>
            <a:r>
              <a:rPr lang="hu-HU" sz="1100" dirty="0" smtClean="0">
                <a:hlinkClick r:id="rId6"/>
              </a:rPr>
              <a:t>rtk.uni-nke.hu/konyvtar/kari-konyvtar</a:t>
            </a:r>
            <a:endParaRPr lang="hu-HU" sz="1100" dirty="0" smtClean="0"/>
          </a:p>
          <a:p>
            <a:endParaRPr lang="hu-HU" sz="1100" dirty="0" smtClean="0"/>
          </a:p>
          <a:p>
            <a:r>
              <a:rPr lang="hu-HU" sz="1100" b="1" dirty="0" smtClean="0"/>
              <a:t>4.6 Miskolci </a:t>
            </a:r>
            <a:r>
              <a:rPr lang="hu-HU" sz="1100" b="1" dirty="0"/>
              <a:t>Egyetem, Állam- és Jogtudományi </a:t>
            </a:r>
            <a:r>
              <a:rPr lang="hu-HU" sz="1100" b="1" dirty="0" smtClean="0"/>
              <a:t>Karának Könyvtára 1996.</a:t>
            </a:r>
          </a:p>
          <a:p>
            <a:r>
              <a:rPr lang="hu-HU" sz="1100" dirty="0">
                <a:hlinkClick r:id="rId7"/>
              </a:rPr>
              <a:t>http://</a:t>
            </a:r>
            <a:r>
              <a:rPr lang="hu-HU" sz="1100" dirty="0" smtClean="0">
                <a:hlinkClick r:id="rId7"/>
              </a:rPr>
              <a:t>www.lib.uni-miskolc.hu/web/allam-es-jogtudomanyi-kar/magunkrol</a:t>
            </a:r>
            <a:endParaRPr lang="hu-HU" sz="1100" dirty="0" smtClean="0"/>
          </a:p>
          <a:p>
            <a:endParaRPr lang="hu-HU" sz="1100" dirty="0"/>
          </a:p>
          <a:p>
            <a:r>
              <a:rPr lang="hu-HU" sz="1100" b="1" dirty="0" smtClean="0"/>
              <a:t>4.7 PTE </a:t>
            </a:r>
            <a:r>
              <a:rPr lang="hu-HU" sz="1100" b="1" dirty="0"/>
              <a:t>Egyetemi Könyvtár </a:t>
            </a:r>
            <a:r>
              <a:rPr lang="hu-HU" sz="1100" b="1" dirty="0" smtClean="0"/>
              <a:t> </a:t>
            </a:r>
            <a:r>
              <a:rPr lang="hu-HU" sz="1100" dirty="0" smtClean="0">
                <a:hlinkClick r:id="rId8"/>
              </a:rPr>
              <a:t>http</a:t>
            </a:r>
            <a:r>
              <a:rPr lang="hu-HU" sz="1100" dirty="0">
                <a:hlinkClick r:id="rId8"/>
              </a:rPr>
              <a:t>://</a:t>
            </a:r>
            <a:r>
              <a:rPr lang="hu-HU" sz="1100" dirty="0" smtClean="0">
                <a:hlinkClick r:id="rId8"/>
              </a:rPr>
              <a:t>www.lib.pte.hu/ajkktk/bemutatkozas</a:t>
            </a:r>
            <a:r>
              <a:rPr lang="hu-HU" sz="1100" dirty="0" smtClean="0"/>
              <a:t> 2013</a:t>
            </a:r>
          </a:p>
          <a:p>
            <a:endParaRPr lang="hu-HU" sz="1100" dirty="0"/>
          </a:p>
          <a:p>
            <a:r>
              <a:rPr lang="hu-HU" sz="1100" dirty="0"/>
              <a:t>4.8 PPKE Jog- és Államtudományi Kar Könyvtár </a:t>
            </a:r>
            <a:r>
              <a:rPr lang="hu-HU" sz="1100" u="sng" dirty="0">
                <a:hlinkClick r:id="rId9"/>
              </a:rPr>
              <a:t>https://jak.ppke.hu/ppke-jak-kari-konyvtar </a:t>
            </a:r>
            <a:r>
              <a:rPr lang="hu-HU" sz="1100" dirty="0" smtClean="0"/>
              <a:t>1996</a:t>
            </a:r>
            <a:endParaRPr lang="hu-HU" sz="1100" dirty="0"/>
          </a:p>
          <a:p>
            <a:endParaRPr lang="hu-HU" sz="1100" dirty="0" smtClean="0"/>
          </a:p>
          <a:p>
            <a:r>
              <a:rPr lang="hu-HU" sz="1100" b="1" dirty="0" smtClean="0"/>
              <a:t>4.9 SZIE </a:t>
            </a:r>
            <a:r>
              <a:rPr lang="hu-HU" sz="1100" b="1" dirty="0"/>
              <a:t>Állam- és Jogtudományi Kar   </a:t>
            </a:r>
            <a:r>
              <a:rPr lang="hu-HU" sz="1100" dirty="0">
                <a:hlinkClick r:id="rId10"/>
              </a:rPr>
              <a:t>http://</a:t>
            </a:r>
            <a:r>
              <a:rPr lang="hu-HU" sz="1100" dirty="0" smtClean="0">
                <a:hlinkClick r:id="rId10"/>
              </a:rPr>
              <a:t>dfk.sze.hu/jogi-konyvtar-2</a:t>
            </a:r>
            <a:r>
              <a:rPr lang="hu-HU" sz="1100" dirty="0" smtClean="0"/>
              <a:t>  </a:t>
            </a:r>
          </a:p>
          <a:p>
            <a:endParaRPr lang="hu-HU" sz="1100" dirty="0" smtClean="0"/>
          </a:p>
          <a:p>
            <a:r>
              <a:rPr lang="hu-HU" sz="1100" b="1" dirty="0" smtClean="0"/>
              <a:t>4.10 SZTE </a:t>
            </a:r>
            <a:r>
              <a:rPr lang="hu-HU" sz="1100" b="1" dirty="0"/>
              <a:t>Klebelsberg Könyvtár  </a:t>
            </a:r>
            <a:r>
              <a:rPr lang="hu-HU" sz="1100" dirty="0">
                <a:hlinkClick r:id="rId11"/>
              </a:rPr>
              <a:t>http://</a:t>
            </a:r>
            <a:r>
              <a:rPr lang="hu-HU" sz="1100" dirty="0" smtClean="0">
                <a:hlinkClick r:id="rId11"/>
              </a:rPr>
              <a:t>ww2.bibl.u-szeged.hu/</a:t>
            </a:r>
            <a:r>
              <a:rPr lang="hu-HU" sz="1100" dirty="0" err="1" smtClean="0">
                <a:hlinkClick r:id="rId11"/>
              </a:rPr>
              <a:t>index.php</a:t>
            </a:r>
            <a:r>
              <a:rPr lang="hu-HU" sz="1100" dirty="0" smtClean="0"/>
              <a:t>  1974-2004. feladatait az egyetemi könyvtár vette át. CONTENTA</a:t>
            </a:r>
          </a:p>
          <a:p>
            <a:endParaRPr lang="hu-HU" sz="1100" dirty="0" smtClean="0"/>
          </a:p>
          <a:p>
            <a:r>
              <a:rPr lang="hu-HU" sz="1100" b="1" dirty="0" smtClean="0"/>
              <a:t>4.11 Közép-Európai </a:t>
            </a:r>
            <a:r>
              <a:rPr lang="hu-HU" sz="1100" b="1" dirty="0"/>
              <a:t>Egyetem Könyvtára </a:t>
            </a:r>
            <a:r>
              <a:rPr lang="hu-HU" sz="1100" dirty="0" err="1"/>
              <a:t>Central</a:t>
            </a:r>
            <a:r>
              <a:rPr lang="hu-HU" sz="1100" dirty="0"/>
              <a:t> European University </a:t>
            </a:r>
            <a:r>
              <a:rPr lang="hu-HU" sz="1100" dirty="0" err="1" smtClean="0"/>
              <a:t>Library</a:t>
            </a:r>
            <a:r>
              <a:rPr lang="hu-HU" sz="1100" dirty="0"/>
              <a:t>  </a:t>
            </a:r>
            <a:r>
              <a:rPr lang="hu-HU" sz="1100" dirty="0">
                <a:hlinkClick r:id="rId12"/>
              </a:rPr>
              <a:t>http://</a:t>
            </a:r>
            <a:r>
              <a:rPr lang="hu-HU" sz="1100" dirty="0" smtClean="0">
                <a:hlinkClick r:id="rId12"/>
              </a:rPr>
              <a:t>www.ceu.edu/hu/kee</a:t>
            </a:r>
            <a:r>
              <a:rPr lang="hu-HU" sz="1100" dirty="0" smtClean="0"/>
              <a:t> 1992.</a:t>
            </a:r>
          </a:p>
          <a:p>
            <a:endParaRPr lang="hu-HU" sz="1100" dirty="0"/>
          </a:p>
          <a:p>
            <a:r>
              <a:rPr lang="hu-HU" sz="1100" b="1" dirty="0" smtClean="0"/>
              <a:t>4.12 Andrássy </a:t>
            </a:r>
            <a:r>
              <a:rPr lang="hu-HU" sz="1100" b="1" dirty="0"/>
              <a:t>Gyula Budapesti Német Nyelvű Egyetem </a:t>
            </a:r>
            <a:r>
              <a:rPr lang="hu-HU" sz="1100" b="1" dirty="0">
                <a:hlinkClick r:id="rId13"/>
              </a:rPr>
              <a:t>http://</a:t>
            </a:r>
            <a:r>
              <a:rPr lang="hu-HU" sz="1100" b="1" dirty="0" smtClean="0">
                <a:hlinkClick r:id="rId13"/>
              </a:rPr>
              <a:t>www.andrassyuni.eu/bibliotheken/universitatsbibliothek.html</a:t>
            </a:r>
            <a:r>
              <a:rPr lang="hu-HU" sz="1100" b="1" dirty="0" smtClean="0"/>
              <a:t> 2001.</a:t>
            </a:r>
            <a:endParaRPr lang="hu-HU" sz="1100" b="1" dirty="0"/>
          </a:p>
        </p:txBody>
      </p:sp>
    </p:spTree>
    <p:extLst>
      <p:ext uri="{BB962C8B-B14F-4D97-AF65-F5344CB8AC3E}">
        <p14:creationId xmlns:p14="http://schemas.microsoft.com/office/powerpoint/2010/main" val="106618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3568" y="404664"/>
            <a:ext cx="7772400" cy="1584176"/>
          </a:xfrm>
        </p:spPr>
        <p:txBody>
          <a:bodyPr>
            <a:noAutofit/>
          </a:bodyPr>
          <a:lstStyle/>
          <a:p>
            <a:r>
              <a:rPr lang="hu-HU" sz="3600" cap="all" dirty="0" smtClean="0"/>
              <a:t>„</a:t>
            </a:r>
            <a:r>
              <a:rPr lang="hu-HU" sz="2800" b="1" cap="all" dirty="0">
                <a:solidFill>
                  <a:srgbClr val="003366"/>
                </a:solidFill>
                <a:latin typeface="Times New Roman"/>
              </a:rPr>
              <a:t>Miképp adjunk jogot a jognak / Hogy joga legyen jognak lennie.”</a:t>
            </a:r>
            <a:r>
              <a:rPr lang="hu-HU" sz="3600" dirty="0" smtClean="0"/>
              <a:t/>
            </a:r>
            <a:br>
              <a:rPr lang="hu-HU" sz="3600" dirty="0" smtClean="0"/>
            </a:br>
            <a:r>
              <a:rPr lang="hu-HU" sz="3600" dirty="0" smtClean="0"/>
              <a:t>		</a:t>
            </a:r>
            <a:r>
              <a:rPr lang="hu-HU" sz="2000" dirty="0"/>
              <a:t>(Körkép a </a:t>
            </a:r>
            <a:r>
              <a:rPr lang="hu-HU" sz="2000" b="1" dirty="0"/>
              <a:t>jogi szakkönyvtárakról</a:t>
            </a:r>
            <a:r>
              <a:rPr lang="hu-HU" sz="2000" b="1" dirty="0" smtClean="0"/>
              <a:t>)</a:t>
            </a:r>
            <a:r>
              <a:rPr lang="hu-HU" sz="3600" b="1" dirty="0" smtClean="0"/>
              <a:t>	</a:t>
            </a:r>
            <a:r>
              <a:rPr lang="hu-HU" sz="1200" b="1" dirty="0" smtClean="0"/>
              <a:t>Somlyó György				</a:t>
            </a:r>
            <a:r>
              <a:rPr lang="hu-HU" sz="1200" dirty="0" smtClean="0"/>
              <a:t>					</a:t>
            </a:r>
            <a:endParaRPr lang="hu-HU" sz="1400" dirty="0"/>
          </a:p>
        </p:txBody>
      </p:sp>
      <p:pic>
        <p:nvPicPr>
          <p:cNvPr id="3074" name="Picture 2" descr="https://scontent-frt3-1.xx.fbcdn.net/hphotos-xpt1/v/t1.0-9/12189768_1678981005680894_7203423758319025377_n.jpg?oh=bfa7a31c961c328850f426c784b66bcb&amp;oe=5765CA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2439862"/>
            <a:ext cx="2981143"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236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4" t="15429" r="13975" b="5857"/>
          <a:stretch/>
        </p:blipFill>
        <p:spPr bwMode="auto">
          <a:xfrm rot="20232767">
            <a:off x="409232" y="500568"/>
            <a:ext cx="327585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4243" t="16127" r="16112" b="6678"/>
          <a:stretch/>
        </p:blipFill>
        <p:spPr bwMode="auto">
          <a:xfrm>
            <a:off x="1619672" y="466123"/>
            <a:ext cx="4769261" cy="298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65" t="17414" r="17816" b="5089"/>
          <a:stretch/>
        </p:blipFill>
        <p:spPr bwMode="auto">
          <a:xfrm rot="677020">
            <a:off x="3243742" y="369953"/>
            <a:ext cx="3995936" cy="301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74" t="15303" r="7771" b="5994"/>
          <a:stretch/>
        </p:blipFill>
        <p:spPr bwMode="auto">
          <a:xfrm rot="1505141">
            <a:off x="4813464" y="772823"/>
            <a:ext cx="4331746" cy="325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61" t="15002" r="1470" b="5994"/>
          <a:stretch/>
        </p:blipFill>
        <p:spPr bwMode="auto">
          <a:xfrm rot="20665047">
            <a:off x="392271" y="2475216"/>
            <a:ext cx="4768441"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0" t="15907" r="1638" b="5391"/>
          <a:stretch/>
        </p:blipFill>
        <p:spPr bwMode="auto">
          <a:xfrm rot="21238418">
            <a:off x="1765733" y="2242247"/>
            <a:ext cx="4911115"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7" t="15907" r="3333" b="5391"/>
          <a:stretch/>
        </p:blipFill>
        <p:spPr bwMode="auto">
          <a:xfrm rot="170900">
            <a:off x="2853261" y="2329927"/>
            <a:ext cx="4626260" cy="3469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489" t="18164" r="11650" b="5969"/>
          <a:stretch/>
        </p:blipFill>
        <p:spPr bwMode="auto">
          <a:xfrm rot="966944">
            <a:off x="3908329" y="2457198"/>
            <a:ext cx="5004048" cy="370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125" t="15801" r="14519" b="6250"/>
          <a:stretch/>
        </p:blipFill>
        <p:spPr bwMode="auto">
          <a:xfrm rot="1570666">
            <a:off x="3717303" y="3495285"/>
            <a:ext cx="4340881" cy="333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928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1560" y="125760"/>
            <a:ext cx="8229600" cy="1143000"/>
          </a:xfrm>
        </p:spPr>
        <p:txBody>
          <a:bodyPr>
            <a:noAutofit/>
          </a:bodyPr>
          <a:lstStyle/>
          <a:p>
            <a:pPr algn="ctr"/>
            <a:r>
              <a:rPr lang="hu-HU" sz="2800" b="1" dirty="0">
                <a:solidFill>
                  <a:srgbClr val="003366"/>
                </a:solidFill>
                <a:latin typeface="Times New Roman"/>
              </a:rPr>
              <a:t>5. AZ IGAZSÁGÜGY TERÜLETÉN MŰKÖDŐ KÖNYVTÁRAK</a:t>
            </a:r>
          </a:p>
        </p:txBody>
      </p:sp>
      <p:sp>
        <p:nvSpPr>
          <p:cNvPr id="3" name="Tartalom helye 2"/>
          <p:cNvSpPr>
            <a:spLocks noGrp="1"/>
          </p:cNvSpPr>
          <p:nvPr>
            <p:ph idx="1"/>
          </p:nvPr>
        </p:nvSpPr>
        <p:spPr/>
        <p:txBody>
          <a:bodyPr>
            <a:normAutofit fontScale="55000" lnSpcReduction="20000"/>
          </a:bodyPr>
          <a:lstStyle/>
          <a:p>
            <a:r>
              <a:rPr lang="hu-HU" dirty="0" smtClean="0"/>
              <a:t>5.1 Alkotmánybíróság Könyvtára 1990. </a:t>
            </a:r>
            <a:r>
              <a:rPr lang="hu-HU" sz="2900" dirty="0"/>
              <a:t>h</a:t>
            </a:r>
            <a:r>
              <a:rPr lang="hu-HU" sz="2900" dirty="0">
                <a:hlinkClick r:id="rId3"/>
              </a:rPr>
              <a:t>ttp://www.alkotmanybirosag.hu</a:t>
            </a:r>
            <a:r>
              <a:rPr lang="hu-HU" sz="2600" dirty="0">
                <a:hlinkClick r:id="rId3"/>
              </a:rPr>
              <a:t>/</a:t>
            </a:r>
            <a:r>
              <a:rPr lang="hu-HU" sz="2600" dirty="0"/>
              <a:t> </a:t>
            </a:r>
            <a:endParaRPr lang="hu-HU" sz="2600" dirty="0" smtClean="0"/>
          </a:p>
          <a:p>
            <a:pPr marL="0" indent="0">
              <a:buNone/>
            </a:pPr>
            <a:r>
              <a:rPr lang="hu-HU" sz="2400" dirty="0" smtClean="0"/>
              <a:t>	AB története, AB határozatok, külföldi alkotmánybírósági  dokumentumok, uniós </a:t>
            </a:r>
            <a:r>
              <a:rPr lang="hu-HU" sz="2400" dirty="0" err="1" smtClean="0"/>
              <a:t>dok</a:t>
            </a:r>
            <a:r>
              <a:rPr lang="hu-HU" dirty="0" smtClean="0"/>
              <a:t>. </a:t>
            </a:r>
          </a:p>
          <a:p>
            <a:r>
              <a:rPr lang="hu-HU" dirty="0" smtClean="0"/>
              <a:t>5.2 Legfőbb Ügyészség Könyvtára 1953.</a:t>
            </a:r>
          </a:p>
          <a:p>
            <a:pPr marL="914400" lvl="2" indent="0">
              <a:buNone/>
            </a:pPr>
            <a:r>
              <a:rPr lang="hu-HU" dirty="0" smtClean="0"/>
              <a:t>Az ügyészségek történetére vonatkozó hazai és nemzetközi irodalom. Nemzetközi ügyészségek kiadványai.</a:t>
            </a:r>
          </a:p>
          <a:p>
            <a:r>
              <a:rPr lang="hu-HU" dirty="0" smtClean="0"/>
              <a:t>5.3 Országos Kriminológiai Intézet Könyvtára 1960. 	</a:t>
            </a:r>
            <a:r>
              <a:rPr lang="hu-HU" sz="2600" dirty="0" smtClean="0">
                <a:hlinkClick r:id="rId4"/>
              </a:rPr>
              <a:t>http</a:t>
            </a:r>
            <a:r>
              <a:rPr lang="hu-HU" sz="2600" dirty="0">
                <a:hlinkClick r:id="rId4"/>
              </a:rPr>
              <a:t>://www.okri.hu/content/view/14/34</a:t>
            </a:r>
            <a:r>
              <a:rPr lang="hu-HU" dirty="0" smtClean="0">
                <a:hlinkClick r:id="rId4"/>
              </a:rPr>
              <a:t>/</a:t>
            </a:r>
            <a:endParaRPr lang="hu-HU" dirty="0" smtClean="0"/>
          </a:p>
          <a:p>
            <a:pPr marL="457200" lvl="1" indent="0">
              <a:buNone/>
            </a:pPr>
            <a:r>
              <a:rPr lang="hu-HU" dirty="0" smtClean="0"/>
              <a:t>	Kriminológiai és kriminalisztikai, bűnügyi statisztikai anyagok, bűnözéskutatás</a:t>
            </a:r>
          </a:p>
          <a:p>
            <a:r>
              <a:rPr lang="hu-HU" dirty="0" smtClean="0"/>
              <a:t>5.4 Budapesti Ügyvédi Kamara Könyvtára </a:t>
            </a:r>
            <a:r>
              <a:rPr lang="hu-HU" dirty="0"/>
              <a:t>1866. </a:t>
            </a:r>
            <a:r>
              <a:rPr lang="hu-HU" dirty="0" smtClean="0"/>
              <a:t>	</a:t>
            </a:r>
            <a:r>
              <a:rPr lang="hu-HU" sz="2900" dirty="0" smtClean="0">
                <a:hlinkClick r:id="rId5"/>
              </a:rPr>
              <a:t>http</a:t>
            </a:r>
            <a:r>
              <a:rPr lang="hu-HU" sz="2900" dirty="0">
                <a:hlinkClick r:id="rId5"/>
              </a:rPr>
              <a:t>://konyvtar.bpugyvedikamara.hu</a:t>
            </a:r>
            <a:r>
              <a:rPr lang="hu-HU" dirty="0" smtClean="0">
                <a:hlinkClick r:id="rId5"/>
              </a:rPr>
              <a:t>/</a:t>
            </a:r>
            <a:r>
              <a:rPr lang="hu-HU" dirty="0" smtClean="0"/>
              <a:t> </a:t>
            </a:r>
          </a:p>
          <a:p>
            <a:pPr marL="457200" lvl="1" indent="0">
              <a:buNone/>
            </a:pPr>
            <a:r>
              <a:rPr lang="hu-HU" sz="2300" dirty="0"/>
              <a:t>	</a:t>
            </a:r>
            <a:r>
              <a:rPr lang="hu-HU" sz="2300" dirty="0" smtClean="0"/>
              <a:t>ügyvédség </a:t>
            </a:r>
            <a:r>
              <a:rPr lang="hu-HU" sz="2300" dirty="0"/>
              <a:t>történetére, az ügyvédek számára </a:t>
            </a:r>
            <a:r>
              <a:rPr lang="hu-HU" sz="2300" dirty="0" smtClean="0"/>
              <a:t>fontos </a:t>
            </a:r>
            <a:r>
              <a:rPr lang="hu-HU" sz="2300" dirty="0"/>
              <a:t>munkák</a:t>
            </a:r>
          </a:p>
          <a:p>
            <a:r>
              <a:rPr lang="hu-HU" dirty="0" smtClean="0"/>
              <a:t>5.5 Alapvető Jogok Biztosának Hivatala Könyvtár (OBH) 1995. </a:t>
            </a:r>
          </a:p>
          <a:p>
            <a:pPr lvl="2">
              <a:buNone/>
            </a:pPr>
            <a:r>
              <a:rPr lang="hu-HU" sz="2200" dirty="0" smtClean="0">
                <a:hlinkClick r:id="rId6"/>
              </a:rPr>
              <a:t>https</a:t>
            </a:r>
            <a:r>
              <a:rPr lang="hu-HU" sz="2200" dirty="0">
                <a:hlinkClick r:id="rId6"/>
              </a:rPr>
              <a:t>://</a:t>
            </a:r>
            <a:r>
              <a:rPr lang="hu-HU" sz="2200" dirty="0" smtClean="0">
                <a:hlinkClick r:id="rId6"/>
              </a:rPr>
              <a:t>www.ajbh.hu/a-konyvtarrol</a:t>
            </a:r>
            <a:endParaRPr lang="hu-HU" sz="2200" dirty="0" smtClean="0"/>
          </a:p>
          <a:p>
            <a:pPr marL="0" indent="0">
              <a:buNone/>
            </a:pPr>
            <a:r>
              <a:rPr lang="hu-HU" sz="2900" dirty="0" smtClean="0"/>
              <a:t>	Emberi j, állampolgári, információs jogok, nemzeti és etnikai jogok, környezetvédelem</a:t>
            </a:r>
            <a:endParaRPr lang="hu-HU" sz="2900" dirty="0"/>
          </a:p>
          <a:p>
            <a:r>
              <a:rPr lang="hu-HU" dirty="0" smtClean="0"/>
              <a:t>5.6 Magyar Országos Közjegyzői Kamara Könyvtára 2013.</a:t>
            </a:r>
          </a:p>
          <a:p>
            <a:pPr marL="914400" lvl="2" indent="0">
              <a:buNone/>
            </a:pPr>
            <a:r>
              <a:rPr lang="hu-HU" sz="2500" dirty="0">
                <a:hlinkClick r:id="rId7"/>
              </a:rPr>
              <a:t>https://</a:t>
            </a:r>
            <a:r>
              <a:rPr lang="hu-HU" sz="2500" dirty="0" smtClean="0">
                <a:hlinkClick r:id="rId7"/>
              </a:rPr>
              <a:t>www.mokk.hu/index.php?menuid=35</a:t>
            </a:r>
            <a:endParaRPr lang="hu-HU" sz="2500" dirty="0" smtClean="0"/>
          </a:p>
          <a:p>
            <a:pPr marL="0" indent="0">
              <a:buNone/>
            </a:pPr>
            <a:r>
              <a:rPr lang="hu-HU" dirty="0" smtClean="0"/>
              <a:t>	A közjegyzői munkával kapcsolatos joganyagok, reprint kiadványok a Magyar 	Közjegyzői Akadémia  révén.</a:t>
            </a:r>
          </a:p>
          <a:p>
            <a:r>
              <a:rPr lang="hu-HU" dirty="0" smtClean="0"/>
              <a:t>5.7  Bírósági könyvtárak (27+111)</a:t>
            </a:r>
          </a:p>
          <a:p>
            <a:endParaRPr lang="hu-HU" dirty="0"/>
          </a:p>
        </p:txBody>
      </p:sp>
    </p:spTree>
    <p:extLst>
      <p:ext uri="{BB962C8B-B14F-4D97-AF65-F5344CB8AC3E}">
        <p14:creationId xmlns:p14="http://schemas.microsoft.com/office/powerpoint/2010/main" val="1551340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91" t="15671" r="16367" b="6092"/>
          <a:stretch/>
        </p:blipFill>
        <p:spPr bwMode="auto">
          <a:xfrm rot="20922817">
            <a:off x="340674" y="404153"/>
            <a:ext cx="4045825" cy="302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361" t="15952" r="7410" b="8059"/>
          <a:stretch/>
        </p:blipFill>
        <p:spPr bwMode="auto">
          <a:xfrm>
            <a:off x="2642760" y="415025"/>
            <a:ext cx="4000741" cy="300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8" t="16045" r="34771" b="6390"/>
          <a:stretch/>
        </p:blipFill>
        <p:spPr bwMode="auto">
          <a:xfrm rot="1175844">
            <a:off x="5189993" y="936862"/>
            <a:ext cx="3719821" cy="2773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29" t="15907" r="15432" b="5391"/>
          <a:stretch/>
        </p:blipFill>
        <p:spPr bwMode="auto">
          <a:xfrm rot="20790952">
            <a:off x="320999" y="3701569"/>
            <a:ext cx="3322524" cy="248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99" t="16255" r="7420" b="6035"/>
          <a:stretch/>
        </p:blipFill>
        <p:spPr bwMode="auto">
          <a:xfrm rot="1147662">
            <a:off x="4917800" y="3568907"/>
            <a:ext cx="3657663" cy="2743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51" t="15524" r="7921" b="6679"/>
          <a:stretch/>
        </p:blipFill>
        <p:spPr bwMode="auto">
          <a:xfrm>
            <a:off x="3212889" y="3257010"/>
            <a:ext cx="3394019" cy="254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0170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4800" y="430560"/>
            <a:ext cx="8686800" cy="838200"/>
          </a:xfrm>
        </p:spPr>
        <p:txBody>
          <a:bodyPr>
            <a:normAutofit fontScale="90000"/>
          </a:bodyPr>
          <a:lstStyle/>
          <a:p>
            <a:pPr algn="ctr"/>
            <a:r>
              <a:rPr lang="hu-HU" sz="3100" b="1" cap="all" dirty="0" smtClean="0">
                <a:solidFill>
                  <a:srgbClr val="003366"/>
                </a:solidFill>
                <a:latin typeface="Times New Roman"/>
              </a:rPr>
              <a:t>10 éves a Bírósági Könyvtári rendszer</a:t>
            </a:r>
            <a:r>
              <a:rPr lang="hu-HU" b="1" cap="all" dirty="0" smtClean="0">
                <a:solidFill>
                  <a:srgbClr val="003366"/>
                </a:solidFill>
                <a:latin typeface="Times New Roman"/>
              </a:rPr>
              <a:t/>
            </a:r>
            <a:br>
              <a:rPr lang="hu-HU" b="1" cap="all" dirty="0" smtClean="0">
                <a:solidFill>
                  <a:srgbClr val="003366"/>
                </a:solidFill>
                <a:latin typeface="Times New Roman"/>
              </a:rPr>
            </a:br>
            <a:r>
              <a:rPr lang="hu-HU" sz="2200" b="1" cap="all" dirty="0" smtClean="0">
                <a:solidFill>
                  <a:srgbClr val="003366"/>
                </a:solidFill>
                <a:latin typeface="Times New Roman"/>
              </a:rPr>
              <a:t>Http</a:t>
            </a:r>
            <a:r>
              <a:rPr lang="hu-HU" sz="2200" b="1" cap="all" dirty="0">
                <a:solidFill>
                  <a:srgbClr val="003366"/>
                </a:solidFill>
                <a:latin typeface="Times New Roman"/>
              </a:rPr>
              <a:t>://mia.birosag.hu</a:t>
            </a:r>
            <a:endParaRPr lang="hu-HU" sz="22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700808"/>
            <a:ext cx="7488832" cy="497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1371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413792"/>
            <a:ext cx="8229600" cy="1143000"/>
          </a:xfrm>
        </p:spPr>
        <p:txBody>
          <a:bodyPr>
            <a:noAutofit/>
          </a:bodyPr>
          <a:lstStyle/>
          <a:p>
            <a:pPr algn="ctr"/>
            <a:r>
              <a:rPr lang="hu-HU" sz="2800" b="1" cap="all" dirty="0">
                <a:solidFill>
                  <a:srgbClr val="003366"/>
                </a:solidFill>
                <a:latin typeface="Times New Roman"/>
              </a:rPr>
              <a:t>6. A Bírósági Könyvtári </a:t>
            </a:r>
            <a:r>
              <a:rPr lang="hu-HU" sz="2800" b="1" cap="all" dirty="0" smtClean="0">
                <a:solidFill>
                  <a:srgbClr val="003366"/>
                </a:solidFill>
                <a:latin typeface="Times New Roman"/>
              </a:rPr>
              <a:t>Rendszer</a:t>
            </a:r>
            <a:br>
              <a:rPr lang="hu-HU" sz="2800" b="1" cap="all" dirty="0" smtClean="0">
                <a:solidFill>
                  <a:srgbClr val="003366"/>
                </a:solidFill>
                <a:latin typeface="Times New Roman"/>
              </a:rPr>
            </a:br>
            <a:r>
              <a:rPr lang="hu-HU" sz="2000" b="1" cap="all" dirty="0" smtClean="0">
                <a:solidFill>
                  <a:srgbClr val="003366"/>
                </a:solidFill>
                <a:latin typeface="Times New Roman"/>
              </a:rPr>
              <a:t>Http</a:t>
            </a:r>
            <a:r>
              <a:rPr lang="hu-HU" sz="2000" b="1" cap="all" dirty="0">
                <a:solidFill>
                  <a:srgbClr val="003366"/>
                </a:solidFill>
                <a:latin typeface="Times New Roman"/>
              </a:rPr>
              <a:t>://mia.birosag.hu</a:t>
            </a:r>
            <a:r>
              <a:rPr lang="hu-HU" sz="2000" b="1" cap="all" dirty="0" smtClean="0">
                <a:solidFill>
                  <a:srgbClr val="003366"/>
                </a:solidFill>
                <a:latin typeface="Times New Roman"/>
              </a:rPr>
              <a:t>/</a:t>
            </a:r>
            <a:endParaRPr lang="hu-HU" sz="2800" b="1" cap="all" dirty="0">
              <a:solidFill>
                <a:srgbClr val="003366"/>
              </a:solidFill>
              <a:latin typeface="Times New Roman"/>
            </a:endParaRPr>
          </a:p>
        </p:txBody>
      </p:sp>
      <p:sp>
        <p:nvSpPr>
          <p:cNvPr id="3" name="Tartalom helye 2"/>
          <p:cNvSpPr>
            <a:spLocks noGrp="1"/>
          </p:cNvSpPr>
          <p:nvPr>
            <p:ph idx="1"/>
          </p:nvPr>
        </p:nvSpPr>
        <p:spPr>
          <a:xfrm>
            <a:off x="457200" y="1484785"/>
            <a:ext cx="8229600" cy="5040560"/>
          </a:xfrm>
        </p:spPr>
        <p:txBody>
          <a:bodyPr>
            <a:normAutofit fontScale="62500" lnSpcReduction="20000"/>
          </a:bodyPr>
          <a:lstStyle/>
          <a:p>
            <a:pPr marL="0" indent="0">
              <a:buNone/>
            </a:pPr>
            <a:r>
              <a:rPr lang="hu-HU" b="1" dirty="0" smtClean="0"/>
              <a:t>6.1 </a:t>
            </a:r>
            <a:r>
              <a:rPr lang="hu-HU" sz="3300" b="1" dirty="0" smtClean="0"/>
              <a:t>ORSZÁGOS BÍRÓSÁGI HIVATAL MAGYAR IGAZSÁGÜGYI AKADÉMIA KÖNYVTÁRA </a:t>
            </a:r>
          </a:p>
          <a:p>
            <a:pPr marL="0" indent="0">
              <a:buNone/>
            </a:pPr>
            <a:r>
              <a:rPr lang="hu-HU" b="1" dirty="0" smtClean="0"/>
              <a:t>6.2  KÚRIA TŐRY GUSZTÁV JOGI SZAKKÖNYVTÁRA (LEGFELSŐBB BÍRÓSÁG) 1882</a:t>
            </a:r>
          </a:p>
          <a:p>
            <a:pPr marL="0" indent="0">
              <a:buNone/>
            </a:pPr>
            <a:r>
              <a:rPr lang="hu-HU" b="1" dirty="0" smtClean="0"/>
              <a:t>6.3   ÍTÉLŐBLÁK KÖNYVTÁRAI</a:t>
            </a:r>
            <a:r>
              <a:rPr lang="hu-HU" dirty="0" smtClean="0"/>
              <a:t>:</a:t>
            </a:r>
          </a:p>
          <a:p>
            <a:pPr lvl="1"/>
            <a:r>
              <a:rPr lang="hu-HU" sz="2700" dirty="0" smtClean="0"/>
              <a:t>Budapesti ítélőtábla Könyvtára</a:t>
            </a:r>
          </a:p>
          <a:p>
            <a:pPr lvl="1"/>
            <a:r>
              <a:rPr lang="hu-HU" dirty="0" smtClean="0"/>
              <a:t>Debreceni </a:t>
            </a:r>
            <a:r>
              <a:rPr lang="hu-HU" dirty="0"/>
              <a:t>Ítélőtábla </a:t>
            </a:r>
            <a:r>
              <a:rPr lang="hu-HU" dirty="0" smtClean="0"/>
              <a:t>Könyvtára</a:t>
            </a:r>
          </a:p>
          <a:p>
            <a:pPr lvl="1"/>
            <a:r>
              <a:rPr lang="hu-HU" dirty="0"/>
              <a:t>Győri Ítélőtábla Jogi Szakkönyvtára</a:t>
            </a:r>
          </a:p>
          <a:p>
            <a:pPr lvl="1"/>
            <a:r>
              <a:rPr lang="hu-HU" dirty="0"/>
              <a:t>Pécsi Ítélőtábla Könyvtára</a:t>
            </a:r>
          </a:p>
          <a:p>
            <a:pPr lvl="1"/>
            <a:r>
              <a:rPr lang="hu-HU" dirty="0" smtClean="0"/>
              <a:t>Szegedi </a:t>
            </a:r>
            <a:r>
              <a:rPr lang="hu-HU" dirty="0"/>
              <a:t>Ítélőtábla </a:t>
            </a:r>
            <a:r>
              <a:rPr lang="hu-HU" dirty="0" smtClean="0"/>
              <a:t>Könyvtára</a:t>
            </a:r>
          </a:p>
          <a:p>
            <a:pPr marL="0" lvl="1" indent="0">
              <a:buNone/>
            </a:pPr>
            <a:r>
              <a:rPr lang="hu-HU" sz="3200" b="1" dirty="0" smtClean="0"/>
              <a:t>6.4 TÖRVÉNYSZÉKEK KÖNYVTÁRAI </a:t>
            </a:r>
            <a:r>
              <a:rPr lang="hu-HU" sz="3200" dirty="0" smtClean="0"/>
              <a:t>(Főváros+ 19 megye; 20)</a:t>
            </a:r>
          </a:p>
          <a:p>
            <a:pPr marL="0" indent="0">
              <a:buNone/>
            </a:pPr>
            <a:r>
              <a:rPr lang="hu-HU" sz="3200" b="1" dirty="0" smtClean="0"/>
              <a:t>6.5 KÖZIGAZGATÁSI  ÉS MUNKAÜGYI BÍRÓSÁGOK </a:t>
            </a:r>
            <a:r>
              <a:rPr lang="hu-HU" sz="3200" dirty="0" smtClean="0"/>
              <a:t>(főváros +19 megye; 20)</a:t>
            </a:r>
          </a:p>
          <a:p>
            <a:pPr marL="0" lvl="1" indent="0">
              <a:buNone/>
            </a:pPr>
            <a:r>
              <a:rPr lang="hu-HU" sz="3200" b="1" dirty="0" smtClean="0"/>
              <a:t>6.6 </a:t>
            </a:r>
            <a:r>
              <a:rPr lang="hu-HU" sz="3200" b="1" dirty="0"/>
              <a:t>J</a:t>
            </a:r>
            <a:r>
              <a:rPr lang="hu-HU" sz="3200" b="1" dirty="0" smtClean="0"/>
              <a:t>ÁRÁSBÍRÓSÁGOK KÖNYVTÁRAI </a:t>
            </a:r>
            <a:r>
              <a:rPr lang="hu-HU" sz="3200" dirty="0" smtClean="0"/>
              <a:t>(</a:t>
            </a:r>
            <a:r>
              <a:rPr lang="hu-HU" sz="3200" dirty="0"/>
              <a:t>111)</a:t>
            </a:r>
          </a:p>
          <a:p>
            <a:pPr marL="342900" lvl="1" indent="-342900">
              <a:buFont typeface="Arial" panose="020B0604020202020204" pitchFamily="34" charset="0"/>
              <a:buChar char="•"/>
            </a:pPr>
            <a:endParaRPr lang="hu-HU" sz="3200" dirty="0"/>
          </a:p>
          <a:p>
            <a:pPr marL="0" lvl="1" indent="0">
              <a:buNone/>
            </a:pPr>
            <a:r>
              <a:rPr lang="hu-HU" sz="3200" dirty="0" smtClean="0"/>
              <a:t>Összesen :	27 báziskönyvtár és 131 letéti könyvtár lát el </a:t>
            </a:r>
          </a:p>
          <a:p>
            <a:pPr marL="0" lvl="1" indent="0">
              <a:buNone/>
            </a:pPr>
            <a:r>
              <a:rPr lang="hu-HU" sz="3200" dirty="0"/>
              <a:t>	</a:t>
            </a:r>
            <a:r>
              <a:rPr lang="hu-HU" sz="3200" dirty="0" smtClean="0"/>
              <a:t>	2900 bírót és 12 000 igazságügyi alkalmazottat. </a:t>
            </a:r>
          </a:p>
          <a:p>
            <a:pPr lvl="1"/>
            <a:endParaRPr lang="hu-HU" dirty="0"/>
          </a:p>
          <a:p>
            <a:pPr lvl="1"/>
            <a:endParaRPr lang="hu-HU" dirty="0"/>
          </a:p>
        </p:txBody>
      </p:sp>
    </p:spTree>
    <p:extLst>
      <p:ext uri="{BB962C8B-B14F-4D97-AF65-F5344CB8AC3E}">
        <p14:creationId xmlns:p14="http://schemas.microsoft.com/office/powerpoint/2010/main" val="34533005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3581400" y="5029200"/>
            <a:ext cx="5562600" cy="1143000"/>
          </a:xfrm>
        </p:spPr>
        <p:txBody>
          <a:bodyPr/>
          <a:lstStyle/>
          <a:p>
            <a:pPr marL="284163" indent="-284163" eaLnBrk="1" hangingPunct="1">
              <a:lnSpc>
                <a:spcPct val="90000"/>
              </a:lnSpc>
              <a:buFontTx/>
              <a:buChar char="•"/>
            </a:pPr>
            <a:r>
              <a:rPr lang="hu-HU" altLang="hu-HU" sz="2700" dirty="0" smtClean="0">
                <a:ea typeface="Arial Unicode MS" pitchFamily="34" charset="-128"/>
                <a:cs typeface="Arial Unicode MS" pitchFamily="34" charset="-128"/>
              </a:rPr>
              <a:t>A TDK LÉTREHOZÁSA : OIT 84/2005 (V. 3.) sz. határozat</a:t>
            </a:r>
          </a:p>
        </p:txBody>
      </p:sp>
      <p:sp>
        <p:nvSpPr>
          <p:cNvPr id="18436" name="Rectangle 4"/>
          <p:cNvSpPr>
            <a:spLocks noChangeArrowheads="1"/>
          </p:cNvSpPr>
          <p:nvPr/>
        </p:nvSpPr>
        <p:spPr bwMode="auto">
          <a:xfrm>
            <a:off x="683568" y="260648"/>
            <a:ext cx="7772400" cy="140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algn="l" eaLnBrk="0" hangingPunct="0">
              <a:spcBef>
                <a:spcPct val="20000"/>
              </a:spcBef>
              <a:buClr>
                <a:schemeClr val="accent2"/>
              </a:buClr>
              <a:buFont typeface="Wingdings" pitchFamily="2" charset="2"/>
              <a:buChar char="w"/>
              <a:defRPr sz="3200">
                <a:solidFill>
                  <a:schemeClr val="tx1"/>
                </a:solidFill>
                <a:latin typeface="Times New Roman" pitchFamily="18" charset="0"/>
              </a:defRPr>
            </a:lvl1pPr>
            <a:lvl2pPr marL="474663" indent="-285750" algn="l" eaLnBrk="0" hangingPunct="0">
              <a:spcBef>
                <a:spcPct val="20000"/>
              </a:spcBef>
              <a:buClr>
                <a:schemeClr val="accent2"/>
              </a:buClr>
              <a:buSzPct val="55000"/>
              <a:buFont typeface="Wingdings" pitchFamily="2" charset="2"/>
              <a:buChar char="n"/>
              <a:defRPr sz="2800">
                <a:solidFill>
                  <a:schemeClr val="tx1"/>
                </a:solidFill>
                <a:latin typeface="Times New Roman" pitchFamily="18" charset="0"/>
              </a:defRPr>
            </a:lvl2pPr>
            <a:lvl3pPr marL="1085850" indent="-228600" algn="l" eaLnBrk="0" hangingPunct="0">
              <a:spcBef>
                <a:spcPct val="20000"/>
              </a:spcBef>
              <a:buClr>
                <a:schemeClr val="accent2"/>
              </a:buClr>
              <a:buSzPct val="65000"/>
              <a:buFont typeface="Wingdings" pitchFamily="2" charset="2"/>
              <a:buChar char="l"/>
              <a:defRPr sz="2400">
                <a:solidFill>
                  <a:schemeClr val="tx1"/>
                </a:solidFill>
                <a:latin typeface="Times New Roman" pitchFamily="18" charset="0"/>
              </a:defRPr>
            </a:lvl3pPr>
            <a:lvl4pPr marL="1428750" indent="-228600" algn="l" eaLnBrk="0" hangingPunct="0">
              <a:spcBef>
                <a:spcPct val="20000"/>
              </a:spcBef>
              <a:buClr>
                <a:schemeClr val="accent2"/>
              </a:buClr>
              <a:buSzPct val="85000"/>
              <a:buFont typeface="Wingdings" pitchFamily="2" charset="2"/>
              <a:buChar char="w"/>
              <a:defRPr sz="2000">
                <a:solidFill>
                  <a:schemeClr val="tx1"/>
                </a:solidFill>
                <a:latin typeface="Times New Roman" pitchFamily="18" charset="0"/>
              </a:defRPr>
            </a:lvl4pPr>
            <a:lvl5pPr marL="1771650" indent="-228600" algn="l" eaLnBrk="0" hangingPunct="0">
              <a:spcBef>
                <a:spcPct val="20000"/>
              </a:spcBef>
              <a:buClr>
                <a:schemeClr val="accent2"/>
              </a:buClr>
              <a:buSzPct val="80000"/>
              <a:buFont typeface="Wingdings" pitchFamily="2" charset="2"/>
              <a:buChar char="§"/>
              <a:defRPr>
                <a:solidFill>
                  <a:schemeClr val="tx1"/>
                </a:solidFill>
                <a:latin typeface="Times New Roman" pitchFamily="18" charset="0"/>
              </a:defRPr>
            </a:lvl5pPr>
            <a:lvl6pPr marL="22288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6pPr>
            <a:lvl7pPr marL="26860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7pPr>
            <a:lvl8pPr marL="31432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8pPr>
            <a:lvl9pPr marL="36004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9pPr>
          </a:lstStyle>
          <a:p>
            <a:pPr marL="0" indent="0" algn="ctr" eaLnBrk="1" hangingPunct="1">
              <a:lnSpc>
                <a:spcPct val="90000"/>
              </a:lnSpc>
              <a:buNone/>
            </a:pPr>
            <a:r>
              <a:rPr lang="hu-HU" altLang="hu-HU" sz="2800" b="1" cap="all" dirty="0" smtClean="0">
                <a:solidFill>
                  <a:srgbClr val="003366"/>
                </a:solidFill>
                <a:latin typeface="Times New Roman"/>
                <a:ea typeface="+mj-ea"/>
                <a:cs typeface="+mj-cs"/>
              </a:rPr>
              <a:t> A </a:t>
            </a:r>
            <a:r>
              <a:rPr lang="hu-HU" altLang="hu-HU" sz="2800" b="1" cap="all" dirty="0">
                <a:solidFill>
                  <a:srgbClr val="003366"/>
                </a:solidFill>
                <a:latin typeface="Times New Roman"/>
                <a:ea typeface="+mj-ea"/>
                <a:cs typeface="+mj-cs"/>
              </a:rPr>
              <a:t>MAGYAR BÍRÓKÉPZŐ AKADÉMIA LÉTREHOZÁSA:</a:t>
            </a:r>
          </a:p>
          <a:p>
            <a:pPr marL="0" indent="0" algn="ctr" eaLnBrk="1" hangingPunct="1">
              <a:lnSpc>
                <a:spcPct val="90000"/>
              </a:lnSpc>
              <a:buNone/>
            </a:pPr>
            <a:r>
              <a:rPr lang="hu-HU" altLang="hu-HU" dirty="0" smtClean="0">
                <a:ea typeface="Arial Unicode MS" pitchFamily="34" charset="-128"/>
                <a:cs typeface="Arial Unicode MS" pitchFamily="34" charset="-128"/>
              </a:rPr>
              <a:t> OIT 190/2004. (X. 5. ) sz. határozat</a:t>
            </a:r>
            <a:endParaRPr lang="hu-HU" altLang="hu-HU" dirty="0">
              <a:ea typeface="Arial Unicode MS" pitchFamily="34" charset="-128"/>
              <a:cs typeface="Arial Unicode MS" pitchFamily="34" charset="-128"/>
            </a:endParaRPr>
          </a:p>
        </p:txBody>
      </p:sp>
      <p:pic>
        <p:nvPicPr>
          <p:cNvPr id="18437" name="Picture 5" descr="D:\privat (F)\dok\képek prezentációhoz\birké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057400"/>
            <a:ext cx="25146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D:\privat (F)\dok\képek prezentációhoz\olvas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819400"/>
            <a:ext cx="249713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D:\privat (F)\dok\képek prezentációhoz\olvaslap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300538"/>
            <a:ext cx="25019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9"/>
          <p:cNvSpPr>
            <a:spLocks noChangeArrowheads="1"/>
          </p:cNvSpPr>
          <p:nvPr/>
        </p:nvSpPr>
        <p:spPr bwMode="auto">
          <a:xfrm>
            <a:off x="3124200" y="2133600"/>
            <a:ext cx="6019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5738" indent="-185738" algn="l" eaLnBrk="0" hangingPunct="0">
              <a:spcBef>
                <a:spcPct val="20000"/>
              </a:spcBef>
              <a:buClr>
                <a:schemeClr val="accent2"/>
              </a:buClr>
              <a:buFont typeface="Wingdings" pitchFamily="2" charset="2"/>
              <a:buChar char="w"/>
              <a:defRPr sz="3200">
                <a:solidFill>
                  <a:schemeClr val="tx1"/>
                </a:solidFill>
                <a:latin typeface="Times New Roman" pitchFamily="18" charset="0"/>
              </a:defRPr>
            </a:lvl1pPr>
            <a:lvl2pPr marL="742950" indent="-285750" algn="l" eaLnBrk="0" hangingPunct="0">
              <a:spcBef>
                <a:spcPct val="20000"/>
              </a:spcBef>
              <a:buClr>
                <a:schemeClr val="accent2"/>
              </a:buClr>
              <a:buSzPct val="55000"/>
              <a:buFont typeface="Wingdings" pitchFamily="2" charset="2"/>
              <a:buChar char="n"/>
              <a:defRPr sz="2800">
                <a:solidFill>
                  <a:schemeClr val="tx1"/>
                </a:solidFill>
                <a:latin typeface="Times New Roman" pitchFamily="18" charset="0"/>
              </a:defRPr>
            </a:lvl2pPr>
            <a:lvl3pPr marL="1085850" indent="-228600" algn="l" eaLnBrk="0" hangingPunct="0">
              <a:spcBef>
                <a:spcPct val="20000"/>
              </a:spcBef>
              <a:buClr>
                <a:schemeClr val="accent2"/>
              </a:buClr>
              <a:buSzPct val="65000"/>
              <a:buFont typeface="Wingdings" pitchFamily="2" charset="2"/>
              <a:buChar char="l"/>
              <a:defRPr sz="2400">
                <a:solidFill>
                  <a:schemeClr val="tx1"/>
                </a:solidFill>
                <a:latin typeface="Times New Roman" pitchFamily="18" charset="0"/>
              </a:defRPr>
            </a:lvl3pPr>
            <a:lvl4pPr marL="1428750" indent="-228600" algn="l" eaLnBrk="0" hangingPunct="0">
              <a:spcBef>
                <a:spcPct val="20000"/>
              </a:spcBef>
              <a:buClr>
                <a:schemeClr val="accent2"/>
              </a:buClr>
              <a:buSzPct val="85000"/>
              <a:buFont typeface="Wingdings" pitchFamily="2" charset="2"/>
              <a:buChar char="w"/>
              <a:defRPr sz="2000">
                <a:solidFill>
                  <a:schemeClr val="tx1"/>
                </a:solidFill>
                <a:latin typeface="Times New Roman" pitchFamily="18" charset="0"/>
              </a:defRPr>
            </a:lvl4pPr>
            <a:lvl5pPr marL="1771650" indent="-228600" algn="l" eaLnBrk="0" hangingPunct="0">
              <a:spcBef>
                <a:spcPct val="20000"/>
              </a:spcBef>
              <a:buClr>
                <a:schemeClr val="accent2"/>
              </a:buClr>
              <a:buSzPct val="80000"/>
              <a:buFont typeface="Wingdings" pitchFamily="2" charset="2"/>
              <a:buChar char="§"/>
              <a:defRPr>
                <a:solidFill>
                  <a:schemeClr val="tx1"/>
                </a:solidFill>
                <a:latin typeface="Times New Roman" pitchFamily="18" charset="0"/>
              </a:defRPr>
            </a:lvl5pPr>
            <a:lvl6pPr marL="22288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6pPr>
            <a:lvl7pPr marL="26860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7pPr>
            <a:lvl8pPr marL="31432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8pPr>
            <a:lvl9pPr marL="3600450" indent="-228600" eaLnBrk="0" fontAlgn="base" hangingPunct="0">
              <a:spcBef>
                <a:spcPct val="20000"/>
              </a:spcBef>
              <a:spcAft>
                <a:spcPct val="0"/>
              </a:spcAft>
              <a:buClr>
                <a:schemeClr val="accent2"/>
              </a:buClr>
              <a:buSzPct val="80000"/>
              <a:buFont typeface="Wingdings" pitchFamily="2" charset="2"/>
              <a:buChar char="§"/>
              <a:defRPr>
                <a:solidFill>
                  <a:schemeClr val="tx1"/>
                </a:solidFill>
                <a:latin typeface="Times New Roman" pitchFamily="18" charset="0"/>
              </a:defRPr>
            </a:lvl9pPr>
          </a:lstStyle>
          <a:p>
            <a:pPr eaLnBrk="1" hangingPunct="1">
              <a:lnSpc>
                <a:spcPct val="90000"/>
              </a:lnSpc>
              <a:buFontTx/>
              <a:buChar char="•"/>
            </a:pPr>
            <a:r>
              <a:rPr lang="hu-HU" altLang="hu-HU" sz="2700" b="0" dirty="0">
                <a:ea typeface="Arial Unicode MS" pitchFamily="34" charset="-128"/>
                <a:cs typeface="Arial Unicode MS" pitchFamily="34" charset="-128"/>
              </a:rPr>
              <a:t>ALAPKŐLETÉTEL: 2005. MÁJUS 4.</a:t>
            </a:r>
          </a:p>
        </p:txBody>
      </p:sp>
      <p:sp>
        <p:nvSpPr>
          <p:cNvPr id="18442" name="Rectangle 10"/>
          <p:cNvSpPr>
            <a:spLocks noChangeArrowheads="1"/>
          </p:cNvSpPr>
          <p:nvPr/>
        </p:nvSpPr>
        <p:spPr bwMode="auto">
          <a:xfrm>
            <a:off x="3276600" y="2836863"/>
            <a:ext cx="28956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chemeClr val="tx2"/>
                </a:solidFill>
                <a:latin typeface="Times New Roman" pitchFamily="18" charset="0"/>
                <a:cs typeface="Times New Roman" pitchFamily="18" charset="0"/>
              </a:defRPr>
            </a:lvl1pPr>
            <a:lvl2pPr marL="742950" indent="-285750" eaLnBrk="0" hangingPunct="0">
              <a:defRPr sz="3600" b="1">
                <a:solidFill>
                  <a:schemeClr val="tx2"/>
                </a:solidFill>
                <a:latin typeface="Times New Roman" pitchFamily="18" charset="0"/>
                <a:cs typeface="Times New Roman" pitchFamily="18" charset="0"/>
              </a:defRPr>
            </a:lvl2pPr>
            <a:lvl3pPr marL="1143000" indent="-228600" eaLnBrk="0" hangingPunct="0">
              <a:defRPr sz="3600" b="1">
                <a:solidFill>
                  <a:schemeClr val="tx2"/>
                </a:solidFill>
                <a:latin typeface="Times New Roman" pitchFamily="18" charset="0"/>
                <a:cs typeface="Times New Roman" pitchFamily="18" charset="0"/>
              </a:defRPr>
            </a:lvl3pPr>
            <a:lvl4pPr marL="1600200" indent="-228600" eaLnBrk="0" hangingPunct="0">
              <a:defRPr sz="3600" b="1">
                <a:solidFill>
                  <a:schemeClr val="tx2"/>
                </a:solidFill>
                <a:latin typeface="Times New Roman" pitchFamily="18" charset="0"/>
                <a:cs typeface="Times New Roman" pitchFamily="18" charset="0"/>
              </a:defRPr>
            </a:lvl4pPr>
            <a:lvl5pPr marL="2057400" indent="-228600" eaLnBrk="0" hangingPunct="0">
              <a:defRPr sz="3600" b="1">
                <a:solidFill>
                  <a:schemeClr val="tx2"/>
                </a:solidFill>
                <a:latin typeface="Times New Roman" pitchFamily="18" charset="0"/>
                <a:cs typeface="Times New Roman" pitchFamily="18" charset="0"/>
              </a:defRPr>
            </a:lvl5pPr>
            <a:lvl6pPr marL="25146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6pPr>
            <a:lvl7pPr marL="29718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7pPr>
            <a:lvl8pPr marL="34290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8pPr>
            <a:lvl9pPr marL="3886200" indent="-228600" algn="ctr" eaLnBrk="0" fontAlgn="base" hangingPunct="0">
              <a:lnSpc>
                <a:spcPct val="85000"/>
              </a:lnSpc>
              <a:spcBef>
                <a:spcPct val="0"/>
              </a:spcBef>
              <a:spcAft>
                <a:spcPct val="0"/>
              </a:spcAft>
              <a:defRPr sz="3600" b="1">
                <a:solidFill>
                  <a:schemeClr val="tx2"/>
                </a:solidFill>
                <a:latin typeface="Times New Roman" pitchFamily="18" charset="0"/>
                <a:cs typeface="Times New Roman" pitchFamily="18" charset="0"/>
              </a:defRPr>
            </a:lvl9pPr>
          </a:lstStyle>
          <a:p>
            <a:pPr algn="l" eaLnBrk="1" hangingPunct="1">
              <a:lnSpc>
                <a:spcPct val="90000"/>
              </a:lnSpc>
              <a:spcBef>
                <a:spcPct val="20000"/>
              </a:spcBef>
              <a:buClr>
                <a:schemeClr val="accent2"/>
              </a:buClr>
              <a:buFontTx/>
              <a:buChar char="•"/>
            </a:pPr>
            <a:r>
              <a:rPr lang="hu-HU" altLang="hu-HU" sz="2700" b="0" dirty="0">
                <a:solidFill>
                  <a:schemeClr val="tx1"/>
                </a:solidFill>
                <a:ea typeface="Arial Unicode MS" pitchFamily="34" charset="-128"/>
                <a:cs typeface="Arial Unicode MS" pitchFamily="34" charset="-128"/>
              </a:rPr>
              <a:t>AZ ÉPÜLET ÁTADÁSA: 2006. SZEPTEMBER 1.</a:t>
            </a:r>
          </a:p>
        </p:txBody>
      </p:sp>
    </p:spTree>
    <p:extLst>
      <p:ext uri="{BB962C8B-B14F-4D97-AF65-F5344CB8AC3E}">
        <p14:creationId xmlns:p14="http://schemas.microsoft.com/office/powerpoint/2010/main" val="10219533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457200" y="-99392"/>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bIns="0" anchor="b"/>
          <a:lstStyle>
            <a:lvl1pPr marL="342900" indent="-341313">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1pPr>
            <a:lvl2pPr>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2pPr>
            <a:lvl3pPr>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3pPr>
            <a:lvl4pPr>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4pPr>
            <a:lvl5pPr>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5pPr>
            <a:lvl6pPr marL="2514600" indent="-228600" defTabSz="449263" fontAlgn="base">
              <a:spcBef>
                <a:spcPct val="0"/>
              </a:spcBef>
              <a:spcAft>
                <a:spcPct val="0"/>
              </a:spcAft>
              <a:buClr>
                <a:srgbClr val="000000"/>
              </a:buClr>
              <a:buSzPct val="100000"/>
              <a:buFont typeface="Times New Roman" pitchFamily="18" charset="0"/>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6pPr>
            <a:lvl7pPr marL="2971800" indent="-228600" defTabSz="449263" fontAlgn="base">
              <a:spcBef>
                <a:spcPct val="0"/>
              </a:spcBef>
              <a:spcAft>
                <a:spcPct val="0"/>
              </a:spcAft>
              <a:buClr>
                <a:srgbClr val="000000"/>
              </a:buClr>
              <a:buSzPct val="100000"/>
              <a:buFont typeface="Times New Roman" pitchFamily="18" charset="0"/>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7pPr>
            <a:lvl8pPr marL="3429000" indent="-228600" defTabSz="449263" fontAlgn="base">
              <a:spcBef>
                <a:spcPct val="0"/>
              </a:spcBef>
              <a:spcAft>
                <a:spcPct val="0"/>
              </a:spcAft>
              <a:buClr>
                <a:srgbClr val="000000"/>
              </a:buClr>
              <a:buSzPct val="100000"/>
              <a:buFont typeface="Times New Roman" pitchFamily="18" charset="0"/>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8pPr>
            <a:lvl9pPr marL="3886200" indent="-228600" defTabSz="449263" fontAlgn="base">
              <a:spcBef>
                <a:spcPct val="0"/>
              </a:spcBef>
              <a:spcAft>
                <a:spcPct val="0"/>
              </a:spcAft>
              <a:buClr>
                <a:srgbClr val="000000"/>
              </a:buClr>
              <a:buSzPct val="100000"/>
              <a:buFont typeface="Times New Roman" pitchFamily="18" charset="0"/>
              <a:tabLst>
                <a:tab pos="342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9pPr>
          </a:lstStyle>
          <a:p>
            <a:pPr algn="ctr">
              <a:buClrTx/>
              <a:buFontTx/>
              <a:buNone/>
            </a:pPr>
            <a:r>
              <a:rPr lang="hu-HU" altLang="hu-HU" sz="2800" b="1" cap="all" dirty="0">
                <a:solidFill>
                  <a:srgbClr val="003366"/>
                </a:solidFill>
                <a:latin typeface="Times New Roman"/>
                <a:ea typeface="+mj-ea"/>
                <a:cs typeface="+mj-cs"/>
              </a:rPr>
              <a:t/>
            </a:r>
            <a:br>
              <a:rPr lang="hu-HU" altLang="hu-HU" sz="2800" b="1" cap="all" dirty="0">
                <a:solidFill>
                  <a:srgbClr val="003366"/>
                </a:solidFill>
                <a:latin typeface="Times New Roman"/>
                <a:ea typeface="+mj-ea"/>
                <a:cs typeface="+mj-cs"/>
              </a:rPr>
            </a:br>
            <a:r>
              <a:rPr lang="hu-HU" altLang="hu-HU" sz="2800" b="1" cap="all" dirty="0" smtClean="0">
                <a:solidFill>
                  <a:srgbClr val="003366"/>
                </a:solidFill>
                <a:latin typeface="Times New Roman"/>
                <a:ea typeface="+mj-ea"/>
                <a:cs typeface="+mj-cs"/>
              </a:rPr>
              <a:t>E-CORVINA ,  a BÍRÓSÁG </a:t>
            </a:r>
            <a:r>
              <a:rPr lang="hu-HU" altLang="hu-HU" sz="2800" b="1" cap="all" dirty="0">
                <a:solidFill>
                  <a:srgbClr val="003366"/>
                </a:solidFill>
                <a:latin typeface="Times New Roman"/>
                <a:ea typeface="+mj-ea"/>
                <a:cs typeface="+mj-cs"/>
              </a:rPr>
              <a:t>INTEGRÁLT  KÖNYVTÁRI </a:t>
            </a:r>
            <a:r>
              <a:rPr lang="hu-HU" altLang="hu-HU" sz="2800" b="1" cap="all" dirty="0" err="1" smtClean="0">
                <a:solidFill>
                  <a:srgbClr val="003366"/>
                </a:solidFill>
                <a:latin typeface="Times New Roman"/>
                <a:ea typeface="+mj-ea"/>
                <a:cs typeface="+mj-cs"/>
              </a:rPr>
              <a:t>RENDSZERe</a:t>
            </a:r>
            <a:r>
              <a:rPr lang="hu-HU" altLang="hu-HU" sz="2800" b="1" cap="all" dirty="0" smtClean="0">
                <a:solidFill>
                  <a:srgbClr val="003366"/>
                </a:solidFill>
                <a:latin typeface="Times New Roman"/>
                <a:ea typeface="+mj-ea"/>
                <a:cs typeface="+mj-cs"/>
              </a:rPr>
              <a:t> </a:t>
            </a:r>
            <a:r>
              <a:rPr lang="hu-HU" altLang="hu-HU" sz="2800" b="1" cap="all" dirty="0">
                <a:solidFill>
                  <a:srgbClr val="003366"/>
                </a:solidFill>
                <a:latin typeface="Times New Roman"/>
                <a:ea typeface="+mj-ea"/>
                <a:cs typeface="+mj-cs"/>
              </a:rPr>
              <a:t>(IKR)</a:t>
            </a:r>
          </a:p>
        </p:txBody>
      </p:sp>
      <p:sp>
        <p:nvSpPr>
          <p:cNvPr id="20482" name="Text Box 2"/>
          <p:cNvSpPr txBox="1">
            <a:spLocks noChangeArrowheads="1"/>
          </p:cNvSpPr>
          <p:nvPr/>
        </p:nvSpPr>
        <p:spPr bwMode="auto">
          <a:xfrm>
            <a:off x="401585" y="2924944"/>
            <a:ext cx="8229600"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5pPr>
            <a:lvl6pPr marL="2514600" indent="-228600" defTabSz="449263" fontAlgn="base">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6pPr>
            <a:lvl7pPr marL="2971800" indent="-228600" defTabSz="449263" fontAlgn="base">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7pPr>
            <a:lvl8pPr marL="3429000" indent="-228600" defTabSz="449263" fontAlgn="base">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8pPr>
            <a:lvl9pPr marL="3886200" indent="-228600" defTabSz="449263" fontAlgn="base">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itchFamily="34" charset="0"/>
                <a:ea typeface="Arial Unicode MS" pitchFamily="34" charset="-128"/>
                <a:cs typeface="Arial Unicode MS" pitchFamily="34" charset="-128"/>
              </a:defRPr>
            </a:lvl9pPr>
          </a:lstStyle>
          <a:p>
            <a:pPr>
              <a:spcBef>
                <a:spcPts val="650"/>
              </a:spcBef>
              <a:buClr>
                <a:srgbClr val="A8CDD7"/>
              </a:buClr>
              <a:buSzPct val="95000"/>
              <a:buFont typeface="Wingdings 2" pitchFamily="18" charset="2"/>
              <a:buChar char=""/>
            </a:pPr>
            <a:r>
              <a:rPr lang="hu-HU" altLang="hu-HU" sz="2400" dirty="0" smtClean="0">
                <a:latin typeface="Constantia" pitchFamily="18" charset="0"/>
              </a:rPr>
              <a:t>A bírósági könyvtárfejlesztés </a:t>
            </a:r>
            <a:r>
              <a:rPr lang="hu-HU" altLang="hu-HU" sz="2400" dirty="0">
                <a:latin typeface="Constantia" pitchFamily="18" charset="0"/>
              </a:rPr>
              <a:t>célja az volt,  hogy </a:t>
            </a:r>
            <a:r>
              <a:rPr lang="hu-HU" altLang="hu-HU" sz="2400" dirty="0" smtClean="0">
                <a:latin typeface="Constantia" pitchFamily="18" charset="0"/>
              </a:rPr>
              <a:t>az  addig országos </a:t>
            </a:r>
            <a:r>
              <a:rPr lang="hu-HU" altLang="hu-HU" sz="2400" dirty="0">
                <a:latin typeface="Constantia" pitchFamily="18" charset="0"/>
              </a:rPr>
              <a:t>szinten földrajzilag  elkülönülten </a:t>
            </a:r>
            <a:r>
              <a:rPr lang="hu-HU" altLang="hu-HU" sz="2400" dirty="0" smtClean="0">
                <a:latin typeface="Constantia" pitchFamily="18" charset="0"/>
              </a:rPr>
              <a:t>működő </a:t>
            </a:r>
            <a:r>
              <a:rPr lang="hu-HU" altLang="hu-HU" sz="2400" dirty="0">
                <a:latin typeface="Constantia" pitchFamily="18" charset="0"/>
              </a:rPr>
              <a:t>bírósági könyvtárak az ítélkezési munkát segítő, egymással  együttműködni képes</a:t>
            </a:r>
            <a:r>
              <a:rPr lang="hu-HU" altLang="hu-HU" sz="2400" b="1" dirty="0">
                <a:latin typeface="Constantia" pitchFamily="18" charset="0"/>
              </a:rPr>
              <a:t> könyvtári </a:t>
            </a:r>
            <a:r>
              <a:rPr lang="hu-HU" altLang="hu-HU" sz="2400" b="1" dirty="0" smtClean="0">
                <a:latin typeface="Constantia" pitchFamily="18" charset="0"/>
              </a:rPr>
              <a:t>hálózata kiépüljön. </a:t>
            </a:r>
            <a:endParaRPr lang="hu-HU" altLang="hu-HU" sz="2400" b="1" dirty="0">
              <a:latin typeface="Constantia" pitchFamily="18" charset="0"/>
            </a:endParaRPr>
          </a:p>
          <a:p>
            <a:pPr>
              <a:spcBef>
                <a:spcPts val="650"/>
              </a:spcBef>
              <a:buClr>
                <a:srgbClr val="A8CDD7"/>
              </a:buClr>
              <a:buSzPct val="95000"/>
              <a:buFont typeface="Wingdings 2" pitchFamily="18" charset="2"/>
              <a:buChar char=""/>
            </a:pPr>
            <a:r>
              <a:rPr lang="hu-HU" altLang="hu-HU" sz="2400" b="1" dirty="0" smtClean="0">
                <a:latin typeface="Constantia" pitchFamily="18" charset="0"/>
              </a:rPr>
              <a:t>Ennek fő  célja a különböző </a:t>
            </a:r>
            <a:r>
              <a:rPr lang="hu-HU" altLang="hu-HU" sz="2400" b="1" dirty="0">
                <a:latin typeface="Constantia" pitchFamily="18" charset="0"/>
              </a:rPr>
              <a:t>szintű  </a:t>
            </a:r>
            <a:r>
              <a:rPr lang="hu-HU" altLang="hu-HU" sz="2400" b="1" dirty="0" smtClean="0">
                <a:latin typeface="Constantia" pitchFamily="18" charset="0"/>
              </a:rPr>
              <a:t>adatfeldolgozási technikák  egységesítése, eszköze pedig az </a:t>
            </a:r>
            <a:r>
              <a:rPr lang="hu-HU" altLang="hu-HU" sz="2400" b="1" dirty="0">
                <a:latin typeface="Constantia" pitchFamily="18" charset="0"/>
              </a:rPr>
              <a:t>	</a:t>
            </a:r>
            <a:r>
              <a:rPr lang="hu-HU" altLang="hu-HU" sz="2400" b="1" dirty="0" smtClean="0">
                <a:latin typeface="Constantia" pitchFamily="18" charset="0"/>
              </a:rPr>
              <a:t>e- </a:t>
            </a:r>
            <a:r>
              <a:rPr lang="hu-HU" altLang="hu-HU" sz="2400" b="1" dirty="0">
                <a:latin typeface="Constantia" pitchFamily="18" charset="0"/>
              </a:rPr>
              <a:t>Corvina </a:t>
            </a:r>
            <a:r>
              <a:rPr lang="hu-HU" altLang="hu-HU" sz="2400" b="1" dirty="0" smtClean="0">
                <a:latin typeface="Constantia" pitchFamily="18" charset="0"/>
              </a:rPr>
              <a:t>Integrált </a:t>
            </a:r>
            <a:r>
              <a:rPr lang="hu-HU" altLang="hu-HU" sz="2400" dirty="0">
                <a:latin typeface="Constantia" pitchFamily="18" charset="0"/>
              </a:rPr>
              <a:t>Könyvtári  Rendszer (IKR</a:t>
            </a:r>
            <a:r>
              <a:rPr lang="hu-HU" altLang="hu-HU" sz="2400" dirty="0" smtClean="0">
                <a:latin typeface="Constantia" pitchFamily="18" charset="0"/>
              </a:rPr>
              <a:t>)  beszerzése 	és </a:t>
            </a:r>
            <a:r>
              <a:rPr lang="hu-HU" altLang="hu-HU" sz="2400" b="1" dirty="0">
                <a:latin typeface="Constantia" pitchFamily="18" charset="0"/>
              </a:rPr>
              <a:t>üzemeltetése  volt.</a:t>
            </a:r>
          </a:p>
          <a:p>
            <a:pPr>
              <a:spcBef>
                <a:spcPts val="650"/>
              </a:spcBef>
              <a:buClr>
                <a:srgbClr val="A8CDD7"/>
              </a:buClr>
              <a:buSzPct val="95000"/>
              <a:buFont typeface="Wingdings 2" pitchFamily="18" charset="2"/>
              <a:buNone/>
            </a:pPr>
            <a:endParaRPr lang="hu-HU" altLang="hu-HU" sz="1200" dirty="0">
              <a:latin typeface="Constantia" pitchFamily="18" charset="0"/>
            </a:endParaRPr>
          </a:p>
          <a:p>
            <a:pPr>
              <a:spcBef>
                <a:spcPts val="650"/>
              </a:spcBef>
              <a:buClr>
                <a:srgbClr val="A8CDD7"/>
              </a:buClr>
              <a:buSzPct val="95000"/>
              <a:buFont typeface="Wingdings 2" pitchFamily="18" charset="2"/>
              <a:buNone/>
            </a:pPr>
            <a:endParaRPr lang="hu-HU" altLang="hu-HU" sz="1200" dirty="0">
              <a:latin typeface="Constant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6387" y="1268760"/>
            <a:ext cx="1700284" cy="126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1209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8313" y="485800"/>
            <a:ext cx="8229600" cy="1143000"/>
          </a:xfrm>
        </p:spPr>
        <p:txBody>
          <a:bodyPr>
            <a:normAutofit/>
          </a:bodyPr>
          <a:lstStyle/>
          <a:p>
            <a:pPr algn="ctr">
              <a:defRPr/>
            </a:pPr>
            <a:r>
              <a:rPr lang="hu-HU" sz="2800" b="1" cap="all" dirty="0">
                <a:solidFill>
                  <a:srgbClr val="003366"/>
                </a:solidFill>
                <a:latin typeface="Times New Roman"/>
              </a:rPr>
              <a:t>Országos</a:t>
            </a:r>
            <a:r>
              <a:rPr lang="hu-HU" sz="2800" b="1" dirty="0">
                <a:solidFill>
                  <a:srgbClr val="003366"/>
                </a:solidFill>
                <a:latin typeface="Times New Roman"/>
              </a:rPr>
              <a:t> </a:t>
            </a:r>
            <a:r>
              <a:rPr lang="hu-HU" sz="2800" b="1" cap="all" dirty="0">
                <a:solidFill>
                  <a:srgbClr val="003366"/>
                </a:solidFill>
                <a:latin typeface="Times New Roman"/>
              </a:rPr>
              <a:t>Bírósági</a:t>
            </a:r>
            <a:r>
              <a:rPr lang="hu-HU" sz="2800" b="1" dirty="0">
                <a:solidFill>
                  <a:srgbClr val="003366"/>
                </a:solidFill>
                <a:latin typeface="Times New Roman"/>
              </a:rPr>
              <a:t> Katalógus </a:t>
            </a:r>
            <a:r>
              <a:rPr lang="hu-HU" sz="3600" b="1" dirty="0">
                <a:solidFill>
                  <a:srgbClr val="003366"/>
                </a:solidFill>
                <a:latin typeface="Times New Roman"/>
              </a:rPr>
              <a:t/>
            </a:r>
            <a:br>
              <a:rPr lang="hu-HU" sz="3600" b="1" dirty="0">
                <a:solidFill>
                  <a:srgbClr val="003366"/>
                </a:solidFill>
                <a:latin typeface="Times New Roman"/>
              </a:rPr>
            </a:br>
            <a:r>
              <a:rPr lang="hu-HU" sz="2800" dirty="0" smtClean="0">
                <a:effectLst>
                  <a:outerShdw blurRad="38100" dist="38100" dir="2700000" algn="tl">
                    <a:srgbClr val="000000">
                      <a:alpha val="43137"/>
                    </a:srgbClr>
                  </a:outerShdw>
                </a:effectLst>
              </a:rPr>
              <a:t>http</a:t>
            </a:r>
            <a:r>
              <a:rPr lang="hu-HU" sz="2800" dirty="0">
                <a:effectLst>
                  <a:outerShdw blurRad="38100" dist="38100" dir="2700000" algn="tl">
                    <a:srgbClr val="000000">
                      <a:alpha val="43137"/>
                    </a:srgbClr>
                  </a:outerShdw>
                </a:effectLst>
              </a:rPr>
              <a:t>://</a:t>
            </a:r>
            <a:r>
              <a:rPr lang="hu-HU" sz="2800" dirty="0" smtClean="0">
                <a:effectLst>
                  <a:outerShdw blurRad="38100" dist="38100" dir="2700000" algn="tl">
                    <a:srgbClr val="000000">
                      <a:alpha val="43137"/>
                    </a:srgbClr>
                  </a:outerShdw>
                </a:effectLst>
              </a:rPr>
              <a:t>mia.birosag.hu</a:t>
            </a:r>
            <a:r>
              <a:rPr lang="hu-HU" sz="2800" dirty="0">
                <a:effectLst>
                  <a:outerShdw blurRad="38100" dist="38100" dir="2700000" algn="tl">
                    <a:srgbClr val="000000">
                      <a:alpha val="43137"/>
                    </a:srgbClr>
                  </a:outerShdw>
                </a:effectLst>
              </a:rPr>
              <a:t>/ </a:t>
            </a:r>
            <a:endParaRPr lang="hu-HU" sz="2800" dirty="0"/>
          </a:p>
        </p:txBody>
      </p:sp>
      <p:sp>
        <p:nvSpPr>
          <p:cNvPr id="3" name="Tartalom helye 2"/>
          <p:cNvSpPr>
            <a:spLocks noGrp="1"/>
          </p:cNvSpPr>
          <p:nvPr>
            <p:ph idx="1"/>
          </p:nvPr>
        </p:nvSpPr>
        <p:spPr>
          <a:xfrm>
            <a:off x="107950" y="2781300"/>
            <a:ext cx="8229600" cy="3743325"/>
          </a:xfrm>
        </p:spPr>
        <p:txBody>
          <a:bodyPr>
            <a:normAutofit fontScale="92500" lnSpcReduction="20000"/>
          </a:bodyPr>
          <a:lstStyle/>
          <a:p>
            <a:pPr>
              <a:defRPr/>
            </a:pPr>
            <a:endParaRPr lang="hu-HU" dirty="0" smtClean="0"/>
          </a:p>
          <a:p>
            <a:pPr>
              <a:defRPr/>
            </a:pPr>
            <a:endParaRPr lang="hu-HU" dirty="0"/>
          </a:p>
          <a:p>
            <a:pPr>
              <a:defRPr/>
            </a:pPr>
            <a:endParaRPr lang="hu-HU" dirty="0" smtClean="0"/>
          </a:p>
          <a:p>
            <a:pPr>
              <a:defRPr/>
            </a:pPr>
            <a:endParaRPr lang="hu-HU" dirty="0" smtClean="0"/>
          </a:p>
          <a:p>
            <a:pPr marL="0" indent="0">
              <a:buFont typeface="Wingdings 2" pitchFamily="18" charset="2"/>
              <a:buNone/>
              <a:defRPr/>
            </a:pPr>
            <a:endParaRPr lang="hu-HU" dirty="0"/>
          </a:p>
          <a:p>
            <a:pPr marL="0" indent="0">
              <a:buFont typeface="Wingdings 2" pitchFamily="18" charset="2"/>
              <a:buNone/>
              <a:defRPr/>
            </a:pPr>
            <a:endParaRPr lang="hu-HU" dirty="0" smtClean="0"/>
          </a:p>
          <a:p>
            <a:pPr marL="0" indent="0">
              <a:buFont typeface="Wingdings 2" pitchFamily="18" charset="2"/>
              <a:buNone/>
              <a:defRPr/>
            </a:pPr>
            <a:endParaRPr lang="hu-HU" dirty="0"/>
          </a:p>
          <a:p>
            <a:pPr marL="0" indent="0">
              <a:buFont typeface="Wingdings 2" pitchFamily="18" charset="2"/>
              <a:buNone/>
              <a:defRPr/>
            </a:pPr>
            <a:r>
              <a:rPr lang="hu-HU" dirty="0" smtClean="0"/>
              <a:t>http://84.206.25.11:8080/</a:t>
            </a:r>
            <a:r>
              <a:rPr lang="hu-HU" dirty="0" err="1" smtClean="0"/>
              <a:t>WebPac</a:t>
            </a:r>
            <a:r>
              <a:rPr lang="hu-HU" dirty="0" smtClean="0"/>
              <a:t>/</a:t>
            </a:r>
            <a:r>
              <a:rPr lang="hu-HU" dirty="0" err="1" smtClean="0"/>
              <a:t>CorvinaWeb</a:t>
            </a:r>
            <a:r>
              <a:rPr lang="hu-HU" dirty="0" smtClean="0"/>
              <a:t> </a:t>
            </a:r>
          </a:p>
        </p:txBody>
      </p:sp>
      <p:pic>
        <p:nvPicPr>
          <p:cNvPr id="225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568" t="11111" r="21667" b="6250"/>
          <a:stretch>
            <a:fillRect/>
          </a:stretch>
        </p:blipFill>
        <p:spPr bwMode="auto">
          <a:xfrm>
            <a:off x="323528" y="1916832"/>
            <a:ext cx="4176464" cy="343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1289" t="11513" r="21457" b="4134"/>
          <a:stretch>
            <a:fillRect/>
          </a:stretch>
        </p:blipFill>
        <p:spPr bwMode="auto">
          <a:xfrm>
            <a:off x="4644008" y="2580644"/>
            <a:ext cx="41656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7928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CustomShape 1"/>
          <p:cNvSpPr/>
          <p:nvPr/>
        </p:nvSpPr>
        <p:spPr>
          <a:xfrm>
            <a:off x="539552" y="5302868"/>
            <a:ext cx="6621568" cy="1264555"/>
          </a:xfrm>
          <a:prstGeom prst="rect">
            <a:avLst/>
          </a:prstGeom>
        </p:spPr>
        <p:txBody>
          <a:bodyPr lIns="90000" tIns="45000" rIns="90000" bIns="45000"/>
          <a:lstStyle/>
          <a:p>
            <a:pPr algn="ctr"/>
            <a:r>
              <a:rPr lang="hu-HU" sz="1900" b="1" dirty="0" smtClean="0">
                <a:solidFill>
                  <a:srgbClr val="003366"/>
                </a:solidFill>
                <a:latin typeface="Times New Roman"/>
              </a:rPr>
              <a:t>48 </a:t>
            </a:r>
            <a:r>
              <a:rPr lang="hu-HU" sz="1900" b="1" dirty="0">
                <a:solidFill>
                  <a:srgbClr val="003366"/>
                </a:solidFill>
                <a:latin typeface="Times New Roman"/>
              </a:rPr>
              <a:t>fő könyvtáros közel 400 000 kötetet gondoz</a:t>
            </a:r>
            <a:r>
              <a:rPr lang="hu-HU" sz="1900" b="1" dirty="0" smtClean="0">
                <a:solidFill>
                  <a:srgbClr val="003366"/>
                </a:solidFill>
                <a:latin typeface="Times New Roman"/>
              </a:rPr>
              <a:t>. </a:t>
            </a:r>
          </a:p>
          <a:p>
            <a:pPr algn="ctr"/>
            <a:r>
              <a:rPr lang="hu-HU" b="1" dirty="0" smtClean="0">
                <a:solidFill>
                  <a:srgbClr val="003366"/>
                </a:solidFill>
                <a:latin typeface="Times New Roman"/>
              </a:rPr>
              <a:t>Célközönség</a:t>
            </a:r>
            <a:r>
              <a:rPr lang="hu-HU" b="1" dirty="0">
                <a:solidFill>
                  <a:srgbClr val="003366"/>
                </a:solidFill>
                <a:latin typeface="Times New Roman"/>
              </a:rPr>
              <a:t>: 2900 bíró és 12 000 igazságügyi </a:t>
            </a:r>
            <a:r>
              <a:rPr lang="hu-HU" b="1" dirty="0" smtClean="0">
                <a:solidFill>
                  <a:srgbClr val="003366"/>
                </a:solidFill>
                <a:latin typeface="Times New Roman"/>
              </a:rPr>
              <a:t>alkalmazott</a:t>
            </a:r>
          </a:p>
          <a:p>
            <a:pPr algn="ctr"/>
            <a:r>
              <a:rPr lang="hu-HU" b="1" dirty="0" smtClean="0">
                <a:solidFill>
                  <a:srgbClr val="003366"/>
                </a:solidFill>
                <a:latin typeface="Times New Roman"/>
              </a:rPr>
              <a:t>Regisztrált használó: 9969 fő</a:t>
            </a:r>
          </a:p>
          <a:p>
            <a:pPr algn="ctr"/>
            <a:r>
              <a:rPr lang="hu-HU" b="1" dirty="0" smtClean="0">
                <a:solidFill>
                  <a:srgbClr val="003366"/>
                </a:solidFill>
                <a:latin typeface="Times New Roman"/>
              </a:rPr>
              <a:t>Kölcsönzések száma: 25032 db</a:t>
            </a:r>
            <a:endParaRPr lang="hu-HU" dirty="0"/>
          </a:p>
          <a:p>
            <a:pPr>
              <a:lnSpc>
                <a:spcPct val="100000"/>
              </a:lnSpc>
            </a:pPr>
            <a:endParaRPr dirty="0"/>
          </a:p>
        </p:txBody>
      </p:sp>
      <p:sp>
        <p:nvSpPr>
          <p:cNvPr id="700" name="CustomShape 2"/>
          <p:cNvSpPr/>
          <p:nvPr/>
        </p:nvSpPr>
        <p:spPr>
          <a:xfrm>
            <a:off x="867288" y="260648"/>
            <a:ext cx="7377120" cy="1141560"/>
          </a:xfrm>
          <a:prstGeom prst="rect">
            <a:avLst/>
          </a:prstGeom>
        </p:spPr>
        <p:txBody>
          <a:bodyPr lIns="90000" tIns="45000" rIns="90000" bIns="45000" anchor="ctr"/>
          <a:lstStyle/>
          <a:p>
            <a:pPr algn="ctr">
              <a:lnSpc>
                <a:spcPct val="85000"/>
              </a:lnSpc>
            </a:pPr>
            <a:r>
              <a:rPr lang="hu-HU" sz="2800" b="1" cap="all" dirty="0">
                <a:solidFill>
                  <a:srgbClr val="003366"/>
                </a:solidFill>
                <a:latin typeface="Times New Roman"/>
                <a:ea typeface="+mj-ea"/>
                <a:cs typeface="+mj-cs"/>
              </a:rPr>
              <a:t>A MAGYAR BÍRÓSÁGI RENDSZER és </a:t>
            </a:r>
          </a:p>
          <a:p>
            <a:pPr algn="ctr">
              <a:lnSpc>
                <a:spcPct val="85000"/>
              </a:lnSpc>
            </a:pPr>
            <a:r>
              <a:rPr lang="hu-HU" sz="2800" b="1" cap="all" dirty="0">
                <a:solidFill>
                  <a:srgbClr val="003366"/>
                </a:solidFill>
                <a:latin typeface="Times New Roman"/>
                <a:ea typeface="+mj-ea"/>
                <a:cs typeface="+mj-cs"/>
              </a:rPr>
              <a:t>KÖNYVTÁRAI</a:t>
            </a:r>
            <a:endParaRPr sz="2800" b="1" cap="all" dirty="0">
              <a:solidFill>
                <a:srgbClr val="003366"/>
              </a:solidFill>
              <a:latin typeface="Times New Roman"/>
              <a:ea typeface="+mj-ea"/>
              <a:cs typeface="+mj-cs"/>
            </a:endParaRPr>
          </a:p>
        </p:txBody>
      </p:sp>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264635"/>
            <a:ext cx="6256886" cy="3916585"/>
          </a:xfrm>
          <a:prstGeom prst="rect">
            <a:avLst/>
          </a:prstGeom>
        </p:spPr>
      </p:pic>
      <p:sp>
        <p:nvSpPr>
          <p:cNvPr id="8" name="CustomShape 1"/>
          <p:cNvSpPr/>
          <p:nvPr/>
        </p:nvSpPr>
        <p:spPr>
          <a:xfrm>
            <a:off x="6084168" y="4661701"/>
            <a:ext cx="5180040" cy="649732"/>
          </a:xfrm>
          <a:prstGeom prst="rect">
            <a:avLst/>
          </a:prstGeom>
        </p:spPr>
        <p:txBody>
          <a:bodyPr lIns="90000" tIns="45000" rIns="90000" bIns="45000"/>
          <a:lstStyle/>
          <a:p>
            <a:pPr algn="ctr">
              <a:lnSpc>
                <a:spcPct val="100000"/>
              </a:lnSpc>
            </a:pPr>
            <a:endParaRPr dirty="0"/>
          </a:p>
        </p:txBody>
      </p:sp>
    </p:spTree>
    <p:extLst>
      <p:ext uri="{BB962C8B-B14F-4D97-AF65-F5344CB8AC3E}">
        <p14:creationId xmlns:p14="http://schemas.microsoft.com/office/powerpoint/2010/main" val="38467428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382093" y="308293"/>
            <a:ext cx="8358956" cy="841256"/>
          </a:xfrm>
          <a:prstGeom prst="rect">
            <a:avLst/>
          </a:prstGeom>
          <a:noFill/>
        </p:spPr>
        <p:txBody>
          <a:bodyPr wrap="square" lIns="0" tIns="0" rIns="0" rtlCol="0">
            <a:spAutoFit/>
          </a:bodyPr>
          <a:lstStyle/>
          <a:p>
            <a:pPr algn="ctr">
              <a:lnSpc>
                <a:spcPts val="3100"/>
              </a:lnSpc>
            </a:pP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KÚRIA </a:t>
            </a: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 TŐRY GUSZTÁV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JOGI SZAKKÖNYVTÁRA</a:t>
            </a:r>
          </a:p>
        </p:txBody>
      </p:sp>
      <p:grpSp>
        <p:nvGrpSpPr>
          <p:cNvPr id="2" name="Csoportba foglalás 1"/>
          <p:cNvGrpSpPr/>
          <p:nvPr/>
        </p:nvGrpSpPr>
        <p:grpSpPr>
          <a:xfrm>
            <a:off x="834121" y="1268760"/>
            <a:ext cx="7454900" cy="4991100"/>
            <a:chOff x="611560" y="1157228"/>
            <a:chExt cx="7454900" cy="4991100"/>
          </a:xfrm>
        </p:grpSpPr>
        <p:pic>
          <p:nvPicPr>
            <p:cNvPr id="1027" name="Picture 3"/>
            <p:cNvPicPr>
              <a:picLocks noChangeAspect="1" noChangeArrowheads="1"/>
            </p:cNvPicPr>
            <p:nvPr/>
          </p:nvPicPr>
          <p:blipFill>
            <a:blip r:embed="rId2" cstate="print"/>
            <a:srcRect/>
            <a:stretch>
              <a:fillRect/>
            </a:stretch>
          </p:blipFill>
          <p:spPr bwMode="auto">
            <a:xfrm>
              <a:off x="611560" y="1157228"/>
              <a:ext cx="7454900" cy="4991100"/>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3" cstate="print"/>
            <a:srcRect/>
            <a:stretch>
              <a:fillRect/>
            </a:stretch>
          </p:blipFill>
          <p:spPr bwMode="auto">
            <a:xfrm>
              <a:off x="2915816" y="2348880"/>
              <a:ext cx="3427728" cy="250823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573492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4800" y="404664"/>
            <a:ext cx="8686800" cy="838200"/>
          </a:xfrm>
        </p:spPr>
        <p:txBody>
          <a:bodyPr>
            <a:normAutofit/>
          </a:bodyPr>
          <a:lstStyle/>
          <a:p>
            <a:pPr algn="ctr"/>
            <a:r>
              <a:rPr lang="hu-HU" sz="2800" b="1" dirty="0">
                <a:solidFill>
                  <a:srgbClr val="003366"/>
                </a:solidFill>
                <a:latin typeface="Times New Roman"/>
              </a:rPr>
              <a:t>Mindennek az az alma volt az oka!?</a:t>
            </a:r>
          </a:p>
        </p:txBody>
      </p:sp>
      <p:pic>
        <p:nvPicPr>
          <p:cNvPr id="5" name="Tartalom helye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7151" y="1554163"/>
            <a:ext cx="7022098" cy="4525962"/>
          </a:xfrm>
        </p:spPr>
      </p:pic>
    </p:spTree>
    <p:extLst>
      <p:ext uri="{BB962C8B-B14F-4D97-AF65-F5344CB8AC3E}">
        <p14:creationId xmlns:p14="http://schemas.microsoft.com/office/powerpoint/2010/main" val="32252393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668209"/>
            <a:ext cx="8899872" cy="456535"/>
          </a:xfrm>
          <a:prstGeom prst="rect">
            <a:avLst/>
          </a:prstGeom>
          <a:noFill/>
        </p:spPr>
        <p:txBody>
          <a:bodyPr wrap="none" lIns="0" tIns="0" rIns="0" rtlCol="0">
            <a:spAutoFit/>
          </a:bodyPr>
          <a:lstStyle/>
          <a:p>
            <a:pPr>
              <a:lnSpc>
                <a:spcPts val="3200"/>
              </a:lnSpc>
              <a:tabLst/>
            </a:pP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A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KÚRIA </a:t>
            </a: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 TŐRY GUSZTÁV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JOGI SZAKKÖNYVTÁRA</a:t>
            </a:r>
          </a:p>
        </p:txBody>
      </p:sp>
      <p:sp>
        <p:nvSpPr>
          <p:cNvPr id="3" name="TextBox 1"/>
          <p:cNvSpPr txBox="1"/>
          <p:nvPr/>
        </p:nvSpPr>
        <p:spPr>
          <a:xfrm>
            <a:off x="678036" y="1484784"/>
            <a:ext cx="7994176" cy="4316566"/>
          </a:xfrm>
          <a:prstGeom prst="rect">
            <a:avLst/>
          </a:prstGeom>
          <a:noFill/>
        </p:spPr>
        <p:txBody>
          <a:bodyPr wrap="none" lIns="0" tIns="0" rIns="0" rtlCol="0">
            <a:spAutoFit/>
          </a:bodyPr>
          <a:lstStyle/>
          <a:p>
            <a:pPr>
              <a:lnSpc>
                <a:spcPts val="2900"/>
              </a:lnSpc>
              <a:tabLst>
                <a:tab pos="342900" algn="l"/>
              </a:tabLst>
            </a:pPr>
            <a:r>
              <a:rPr lang="en-US" altLang="zh-CN" sz="2495" dirty="0" smtClean="0">
                <a:latin typeface="Wingdings" pitchFamily="18" charset="0"/>
                <a:cs typeface="Wingdings" pitchFamily="18" charset="0"/>
              </a:rPr>
              <a:t></a:t>
            </a:r>
            <a:r>
              <a:rPr lang="en-US" altLang="zh-CN" sz="2495" dirty="0" smtClean="0">
                <a:latin typeface="Times New Roman" pitchFamily="18" charset="0"/>
                <a:cs typeface="Times New Roman" pitchFamily="18" charset="0"/>
              </a:rPr>
              <a:t> </a:t>
            </a:r>
            <a:r>
              <a:rPr lang="en-US" altLang="zh-CN" sz="2495" b="1" dirty="0" smtClean="0">
                <a:latin typeface="Bookman Old Style" pitchFamily="18" charset="0"/>
                <a:cs typeface="Bookman Old Style" pitchFamily="18" charset="0"/>
              </a:rPr>
              <a:t>Fenntartó:</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Kúria</a:t>
            </a:r>
          </a:p>
          <a:p>
            <a:pPr>
              <a:lnSpc>
                <a:spcPts val="3600"/>
              </a:lnSpc>
              <a:tabLst>
                <a:tab pos="342900" algn="l"/>
              </a:tabLst>
            </a:pPr>
            <a:r>
              <a:rPr lang="en-US" altLang="zh-CN" sz="2495" dirty="0" smtClean="0">
                <a:latin typeface="Wingdings" pitchFamily="18" charset="0"/>
                <a:cs typeface="Wingdings" pitchFamily="18" charset="0"/>
              </a:rPr>
              <a:t></a:t>
            </a:r>
            <a:r>
              <a:rPr lang="en-US" altLang="zh-CN" sz="2495" dirty="0" smtClean="0">
                <a:latin typeface="Times New Roman" pitchFamily="18" charset="0"/>
                <a:cs typeface="Times New Roman" pitchFamily="18" charset="0"/>
              </a:rPr>
              <a:t> </a:t>
            </a:r>
            <a:r>
              <a:rPr lang="en-US" altLang="zh-CN" sz="2495" b="1" dirty="0" smtClean="0">
                <a:latin typeface="Bookman Old Style" pitchFamily="18" charset="0"/>
                <a:cs typeface="Bookman Old Style" pitchFamily="18" charset="0"/>
              </a:rPr>
              <a:t>Alapítás</a:t>
            </a:r>
            <a:r>
              <a:rPr lang="en-US" altLang="zh-CN" sz="2495" dirty="0" smtClean="0">
                <a:latin typeface="Times New Roman" pitchFamily="18" charset="0"/>
                <a:cs typeface="Times New Roman" pitchFamily="18" charset="0"/>
              </a:rPr>
              <a:t> </a:t>
            </a:r>
            <a:r>
              <a:rPr lang="en-US" altLang="zh-CN" sz="2495" b="1" dirty="0" smtClean="0">
                <a:latin typeface="Bookman Old Style" pitchFamily="18" charset="0"/>
                <a:cs typeface="Bookman Old Style" pitchFamily="18" charset="0"/>
              </a:rPr>
              <a:t>éve</a:t>
            </a:r>
            <a:r>
              <a:rPr lang="en-US" altLang="zh-CN" sz="2495" dirty="0" smtClean="0">
                <a:latin typeface="Bookman Old Style" pitchFamily="18" charset="0"/>
                <a:cs typeface="Bookman Old Style" pitchFamily="18" charset="0"/>
              </a:rPr>
              <a:t>:</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1882.</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február</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13.</a:t>
            </a:r>
          </a:p>
          <a:p>
            <a:pPr>
              <a:lnSpc>
                <a:spcPts val="3600"/>
              </a:lnSpc>
              <a:tabLst>
                <a:tab pos="342900" algn="l"/>
              </a:tabLst>
            </a:pPr>
            <a:r>
              <a:rPr lang="en-US" altLang="zh-CN" sz="2498" dirty="0" smtClean="0">
                <a:latin typeface="Wingdings" pitchFamily="18" charset="0"/>
                <a:cs typeface="Wingdings" pitchFamily="18" charset="0"/>
              </a:rPr>
              <a:t></a:t>
            </a:r>
            <a:r>
              <a:rPr lang="en-US" altLang="zh-CN" sz="2498" dirty="0" smtClean="0">
                <a:latin typeface="Times New Roman" pitchFamily="18" charset="0"/>
                <a:cs typeface="Times New Roman" pitchFamily="18" charset="0"/>
              </a:rPr>
              <a:t> </a:t>
            </a:r>
            <a:r>
              <a:rPr lang="en-US" altLang="zh-CN" sz="2498" b="1" dirty="0" smtClean="0">
                <a:latin typeface="Bookman Old Style" pitchFamily="18" charset="0"/>
                <a:cs typeface="Bookman Old Style" pitchFamily="18" charset="0"/>
              </a:rPr>
              <a:t>A</a:t>
            </a:r>
            <a:r>
              <a:rPr lang="en-US" altLang="zh-CN" sz="2498" dirty="0" smtClean="0">
                <a:latin typeface="Times New Roman" pitchFamily="18" charset="0"/>
                <a:cs typeface="Times New Roman" pitchFamily="18" charset="0"/>
              </a:rPr>
              <a:t>  </a:t>
            </a:r>
            <a:r>
              <a:rPr lang="en-US" altLang="zh-CN" sz="2498" b="1" dirty="0" smtClean="0">
                <a:latin typeface="Bookman Old Style" pitchFamily="18" charset="0"/>
                <a:cs typeface="Bookman Old Style" pitchFamily="18" charset="0"/>
              </a:rPr>
              <a:t>Könyvtár</a:t>
            </a:r>
            <a:r>
              <a:rPr lang="en-US" altLang="zh-CN" sz="2498" dirty="0" smtClean="0">
                <a:latin typeface="Times New Roman" pitchFamily="18" charset="0"/>
                <a:cs typeface="Times New Roman" pitchFamily="18" charset="0"/>
              </a:rPr>
              <a:t>  </a:t>
            </a:r>
            <a:r>
              <a:rPr lang="en-US" altLang="zh-CN" sz="2498" b="1" dirty="0" smtClean="0">
                <a:latin typeface="Bookman Old Style" pitchFamily="18" charset="0"/>
                <a:cs typeface="Bookman Old Style" pitchFamily="18" charset="0"/>
              </a:rPr>
              <a:t>alapítója</a:t>
            </a:r>
            <a:r>
              <a:rPr lang="en-US" altLang="zh-CN" sz="2498" dirty="0" smtClean="0">
                <a:latin typeface="Bookman Old Style" pitchFamily="18" charset="0"/>
                <a:cs typeface="Bookman Old Style" pitchFamily="18" charset="0"/>
              </a:rPr>
              <a:t>:</a:t>
            </a:r>
            <a:r>
              <a:rPr lang="en-US" altLang="zh-CN" sz="2498" dirty="0" smtClean="0">
                <a:latin typeface="Times New Roman" pitchFamily="18" charset="0"/>
                <a:cs typeface="Times New Roman" pitchFamily="18" charset="0"/>
              </a:rPr>
              <a:t>  </a:t>
            </a:r>
            <a:r>
              <a:rPr lang="en-US" altLang="zh-CN" sz="2498" dirty="0" smtClean="0">
                <a:latin typeface="Bookman Old Style" pitchFamily="18" charset="0"/>
                <a:cs typeface="Bookman Old Style" pitchFamily="18" charset="0"/>
              </a:rPr>
              <a:t>Magyar</a:t>
            </a:r>
            <a:r>
              <a:rPr lang="en-US" altLang="zh-CN" sz="2498" dirty="0" smtClean="0">
                <a:latin typeface="Times New Roman" pitchFamily="18" charset="0"/>
                <a:cs typeface="Times New Roman" pitchFamily="18" charset="0"/>
              </a:rPr>
              <a:t>  </a:t>
            </a:r>
            <a:r>
              <a:rPr lang="en-US" altLang="zh-CN" sz="2498" dirty="0" smtClean="0">
                <a:latin typeface="Bookman Old Style" pitchFamily="18" charset="0"/>
                <a:cs typeface="Bookman Old Style" pitchFamily="18" charset="0"/>
              </a:rPr>
              <a:t>Királyi</a:t>
            </a:r>
            <a:r>
              <a:rPr lang="en-US" altLang="zh-CN" sz="2498" dirty="0" smtClean="0">
                <a:latin typeface="Times New Roman" pitchFamily="18" charset="0"/>
                <a:cs typeface="Times New Roman" pitchFamily="18" charset="0"/>
              </a:rPr>
              <a:t>  </a:t>
            </a:r>
            <a:r>
              <a:rPr lang="en-US" altLang="zh-CN" sz="2498" dirty="0" smtClean="0">
                <a:latin typeface="Bookman Old Style" pitchFamily="18" charset="0"/>
                <a:cs typeface="Bookman Old Style" pitchFamily="18" charset="0"/>
              </a:rPr>
              <a:t>Curia</a:t>
            </a:r>
            <a:r>
              <a:rPr lang="en-US" altLang="zh-CN" sz="2498" dirty="0" smtClean="0">
                <a:latin typeface="Times New Roman" pitchFamily="18" charset="0"/>
                <a:cs typeface="Times New Roman" pitchFamily="18" charset="0"/>
              </a:rPr>
              <a:t>  </a:t>
            </a:r>
            <a:r>
              <a:rPr lang="en-US" altLang="zh-CN" sz="2498" dirty="0" smtClean="0">
                <a:latin typeface="Bookman Old Style" pitchFamily="18" charset="0"/>
                <a:cs typeface="Bookman Old Style" pitchFamily="18" charset="0"/>
              </a:rPr>
              <a:t>-</a:t>
            </a:r>
          </a:p>
          <a:p>
            <a:pPr>
              <a:lnSpc>
                <a:spcPts val="2900"/>
              </a:lnSpc>
              <a:tabLst>
                <a:tab pos="342900" algn="l"/>
              </a:tabLst>
            </a:pPr>
            <a:r>
              <a:rPr lang="en-US" altLang="zh-CN" dirty="0" smtClean="0"/>
              <a:t>	</a:t>
            </a:r>
            <a:r>
              <a:rPr lang="en-US" altLang="zh-CN" sz="2495" dirty="0" smtClean="0">
                <a:latin typeface="Bookman Old Style" pitchFamily="18" charset="0"/>
                <a:cs typeface="Bookman Old Style" pitchFamily="18" charset="0"/>
              </a:rPr>
              <a:t>Majláth</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György</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országbíró</a:t>
            </a:r>
          </a:p>
          <a:p>
            <a:pPr>
              <a:lnSpc>
                <a:spcPts val="3600"/>
              </a:lnSpc>
              <a:tabLst>
                <a:tab pos="342900" algn="l"/>
              </a:tabLst>
            </a:pPr>
            <a:r>
              <a:rPr lang="en-US" altLang="zh-CN" sz="2495" dirty="0" smtClean="0">
                <a:latin typeface="Wingdings" pitchFamily="18" charset="0"/>
                <a:cs typeface="Wingdings" pitchFamily="18" charset="0"/>
              </a:rPr>
              <a:t></a:t>
            </a:r>
            <a:r>
              <a:rPr lang="en-US" altLang="zh-CN" sz="2495" dirty="0" smtClean="0">
                <a:latin typeface="Times New Roman" pitchFamily="18" charset="0"/>
                <a:cs typeface="Times New Roman" pitchFamily="18" charset="0"/>
              </a:rPr>
              <a:t> </a:t>
            </a:r>
            <a:r>
              <a:rPr lang="en-US" altLang="zh-CN" sz="2495" b="1" dirty="0" smtClean="0">
                <a:latin typeface="Bookman Old Style" pitchFamily="18" charset="0"/>
                <a:cs typeface="Bookman Old Style" pitchFamily="18" charset="0"/>
              </a:rPr>
              <a:t>Típusa:</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nem</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nyilvános</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jogi</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szakkönyvtár</a:t>
            </a:r>
          </a:p>
          <a:p>
            <a:pPr>
              <a:lnSpc>
                <a:spcPts val="3600"/>
              </a:lnSpc>
              <a:tabLst>
                <a:tab pos="342900" algn="l"/>
              </a:tabLst>
            </a:pPr>
            <a:r>
              <a:rPr lang="en-US" altLang="zh-CN" sz="2495" dirty="0" smtClean="0">
                <a:latin typeface="Wingdings" pitchFamily="18" charset="0"/>
                <a:cs typeface="Wingdings" pitchFamily="18" charset="0"/>
              </a:rPr>
              <a:t></a:t>
            </a:r>
            <a:r>
              <a:rPr lang="en-US" altLang="zh-CN" sz="2495" dirty="0" smtClean="0">
                <a:latin typeface="Times New Roman" pitchFamily="18" charset="0"/>
                <a:cs typeface="Times New Roman" pitchFamily="18" charset="0"/>
              </a:rPr>
              <a:t> </a:t>
            </a:r>
            <a:r>
              <a:rPr lang="en-US" altLang="zh-CN" sz="2495" b="1" dirty="0" smtClean="0">
                <a:latin typeface="Bookman Old Style" pitchFamily="18" charset="0"/>
                <a:cs typeface="Bookman Old Style" pitchFamily="18" charset="0"/>
              </a:rPr>
              <a:t>Állománya:</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56</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ezer</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könyvtári</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egység</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42</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ezer</a:t>
            </a:r>
          </a:p>
          <a:p>
            <a:pPr>
              <a:lnSpc>
                <a:spcPts val="3000"/>
              </a:lnSpc>
              <a:tabLst>
                <a:tab pos="342900" algn="l"/>
              </a:tabLst>
            </a:pPr>
            <a:r>
              <a:rPr lang="en-US" altLang="zh-CN" dirty="0" smtClean="0"/>
              <a:t>	</a:t>
            </a:r>
            <a:r>
              <a:rPr lang="en-US" altLang="zh-CN" sz="2495" dirty="0" smtClean="0">
                <a:latin typeface="Bookman Old Style" pitchFamily="18" charset="0"/>
                <a:cs typeface="Bookman Old Style" pitchFamily="18" charset="0"/>
              </a:rPr>
              <a:t>könyv</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és</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14</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ezer</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időszaki</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kiadvány,</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több</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mint</a:t>
            </a:r>
          </a:p>
          <a:p>
            <a:pPr>
              <a:lnSpc>
                <a:spcPts val="3000"/>
              </a:lnSpc>
              <a:tabLst>
                <a:tab pos="342900" algn="l"/>
              </a:tabLst>
            </a:pPr>
            <a:r>
              <a:rPr lang="en-US" altLang="zh-CN" dirty="0" smtClean="0"/>
              <a:t>	</a:t>
            </a:r>
            <a:r>
              <a:rPr lang="en-US" altLang="zh-CN" sz="2495" dirty="0" smtClean="0">
                <a:latin typeface="Bookman Old Style" pitchFamily="18" charset="0"/>
                <a:cs typeface="Bookman Old Style" pitchFamily="18" charset="0"/>
              </a:rPr>
              <a:t>95</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féle</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kurrens</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időszaki</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kiadvány</a:t>
            </a:r>
          </a:p>
          <a:p>
            <a:pPr>
              <a:lnSpc>
                <a:spcPts val="3500"/>
              </a:lnSpc>
              <a:tabLst>
                <a:tab pos="342900" algn="l"/>
              </a:tabLst>
            </a:pPr>
            <a:r>
              <a:rPr lang="en-US" altLang="zh-CN" sz="2495" dirty="0" smtClean="0">
                <a:latin typeface="Wingdings" pitchFamily="18" charset="0"/>
                <a:cs typeface="Wingdings" pitchFamily="18" charset="0"/>
              </a:rPr>
              <a:t></a:t>
            </a:r>
            <a:r>
              <a:rPr lang="en-US" altLang="zh-CN" sz="2495" dirty="0" smtClean="0">
                <a:latin typeface="Times New Roman" pitchFamily="18" charset="0"/>
                <a:cs typeface="Times New Roman" pitchFamily="18" charset="0"/>
              </a:rPr>
              <a:t> </a:t>
            </a:r>
            <a:r>
              <a:rPr lang="en-US" altLang="zh-CN" sz="2495" b="1" dirty="0" smtClean="0">
                <a:latin typeface="Bookman Old Style" pitchFamily="18" charset="0"/>
                <a:cs typeface="Bookman Old Style" pitchFamily="18" charset="0"/>
              </a:rPr>
              <a:t>Szakszemélyzete:</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3</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fő</a:t>
            </a:r>
            <a:r>
              <a:rPr lang="en-US" altLang="zh-CN" sz="2495" dirty="0" smtClean="0">
                <a:latin typeface="Times New Roman" pitchFamily="18" charset="0"/>
                <a:cs typeface="Times New Roman" pitchFamily="18" charset="0"/>
              </a:rPr>
              <a:t> </a:t>
            </a:r>
            <a:r>
              <a:rPr lang="en-US" altLang="zh-CN" sz="2495" dirty="0" smtClean="0">
                <a:latin typeface="Bookman Old Style" pitchFamily="18" charset="0"/>
                <a:cs typeface="Bookman Old Style" pitchFamily="18" charset="0"/>
              </a:rPr>
              <a:t>könyvtáros</a:t>
            </a:r>
          </a:p>
          <a:p>
            <a:pPr>
              <a:lnSpc>
                <a:spcPts val="3600"/>
              </a:lnSpc>
              <a:tabLst>
                <a:tab pos="342900" algn="l"/>
              </a:tabLst>
            </a:pPr>
            <a:r>
              <a:rPr lang="en-US" altLang="zh-CN" sz="2498" dirty="0" smtClean="0">
                <a:latin typeface="Wingdings" pitchFamily="18" charset="0"/>
                <a:cs typeface="Wingdings" pitchFamily="18" charset="0"/>
              </a:rPr>
              <a:t></a:t>
            </a:r>
            <a:r>
              <a:rPr lang="en-US" altLang="zh-CN" sz="2498" dirty="0" smtClean="0">
                <a:latin typeface="Times New Roman" pitchFamily="18" charset="0"/>
                <a:cs typeface="Times New Roman" pitchFamily="18" charset="0"/>
              </a:rPr>
              <a:t> </a:t>
            </a:r>
            <a:r>
              <a:rPr lang="en-US" altLang="zh-CN" sz="2498" b="1" dirty="0" smtClean="0">
                <a:latin typeface="Bookman Old Style" pitchFamily="18" charset="0"/>
                <a:cs typeface="Bookman Old Style" pitchFamily="18" charset="0"/>
              </a:rPr>
              <a:t>Használók:</a:t>
            </a:r>
            <a:r>
              <a:rPr lang="en-US" altLang="zh-CN" sz="2498" dirty="0" smtClean="0">
                <a:latin typeface="Times New Roman" pitchFamily="18" charset="0"/>
                <a:cs typeface="Times New Roman" pitchFamily="18" charset="0"/>
              </a:rPr>
              <a:t> </a:t>
            </a:r>
            <a:r>
              <a:rPr lang="en-US" altLang="zh-CN" sz="2498" dirty="0" smtClean="0">
                <a:latin typeface="Bookman Old Style" pitchFamily="18" charset="0"/>
                <a:cs typeface="Bookman Old Style" pitchFamily="18" charset="0"/>
              </a:rPr>
              <a:t>328</a:t>
            </a:r>
            <a:r>
              <a:rPr lang="en-US" altLang="zh-CN" sz="2498" dirty="0" smtClean="0">
                <a:latin typeface="Times New Roman" pitchFamily="18" charset="0"/>
                <a:cs typeface="Times New Roman" pitchFamily="18" charset="0"/>
              </a:rPr>
              <a:t>   </a:t>
            </a:r>
            <a:r>
              <a:rPr lang="en-US" altLang="zh-CN" sz="2498" dirty="0" smtClean="0">
                <a:latin typeface="Bookman Old Style" pitchFamily="18" charset="0"/>
                <a:cs typeface="Bookman Old Style" pitchFamily="18" charset="0"/>
              </a:rPr>
              <a:t>beiratkozott</a:t>
            </a:r>
            <a:r>
              <a:rPr lang="en-US" altLang="zh-CN" sz="2498" dirty="0" smtClean="0">
                <a:latin typeface="Times New Roman" pitchFamily="18" charset="0"/>
                <a:cs typeface="Times New Roman" pitchFamily="18" charset="0"/>
              </a:rPr>
              <a:t> </a:t>
            </a:r>
            <a:r>
              <a:rPr lang="en-US" altLang="zh-CN" sz="2498" dirty="0" err="1" smtClean="0">
                <a:latin typeface="Bookman Old Style" pitchFamily="18" charset="0"/>
                <a:cs typeface="Bookman Old Style" pitchFamily="18" charset="0"/>
              </a:rPr>
              <a:t>olvasó</a:t>
            </a:r>
            <a:r>
              <a:rPr lang="en-US" altLang="zh-CN" sz="2498" dirty="0" smtClean="0">
                <a:latin typeface="Bookman Old Style" pitchFamily="18" charset="0"/>
                <a:cs typeface="Bookman Old Style" pitchFamily="18" charset="0"/>
              </a:rPr>
              <a:t>.</a:t>
            </a:r>
          </a:p>
        </p:txBody>
      </p:sp>
    </p:spTree>
    <p:extLst>
      <p:ext uri="{BB962C8B-B14F-4D97-AF65-F5344CB8AC3E}">
        <p14:creationId xmlns:p14="http://schemas.microsoft.com/office/powerpoint/2010/main" val="2345404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115616" y="3494924"/>
            <a:ext cx="2544564" cy="3102726"/>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a:off x="539552" y="1234212"/>
            <a:ext cx="3314700" cy="2222500"/>
          </a:xfrm>
          <a:prstGeom prst="rect">
            <a:avLst/>
          </a:prstGeom>
          <a:noFill/>
        </p:spPr>
      </p:pic>
      <p:pic>
        <p:nvPicPr>
          <p:cNvPr id="4" name="Picture 3"/>
          <p:cNvPicPr>
            <a:picLocks noChangeAspect="1" noChangeArrowheads="1"/>
          </p:cNvPicPr>
          <p:nvPr/>
        </p:nvPicPr>
        <p:blipFill>
          <a:blip r:embed="rId4" cstate="print"/>
          <a:srcRect/>
          <a:stretch>
            <a:fillRect/>
          </a:stretch>
        </p:blipFill>
        <p:spPr bwMode="auto">
          <a:xfrm>
            <a:off x="4139952" y="1052736"/>
            <a:ext cx="4151992" cy="2750160"/>
          </a:xfrm>
          <a:prstGeom prst="rect">
            <a:avLst/>
          </a:prstGeom>
          <a:noFill/>
        </p:spPr>
      </p:pic>
      <p:pic>
        <p:nvPicPr>
          <p:cNvPr id="5" name="Picture 3"/>
          <p:cNvPicPr>
            <a:picLocks noChangeAspect="1" noChangeArrowheads="1"/>
          </p:cNvPicPr>
          <p:nvPr/>
        </p:nvPicPr>
        <p:blipFill>
          <a:blip r:embed="rId5" cstate="print"/>
          <a:srcRect/>
          <a:stretch>
            <a:fillRect/>
          </a:stretch>
        </p:blipFill>
        <p:spPr bwMode="auto">
          <a:xfrm>
            <a:off x="4427984" y="3899864"/>
            <a:ext cx="2400300" cy="2692400"/>
          </a:xfrm>
          <a:prstGeom prst="rect">
            <a:avLst/>
          </a:prstGeom>
          <a:noFill/>
        </p:spPr>
      </p:pic>
      <p:sp>
        <p:nvSpPr>
          <p:cNvPr id="2" name="TextBox 1"/>
          <p:cNvSpPr txBox="1"/>
          <p:nvPr/>
        </p:nvSpPr>
        <p:spPr>
          <a:xfrm>
            <a:off x="683568" y="647497"/>
            <a:ext cx="7884371" cy="405239"/>
          </a:xfrm>
          <a:prstGeom prst="rect">
            <a:avLst/>
          </a:prstGeom>
          <a:noFill/>
        </p:spPr>
        <p:txBody>
          <a:bodyPr wrap="square" lIns="0" tIns="0" rIns="0" rtlCol="0">
            <a:spAutoFit/>
          </a:bodyPr>
          <a:lstStyle/>
          <a:p>
            <a:pPr>
              <a:lnSpc>
                <a:spcPts val="2800"/>
              </a:lnSpc>
              <a:tabLst/>
            </a:pP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A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FŐVÁROSI TÖRVÉNYSZÉK</a:t>
            </a: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KÖNYVTÁRA</a:t>
            </a:r>
          </a:p>
        </p:txBody>
      </p:sp>
    </p:spTree>
    <p:extLst>
      <p:ext uri="{BB962C8B-B14F-4D97-AF65-F5344CB8AC3E}">
        <p14:creationId xmlns:p14="http://schemas.microsoft.com/office/powerpoint/2010/main" val="34876757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0688"/>
            <a:ext cx="9144000" cy="456535"/>
          </a:xfrm>
          <a:prstGeom prst="rect">
            <a:avLst/>
          </a:prstGeom>
          <a:noFill/>
        </p:spPr>
        <p:txBody>
          <a:bodyPr wrap="square" lIns="0" tIns="0" rIns="0" rtlCol="0">
            <a:spAutoFit/>
          </a:bodyPr>
          <a:lstStyle/>
          <a:p>
            <a:pPr algn="ctr">
              <a:lnSpc>
                <a:spcPts val="3200"/>
              </a:lnSpc>
              <a:tabLst/>
            </a:pP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A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FŐVÁROSI </a:t>
            </a:r>
            <a:r>
              <a:rPr lang="en-US" altLang="zh-CN" sz="2800" b="1" cap="all" dirty="0" smtClean="0">
                <a:solidFill>
                  <a:srgbClr val="003366"/>
                </a:solidFill>
                <a:effectLst>
                  <a:reflection blurRad="12700" stA="48000" endA="300" endPos="55000" dir="5400000" sy="-90000" algn="bl" rotWithShape="0"/>
                </a:effectLst>
                <a:latin typeface="Times New Roman"/>
                <a:ea typeface="+mj-ea"/>
                <a:cs typeface="+mj-cs"/>
              </a:rPr>
              <a:t>TÖRVÉNYSZÉK</a:t>
            </a:r>
            <a:r>
              <a:rPr lang="hu-HU" altLang="zh-CN" sz="2800" b="1" cap="all" dirty="0" smtClean="0">
                <a:solidFill>
                  <a:srgbClr val="003366"/>
                </a:solidFill>
                <a:effectLst>
                  <a:reflection blurRad="12700" stA="48000" endA="300" endPos="55000" dir="5400000" sy="-90000" algn="bl" rotWithShape="0"/>
                </a:effectLst>
                <a:latin typeface="Times New Roman"/>
                <a:ea typeface="+mj-ea"/>
                <a:cs typeface="+mj-cs"/>
              </a:rPr>
              <a:t>  </a:t>
            </a:r>
            <a:r>
              <a:rPr lang="en-US" altLang="zh-CN" sz="2800" b="1" cap="all" dirty="0" smtClean="0">
                <a:solidFill>
                  <a:srgbClr val="003366"/>
                </a:solidFill>
                <a:effectLst>
                  <a:reflection blurRad="12700" stA="48000" endA="300" endPos="55000" dir="5400000" sy="-90000" algn="bl" rotWithShape="0"/>
                </a:effectLst>
                <a:latin typeface="Times New Roman"/>
                <a:ea typeface="+mj-ea"/>
                <a:cs typeface="+mj-cs"/>
              </a:rPr>
              <a:t>KÖNYVTÁRA</a:t>
            </a:r>
            <a:endParaRPr lang="en-US" altLang="zh-CN" sz="2800" b="1" cap="all" dirty="0">
              <a:solidFill>
                <a:srgbClr val="003366"/>
              </a:solidFill>
              <a:effectLst>
                <a:reflection blurRad="12700" stA="48000" endA="300" endPos="55000" dir="5400000" sy="-90000" algn="bl" rotWithShape="0"/>
              </a:effectLst>
              <a:latin typeface="Times New Roman"/>
              <a:ea typeface="+mj-ea"/>
              <a:cs typeface="+mj-cs"/>
            </a:endParaRPr>
          </a:p>
        </p:txBody>
      </p:sp>
      <p:sp>
        <p:nvSpPr>
          <p:cNvPr id="3" name="TextBox 1"/>
          <p:cNvSpPr txBox="1"/>
          <p:nvPr/>
        </p:nvSpPr>
        <p:spPr>
          <a:xfrm>
            <a:off x="622300" y="1765300"/>
            <a:ext cx="5073505" cy="802784"/>
          </a:xfrm>
          <a:prstGeom prst="rect">
            <a:avLst/>
          </a:prstGeom>
          <a:noFill/>
        </p:spPr>
        <p:txBody>
          <a:bodyPr wrap="none" lIns="0" tIns="0" rIns="0" rtlCol="0">
            <a:spAutoFit/>
          </a:bodyPr>
          <a:lstStyle/>
          <a:p>
            <a:pPr>
              <a:lnSpc>
                <a:spcPts val="2600"/>
              </a:lnSpc>
              <a:tabLst/>
            </a:pPr>
            <a:r>
              <a:rPr lang="en-US" altLang="zh-CN" sz="2304" dirty="0" smtClean="0">
                <a:latin typeface="Wingdings" pitchFamily="18" charset="0"/>
                <a:cs typeface="Wingdings" pitchFamily="18" charset="0"/>
              </a:rPr>
              <a:t></a:t>
            </a:r>
            <a:r>
              <a:rPr lang="en-US" altLang="zh-CN" sz="2304" dirty="0" smtClean="0">
                <a:latin typeface="Times New Roman" pitchFamily="18" charset="0"/>
                <a:cs typeface="Times New Roman" pitchFamily="18" charset="0"/>
              </a:rPr>
              <a:t> </a:t>
            </a:r>
            <a:r>
              <a:rPr lang="en-US" altLang="zh-CN" sz="2304" b="1" dirty="0" smtClean="0">
                <a:latin typeface="Bookman Old Style" pitchFamily="18" charset="0"/>
                <a:cs typeface="Bookman Old Style" pitchFamily="18" charset="0"/>
              </a:rPr>
              <a:t>Fenntartó</a:t>
            </a:r>
            <a:r>
              <a:rPr lang="en-US" altLang="zh-CN" sz="2304" dirty="0" smtClean="0">
                <a:latin typeface="Bookman Old Style" pitchFamily="18" charset="0"/>
                <a:cs typeface="Bookman Old Style" pitchFamily="18" charset="0"/>
              </a:rPr>
              <a: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Fővárosi</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Törvényszék</a:t>
            </a:r>
          </a:p>
          <a:p>
            <a:pPr>
              <a:lnSpc>
                <a:spcPts val="3300"/>
              </a:lnSpc>
              <a:tabLst/>
            </a:pPr>
            <a:r>
              <a:rPr lang="en-US" altLang="zh-CN" sz="2304" dirty="0" smtClean="0">
                <a:latin typeface="Wingdings" pitchFamily="18" charset="0"/>
                <a:cs typeface="Wingdings" pitchFamily="18" charset="0"/>
              </a:rPr>
              <a:t></a:t>
            </a:r>
            <a:r>
              <a:rPr lang="en-US" altLang="zh-CN" sz="2304" dirty="0" smtClean="0">
                <a:latin typeface="Times New Roman" pitchFamily="18" charset="0"/>
                <a:cs typeface="Times New Roman" pitchFamily="18" charset="0"/>
              </a:rPr>
              <a:t> </a:t>
            </a:r>
            <a:r>
              <a:rPr lang="en-US" altLang="zh-CN" sz="2304" b="1" dirty="0" smtClean="0">
                <a:latin typeface="Bookman Old Style" pitchFamily="18" charset="0"/>
                <a:cs typeface="Bookman Old Style" pitchFamily="18" charset="0"/>
              </a:rPr>
              <a:t>Alapítás</a:t>
            </a:r>
            <a:r>
              <a:rPr lang="en-US" altLang="zh-CN" sz="2304" dirty="0" smtClean="0">
                <a:latin typeface="Times New Roman" pitchFamily="18" charset="0"/>
                <a:cs typeface="Times New Roman" pitchFamily="18" charset="0"/>
              </a:rPr>
              <a:t> </a:t>
            </a:r>
            <a:r>
              <a:rPr lang="en-US" altLang="zh-CN" sz="2304" b="1" dirty="0" smtClean="0">
                <a:latin typeface="Bookman Old Style" pitchFamily="18" charset="0"/>
                <a:cs typeface="Bookman Old Style" pitchFamily="18" charset="0"/>
              </a:rPr>
              <a:t>éve</a:t>
            </a:r>
            <a:r>
              <a:rPr lang="en-US" altLang="zh-CN" sz="2304" dirty="0" smtClean="0">
                <a:latin typeface="Bookman Old Style" pitchFamily="18" charset="0"/>
                <a:cs typeface="Bookman Old Style" pitchFamily="18" charset="0"/>
              </a:rPr>
              <a: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1954</a:t>
            </a:r>
          </a:p>
        </p:txBody>
      </p:sp>
      <p:sp>
        <p:nvSpPr>
          <p:cNvPr id="4" name="TextBox 1"/>
          <p:cNvSpPr txBox="1"/>
          <p:nvPr/>
        </p:nvSpPr>
        <p:spPr>
          <a:xfrm>
            <a:off x="622300" y="2628900"/>
            <a:ext cx="7902804" cy="1072088"/>
          </a:xfrm>
          <a:prstGeom prst="rect">
            <a:avLst/>
          </a:prstGeom>
          <a:noFill/>
        </p:spPr>
        <p:txBody>
          <a:bodyPr wrap="none" lIns="0" tIns="0" rIns="0" rtlCol="0">
            <a:spAutoFit/>
          </a:bodyPr>
          <a:lstStyle/>
          <a:p>
            <a:pPr>
              <a:lnSpc>
                <a:spcPts val="2600"/>
              </a:lnSpc>
              <a:tabLst>
                <a:tab pos="342900" algn="l"/>
              </a:tabLst>
            </a:pPr>
            <a:r>
              <a:rPr lang="en-US" altLang="zh-CN" sz="2306" dirty="0" smtClean="0">
                <a:latin typeface="Wingdings" pitchFamily="18" charset="0"/>
                <a:cs typeface="Wingdings" pitchFamily="18" charset="0"/>
              </a:rPr>
              <a:t></a:t>
            </a:r>
            <a:r>
              <a:rPr lang="en-US" altLang="zh-CN" sz="2306" dirty="0" smtClean="0">
                <a:latin typeface="Times New Roman" pitchFamily="18" charset="0"/>
                <a:cs typeface="Times New Roman" pitchFamily="18" charset="0"/>
              </a:rPr>
              <a:t> </a:t>
            </a:r>
            <a:r>
              <a:rPr lang="en-US" altLang="zh-CN" sz="2306" b="1" dirty="0" smtClean="0">
                <a:latin typeface="Bookman Old Style" pitchFamily="18" charset="0"/>
                <a:cs typeface="Bookman Old Style" pitchFamily="18" charset="0"/>
              </a:rPr>
              <a:t>Típusa</a:t>
            </a:r>
            <a:r>
              <a:rPr lang="en-US" altLang="zh-CN" sz="2306" dirty="0" smtClean="0">
                <a:latin typeface="Bookman Old Style" pitchFamily="18" charset="0"/>
                <a:cs typeface="Bookman Old Style" pitchFamily="18" charset="0"/>
              </a:rPr>
              <a:t>:</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Nem</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nyilvános</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jogi</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szakkönyvtár,</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helyi</a:t>
            </a:r>
          </a:p>
          <a:p>
            <a:pPr>
              <a:lnSpc>
                <a:spcPts val="2700"/>
              </a:lnSpc>
              <a:tabLst>
                <a:tab pos="342900" algn="l"/>
              </a:tabLst>
            </a:pPr>
            <a:r>
              <a:rPr lang="en-US" altLang="zh-CN" dirty="0" smtClean="0"/>
              <a:t>	</a:t>
            </a:r>
            <a:r>
              <a:rPr lang="en-US" altLang="zh-CN" sz="2304" dirty="0" smtClean="0">
                <a:latin typeface="Bookman Old Style" pitchFamily="18" charset="0"/>
                <a:cs typeface="Bookman Old Style" pitchFamily="18" charset="0"/>
              </a:rPr>
              <a:t>feladatkörű,</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jogtudományi</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szakkönyvtár,</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hálózati</a:t>
            </a:r>
          </a:p>
          <a:p>
            <a:pPr>
              <a:lnSpc>
                <a:spcPts val="2700"/>
              </a:lnSpc>
              <a:tabLst>
                <a:tab pos="342900" algn="l"/>
              </a:tabLst>
            </a:pPr>
            <a:r>
              <a:rPr lang="en-US" altLang="zh-CN" dirty="0" smtClean="0"/>
              <a:t>	</a:t>
            </a:r>
            <a:r>
              <a:rPr lang="en-US" altLang="zh-CN" sz="2304" dirty="0" smtClean="0">
                <a:latin typeface="Bookman Old Style" pitchFamily="18" charset="0"/>
                <a:cs typeface="Bookman Old Style" pitchFamily="18" charset="0"/>
              </a:rPr>
              <a:t>központi</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könyvtár</a:t>
            </a:r>
          </a:p>
        </p:txBody>
      </p:sp>
      <p:sp>
        <p:nvSpPr>
          <p:cNvPr id="5" name="TextBox 1"/>
          <p:cNvSpPr txBox="1"/>
          <p:nvPr/>
        </p:nvSpPr>
        <p:spPr>
          <a:xfrm>
            <a:off x="622300" y="3771900"/>
            <a:ext cx="8064708" cy="1495281"/>
          </a:xfrm>
          <a:prstGeom prst="rect">
            <a:avLst/>
          </a:prstGeom>
          <a:noFill/>
        </p:spPr>
        <p:txBody>
          <a:bodyPr wrap="none" lIns="0" tIns="0" rIns="0" rtlCol="0">
            <a:spAutoFit/>
          </a:bodyPr>
          <a:lstStyle/>
          <a:p>
            <a:pPr>
              <a:lnSpc>
                <a:spcPts val="2600"/>
              </a:lnSpc>
              <a:tabLst>
                <a:tab pos="342900" algn="l"/>
              </a:tabLst>
            </a:pPr>
            <a:r>
              <a:rPr lang="en-US" altLang="zh-CN" sz="2304" dirty="0" smtClean="0">
                <a:latin typeface="Wingdings" pitchFamily="18" charset="0"/>
                <a:cs typeface="Wingdings" pitchFamily="18" charset="0"/>
              </a:rPr>
              <a: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7</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fiókkönyvtárral</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és</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5</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letéti</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könyvtárral</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rendelkezik</a:t>
            </a:r>
          </a:p>
          <a:p>
            <a:pPr>
              <a:lnSpc>
                <a:spcPts val="3300"/>
              </a:lnSpc>
              <a:tabLst>
                <a:tab pos="342900" algn="l"/>
              </a:tabLst>
            </a:pPr>
            <a:r>
              <a:rPr lang="en-US" altLang="zh-CN" sz="2306" dirty="0" smtClean="0">
                <a:latin typeface="Wingdings" pitchFamily="18" charset="0"/>
                <a:cs typeface="Wingdings" pitchFamily="18" charset="0"/>
              </a:rPr>
              <a:t></a:t>
            </a:r>
            <a:r>
              <a:rPr lang="en-US" altLang="zh-CN" sz="2306" dirty="0" smtClean="0">
                <a:latin typeface="Times New Roman" pitchFamily="18" charset="0"/>
                <a:cs typeface="Times New Roman" pitchFamily="18" charset="0"/>
              </a:rPr>
              <a:t> </a:t>
            </a:r>
            <a:r>
              <a:rPr lang="en-US" altLang="zh-CN" sz="2306" b="1" dirty="0" smtClean="0">
                <a:latin typeface="Bookman Old Style" pitchFamily="18" charset="0"/>
                <a:cs typeface="Bookman Old Style" pitchFamily="18" charset="0"/>
              </a:rPr>
              <a:t>Állománya</a:t>
            </a:r>
            <a:r>
              <a:rPr lang="en-US" altLang="zh-CN" sz="2306" dirty="0" smtClean="0">
                <a:latin typeface="Bookman Old Style" pitchFamily="18" charset="0"/>
                <a:cs typeface="Bookman Old Style" pitchFamily="18" charset="0"/>
              </a:rPr>
              <a:t>:</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56.500</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könyvtári</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egység,</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könyv</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és</a:t>
            </a:r>
          </a:p>
          <a:p>
            <a:pPr>
              <a:lnSpc>
                <a:spcPts val="2700"/>
              </a:lnSpc>
              <a:tabLst>
                <a:tab pos="342900" algn="l"/>
              </a:tabLst>
            </a:pPr>
            <a:r>
              <a:rPr lang="en-US" altLang="zh-CN" dirty="0" smtClean="0"/>
              <a:t>	</a:t>
            </a:r>
            <a:r>
              <a:rPr lang="en-US" altLang="zh-CN" sz="2304" dirty="0" smtClean="0">
                <a:latin typeface="Bookman Old Style" pitchFamily="18" charset="0"/>
                <a:cs typeface="Bookman Old Style" pitchFamily="18" charset="0"/>
              </a:rPr>
              <a:t>bekötött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folyóirat,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kurrens</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folyóirat,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elektronikus</a:t>
            </a:r>
          </a:p>
          <a:p>
            <a:pPr>
              <a:lnSpc>
                <a:spcPts val="2700"/>
              </a:lnSpc>
              <a:tabLst>
                <a:tab pos="342900" algn="l"/>
              </a:tabLst>
            </a:pPr>
            <a:r>
              <a:rPr lang="en-US" altLang="zh-CN" dirty="0" smtClean="0"/>
              <a:t>	</a:t>
            </a:r>
            <a:r>
              <a:rPr lang="en-US" altLang="zh-CN" sz="2304" dirty="0" smtClean="0">
                <a:latin typeface="Bookman Old Style" pitchFamily="18" charset="0"/>
                <a:cs typeface="Bookman Old Style" pitchFamily="18" charset="0"/>
              </a:rPr>
              <a:t>dokumentum</a:t>
            </a:r>
          </a:p>
        </p:txBody>
      </p:sp>
      <p:sp>
        <p:nvSpPr>
          <p:cNvPr id="6" name="TextBox 1"/>
          <p:cNvSpPr txBox="1"/>
          <p:nvPr/>
        </p:nvSpPr>
        <p:spPr>
          <a:xfrm>
            <a:off x="622300" y="5308600"/>
            <a:ext cx="7827464" cy="725840"/>
          </a:xfrm>
          <a:prstGeom prst="rect">
            <a:avLst/>
          </a:prstGeom>
          <a:noFill/>
        </p:spPr>
        <p:txBody>
          <a:bodyPr wrap="none" lIns="0" tIns="0" rIns="0" rtlCol="0">
            <a:spAutoFit/>
          </a:bodyPr>
          <a:lstStyle/>
          <a:p>
            <a:pPr>
              <a:lnSpc>
                <a:spcPts val="2600"/>
              </a:lnSpc>
              <a:tabLst>
                <a:tab pos="342900" algn="l"/>
              </a:tabLst>
            </a:pPr>
            <a:r>
              <a:rPr lang="en-US" altLang="zh-CN" sz="2304" dirty="0" smtClean="0">
                <a:latin typeface="Wingdings" pitchFamily="18" charset="0"/>
                <a:cs typeface="Wingdings" pitchFamily="18" charset="0"/>
              </a:rPr>
              <a:t></a:t>
            </a:r>
            <a:r>
              <a:rPr lang="en-US" altLang="zh-CN" sz="2304" dirty="0" smtClean="0">
                <a:latin typeface="Times New Roman" pitchFamily="18" charset="0"/>
                <a:cs typeface="Times New Roman" pitchFamily="18" charset="0"/>
              </a:rPr>
              <a:t> </a:t>
            </a:r>
            <a:r>
              <a:rPr lang="en-US" altLang="zh-CN" sz="2304" b="1" dirty="0" smtClean="0">
                <a:latin typeface="Bookman Old Style" pitchFamily="18" charset="0"/>
                <a:cs typeface="Bookman Old Style" pitchFamily="18" charset="0"/>
              </a:rPr>
              <a:t>Szakszemélyzete</a:t>
            </a:r>
            <a:r>
              <a:rPr lang="en-US" altLang="zh-CN" sz="2304" dirty="0" smtClean="0">
                <a:latin typeface="Bookman Old Style" pitchFamily="18" charset="0"/>
                <a:cs typeface="Bookman Old Style" pitchFamily="18" charset="0"/>
              </a:rPr>
              <a: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5</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fő</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könyvtáros,</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6</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fő</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könyvtári</a:t>
            </a:r>
          </a:p>
          <a:p>
            <a:pPr>
              <a:lnSpc>
                <a:spcPts val="2700"/>
              </a:lnSpc>
              <a:tabLst>
                <a:tab pos="342900" algn="l"/>
              </a:tabLst>
            </a:pPr>
            <a:r>
              <a:rPr lang="en-US" altLang="zh-CN" dirty="0" smtClean="0"/>
              <a:t>	</a:t>
            </a:r>
            <a:r>
              <a:rPr lang="en-US" altLang="zh-CN" sz="2306" dirty="0" smtClean="0">
                <a:latin typeface="Bookman Old Style" pitchFamily="18" charset="0"/>
                <a:cs typeface="Bookman Old Style" pitchFamily="18" charset="0"/>
              </a:rPr>
              <a:t>feladatokat</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ellátó</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tisztviselő,</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1</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fő</a:t>
            </a:r>
            <a:r>
              <a:rPr lang="en-US" altLang="zh-CN" sz="2306" dirty="0" smtClean="0">
                <a:latin typeface="Times New Roman" pitchFamily="18" charset="0"/>
                <a:cs typeface="Times New Roman" pitchFamily="18" charset="0"/>
              </a:rPr>
              <a:t> </a:t>
            </a:r>
            <a:r>
              <a:rPr lang="en-US" altLang="zh-CN" sz="2306" dirty="0" smtClean="0">
                <a:latin typeface="Bookman Old Style" pitchFamily="18" charset="0"/>
                <a:cs typeface="Bookman Old Style" pitchFamily="18" charset="0"/>
              </a:rPr>
              <a:t>papírrestaurátor</a:t>
            </a:r>
          </a:p>
        </p:txBody>
      </p:sp>
      <p:sp>
        <p:nvSpPr>
          <p:cNvPr id="7" name="TextBox 1"/>
          <p:cNvSpPr txBox="1"/>
          <p:nvPr/>
        </p:nvSpPr>
        <p:spPr>
          <a:xfrm>
            <a:off x="622300" y="6070600"/>
            <a:ext cx="3988271" cy="379591"/>
          </a:xfrm>
          <a:prstGeom prst="rect">
            <a:avLst/>
          </a:prstGeom>
          <a:noFill/>
        </p:spPr>
        <p:txBody>
          <a:bodyPr wrap="none" lIns="0" tIns="0" rIns="0" rtlCol="0">
            <a:spAutoFit/>
          </a:bodyPr>
          <a:lstStyle/>
          <a:p>
            <a:pPr>
              <a:lnSpc>
                <a:spcPts val="2600"/>
              </a:lnSpc>
              <a:tabLst/>
            </a:pPr>
            <a:r>
              <a:rPr lang="en-US" altLang="zh-CN" sz="2304" dirty="0" smtClean="0">
                <a:latin typeface="Wingdings" pitchFamily="18" charset="0"/>
                <a:cs typeface="Wingdings" pitchFamily="18" charset="0"/>
              </a:rPr>
              <a: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2.200</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beiratkozott</a:t>
            </a:r>
            <a:r>
              <a:rPr lang="en-US" altLang="zh-CN" sz="2304" dirty="0" smtClean="0">
                <a:latin typeface="Times New Roman" pitchFamily="18" charset="0"/>
                <a:cs typeface="Times New Roman" pitchFamily="18" charset="0"/>
              </a:rPr>
              <a:t> </a:t>
            </a:r>
            <a:r>
              <a:rPr lang="en-US" altLang="zh-CN" sz="2304" dirty="0" smtClean="0">
                <a:latin typeface="Bookman Old Style" pitchFamily="18" charset="0"/>
                <a:cs typeface="Bookman Old Style" pitchFamily="18" charset="0"/>
              </a:rPr>
              <a:t>olvasó.</a:t>
            </a:r>
          </a:p>
        </p:txBody>
      </p:sp>
    </p:spTree>
    <p:extLst>
      <p:ext uri="{BB962C8B-B14F-4D97-AF65-F5344CB8AC3E}">
        <p14:creationId xmlns:p14="http://schemas.microsoft.com/office/powerpoint/2010/main" val="20590534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889000" y="1828800"/>
            <a:ext cx="3505200" cy="4673600"/>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a:off x="4775200" y="1828800"/>
            <a:ext cx="3505200" cy="4673600"/>
          </a:xfrm>
          <a:prstGeom prst="rect">
            <a:avLst/>
          </a:prstGeom>
          <a:noFill/>
        </p:spPr>
      </p:pic>
      <p:sp>
        <p:nvSpPr>
          <p:cNvPr id="2" name="TextBox 1"/>
          <p:cNvSpPr txBox="1"/>
          <p:nvPr/>
        </p:nvSpPr>
        <p:spPr>
          <a:xfrm>
            <a:off x="330200" y="332656"/>
            <a:ext cx="8418264" cy="1302921"/>
          </a:xfrm>
          <a:prstGeom prst="rect">
            <a:avLst/>
          </a:prstGeom>
          <a:noFill/>
        </p:spPr>
        <p:txBody>
          <a:bodyPr wrap="square" lIns="0" tIns="0" rIns="0" rtlCol="0">
            <a:spAutoFit/>
          </a:bodyPr>
          <a:lstStyle/>
          <a:p>
            <a:pPr algn="ctr">
              <a:lnSpc>
                <a:spcPts val="3200"/>
              </a:lnSpc>
              <a:tabLst/>
            </a:pPr>
            <a:r>
              <a:rPr lang="hu-HU" altLang="zh-CN" sz="2800" b="1" cap="all" dirty="0">
                <a:solidFill>
                  <a:srgbClr val="003366"/>
                </a:solidFill>
                <a:effectLst>
                  <a:reflection blurRad="12700" stA="48000" endA="300" endPos="55000" dir="5400000" sy="-90000" algn="bl" rotWithShape="0"/>
                </a:effectLst>
                <a:latin typeface="Times New Roman"/>
                <a:ea typeface="+mj-ea"/>
                <a:cs typeface="+mj-cs"/>
              </a:rPr>
              <a:t>A </a:t>
            </a: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ZALAEGERSZEGI TÖRVÉNYSZÉK</a:t>
            </a:r>
          </a:p>
          <a:p>
            <a:pPr algn="ctr">
              <a:lnSpc>
                <a:spcPts val="3300"/>
              </a:lnSpc>
              <a:tabLst/>
            </a:pP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DR. DEGRÉ ALAJOS JOGI</a:t>
            </a:r>
          </a:p>
          <a:p>
            <a:pPr algn="ctr">
              <a:lnSpc>
                <a:spcPts val="3300"/>
              </a:lnSpc>
              <a:tabLst/>
            </a:pP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SZAKKÖNYVTÁRA</a:t>
            </a:r>
          </a:p>
        </p:txBody>
      </p:sp>
    </p:spTree>
    <p:extLst>
      <p:ext uri="{BB962C8B-B14F-4D97-AF65-F5344CB8AC3E}">
        <p14:creationId xmlns:p14="http://schemas.microsoft.com/office/powerpoint/2010/main" val="20278272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4624" y="258807"/>
            <a:ext cx="6631752" cy="1225977"/>
          </a:xfrm>
          <a:prstGeom prst="rect">
            <a:avLst/>
          </a:prstGeom>
          <a:noFill/>
        </p:spPr>
        <p:txBody>
          <a:bodyPr wrap="none" lIns="0" tIns="0" rIns="0" rtlCol="0">
            <a:spAutoFit/>
          </a:bodyPr>
          <a:lstStyle/>
          <a:p>
            <a:pPr algn="ctr">
              <a:lnSpc>
                <a:spcPts val="3000"/>
              </a:lnSpc>
              <a:tabLst>
                <a:tab pos="304800" algn="l"/>
                <a:tab pos="647700" algn="l"/>
              </a:tabLst>
            </a:pP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ZALAEGERSZEGI TÖRVÉNYSZÉK DR.</a:t>
            </a:r>
          </a:p>
          <a:p>
            <a:pPr algn="ctr">
              <a:lnSpc>
                <a:spcPts val="3100"/>
              </a:lnSpc>
              <a:tabLst>
                <a:tab pos="304800" algn="l"/>
                <a:tab pos="647700" algn="l"/>
              </a:tabLst>
            </a:pPr>
            <a:r>
              <a:rPr lang="en-US" altLang="zh-CN" sz="2800" b="1" cap="all" dirty="0">
                <a:solidFill>
                  <a:srgbClr val="003366"/>
                </a:solidFill>
                <a:effectLst>
                  <a:reflection blurRad="12700" stA="48000" endA="300" endPos="55000" dir="5400000" sy="-90000" algn="bl" rotWithShape="0"/>
                </a:effectLst>
                <a:latin typeface="Times New Roman"/>
                <a:ea typeface="+mj-ea"/>
                <a:cs typeface="+mj-cs"/>
              </a:rPr>
              <a:t>DEGRÉ ALAJOS JOGI</a:t>
            </a:r>
          </a:p>
          <a:p>
            <a:pPr algn="ctr">
              <a:lnSpc>
                <a:spcPts val="3100"/>
              </a:lnSpc>
              <a:tabLst>
                <a:tab pos="304800" algn="l"/>
                <a:tab pos="647700" algn="l"/>
              </a:tabLst>
            </a:pPr>
            <a:r>
              <a:rPr lang="en-US" altLang="zh-CN" sz="2800" b="1" cap="all" dirty="0" smtClean="0">
                <a:solidFill>
                  <a:srgbClr val="003366"/>
                </a:solidFill>
                <a:effectLst>
                  <a:reflection blurRad="12700" stA="48000" endA="300" endPos="55000" dir="5400000" sy="-90000" algn="bl" rotWithShape="0"/>
                </a:effectLst>
                <a:latin typeface="Times New Roman"/>
                <a:ea typeface="+mj-ea"/>
                <a:cs typeface="+mj-cs"/>
              </a:rPr>
              <a:t>SZAKKÖNYVTÁRA</a:t>
            </a:r>
            <a:r>
              <a:rPr lang="hu-HU" altLang="zh-CN" sz="2800" b="1" cap="all" dirty="0" smtClean="0">
                <a:solidFill>
                  <a:srgbClr val="003366"/>
                </a:solidFill>
                <a:effectLst>
                  <a:reflection blurRad="12700" stA="48000" endA="300" endPos="55000" dir="5400000" sy="-90000" algn="bl" rotWithShape="0"/>
                </a:effectLst>
                <a:latin typeface="Times New Roman"/>
                <a:ea typeface="+mj-ea"/>
                <a:cs typeface="+mj-cs"/>
              </a:rPr>
              <a:t> </a:t>
            </a:r>
            <a:endParaRPr lang="en-US" altLang="zh-CN" sz="2800" b="1" cap="all" dirty="0">
              <a:solidFill>
                <a:srgbClr val="003366"/>
              </a:solidFill>
              <a:effectLst>
                <a:reflection blurRad="12700" stA="48000" endA="300" endPos="55000" dir="5400000" sy="-90000" algn="bl" rotWithShape="0"/>
              </a:effectLst>
              <a:latin typeface="Times New Roman"/>
              <a:ea typeface="+mj-ea"/>
              <a:cs typeface="+mj-cs"/>
            </a:endParaRPr>
          </a:p>
        </p:txBody>
      </p:sp>
      <p:sp>
        <p:nvSpPr>
          <p:cNvPr id="15" name="TextBox 1"/>
          <p:cNvSpPr txBox="1"/>
          <p:nvPr/>
        </p:nvSpPr>
        <p:spPr>
          <a:xfrm>
            <a:off x="622300" y="4991100"/>
            <a:ext cx="346249" cy="333040"/>
          </a:xfrm>
          <a:prstGeom prst="rect">
            <a:avLst/>
          </a:prstGeom>
          <a:noFill/>
        </p:spPr>
        <p:txBody>
          <a:bodyPr wrap="none" lIns="0" tIns="0" rIns="0" rtlCol="0">
            <a:spAutoFit/>
          </a:bodyPr>
          <a:lstStyle/>
          <a:p>
            <a:pPr>
              <a:lnSpc>
                <a:spcPts val="2400"/>
              </a:lnSpc>
              <a:tabLst>
                <a:tab pos="342900" algn="l"/>
              </a:tabLst>
            </a:pPr>
            <a:r>
              <a:rPr lang="en-US" altLang="zh-CN" dirty="0" smtClean="0"/>
              <a:t>	</a:t>
            </a:r>
            <a:endParaRPr lang="en-US" altLang="zh-CN" sz="2100" dirty="0" smtClean="0">
              <a:latin typeface="Bookman Old Style" pitchFamily="18" charset="0"/>
              <a:cs typeface="Bookman Old Style" pitchFamily="18" charset="0"/>
            </a:endParaRPr>
          </a:p>
        </p:txBody>
      </p:sp>
      <p:sp>
        <p:nvSpPr>
          <p:cNvPr id="17" name="Téglalap 16"/>
          <p:cNvSpPr/>
          <p:nvPr/>
        </p:nvSpPr>
        <p:spPr>
          <a:xfrm>
            <a:off x="314048" y="1340768"/>
            <a:ext cx="8619097" cy="6029856"/>
          </a:xfrm>
          <a:prstGeom prst="rect">
            <a:avLst/>
          </a:prstGeom>
        </p:spPr>
        <p:txBody>
          <a:bodyPr wrap="square">
            <a:spAutoFit/>
          </a:bodyPr>
          <a:lstStyle/>
          <a:p>
            <a:pPr marL="285750" indent="-285750">
              <a:lnSpc>
                <a:spcPct val="150000"/>
              </a:lnSpc>
              <a:buFont typeface="Wingdings" panose="05000000000000000000" pitchFamily="2" charset="2"/>
              <a:buChar char="ü"/>
            </a:pPr>
            <a:r>
              <a:rPr lang="hu-HU" sz="2000" b="1" dirty="0">
                <a:latin typeface="Bookman Old Style" panose="02050604050505020204" pitchFamily="18" charset="0"/>
              </a:rPr>
              <a:t>Fenntartó</a:t>
            </a:r>
            <a:r>
              <a:rPr lang="en-US" sz="2000" b="1" dirty="0">
                <a:latin typeface="Bookman Old Style" panose="02050604050505020204" pitchFamily="18" charset="0"/>
              </a:rPr>
              <a:t>:</a:t>
            </a:r>
            <a:r>
              <a:rPr lang="en-US" sz="2000" dirty="0">
                <a:latin typeface="Bookman Old Style" panose="02050604050505020204" pitchFamily="18" charset="0"/>
              </a:rPr>
              <a:t> </a:t>
            </a:r>
            <a:r>
              <a:rPr lang="hu-HU" sz="2000" dirty="0">
                <a:latin typeface="Bookman Old Style" panose="02050604050505020204" pitchFamily="18" charset="0"/>
              </a:rPr>
              <a:t>Zalaegerszegi </a:t>
            </a:r>
            <a:r>
              <a:rPr lang="hu-HU" sz="2000" dirty="0" smtClean="0">
                <a:latin typeface="Bookman Old Style" panose="02050604050505020204" pitchFamily="18" charset="0"/>
              </a:rPr>
              <a:t>Törvényszék </a:t>
            </a:r>
          </a:p>
          <a:p>
            <a:pPr marL="285750" indent="-285750">
              <a:lnSpc>
                <a:spcPct val="150000"/>
              </a:lnSpc>
              <a:buFont typeface="Wingdings" panose="05000000000000000000" pitchFamily="2" charset="2"/>
              <a:buChar char="ü"/>
            </a:pPr>
            <a:r>
              <a:rPr lang="hu-HU" sz="2000" b="1" dirty="0" smtClean="0">
                <a:latin typeface="Bookman Old Style" panose="02050604050505020204" pitchFamily="18" charset="0"/>
              </a:rPr>
              <a:t>Alapítás</a:t>
            </a:r>
            <a:r>
              <a:rPr lang="hu-HU" sz="2000" dirty="0" smtClean="0">
                <a:latin typeface="Bookman Old Style" panose="02050604050505020204" pitchFamily="18" charset="0"/>
              </a:rPr>
              <a:t> </a:t>
            </a:r>
            <a:r>
              <a:rPr lang="en-US" sz="2000" b="1" dirty="0">
                <a:latin typeface="Bookman Old Style" panose="02050604050505020204" pitchFamily="18" charset="0"/>
              </a:rPr>
              <a:t>éve</a:t>
            </a:r>
            <a:r>
              <a:rPr lang="en-US" sz="2000" dirty="0">
                <a:latin typeface="Bookman Old Style" panose="02050604050505020204" pitchFamily="18" charset="0"/>
              </a:rPr>
              <a:t>: 1994. </a:t>
            </a:r>
            <a:r>
              <a:rPr lang="en-US" sz="2000" dirty="0" err="1">
                <a:latin typeface="Bookman Old Style" panose="02050604050505020204" pitchFamily="18" charset="0"/>
              </a:rPr>
              <a:t>április</a:t>
            </a:r>
            <a:r>
              <a:rPr lang="en-US" sz="2000" dirty="0">
                <a:latin typeface="Bookman Old Style" panose="02050604050505020204" pitchFamily="18" charset="0"/>
              </a:rPr>
              <a:t> </a:t>
            </a:r>
            <a:r>
              <a:rPr lang="en-US" sz="2000" dirty="0" smtClean="0">
                <a:latin typeface="Bookman Old Style" panose="02050604050505020204" pitchFamily="18" charset="0"/>
              </a:rPr>
              <a:t>1</a:t>
            </a:r>
            <a:endParaRPr lang="hu-HU" sz="2000" dirty="0">
              <a:latin typeface="Bookman Old Style" panose="02050604050505020204" pitchFamily="18" charset="0"/>
            </a:endParaRPr>
          </a:p>
          <a:p>
            <a:pPr marL="360363">
              <a:lnSpc>
                <a:spcPct val="150000"/>
              </a:lnSpc>
            </a:pPr>
            <a:r>
              <a:rPr lang="en-US" sz="2000" dirty="0" smtClean="0">
                <a:latin typeface="Bookman Old Style" panose="02050604050505020204" pitchFamily="18" charset="0"/>
              </a:rPr>
              <a:t>A  </a:t>
            </a:r>
            <a:r>
              <a:rPr lang="en-US" sz="2000" dirty="0" err="1">
                <a:latin typeface="Bookman Old Style" panose="02050604050505020204" pitchFamily="18" charset="0"/>
              </a:rPr>
              <a:t>Könyvtár</a:t>
            </a:r>
            <a:r>
              <a:rPr lang="en-US" sz="2000" dirty="0">
                <a:latin typeface="Bookman Old Style" panose="02050604050505020204" pitchFamily="18" charset="0"/>
              </a:rPr>
              <a:t>  1995-től  </a:t>
            </a:r>
            <a:r>
              <a:rPr lang="en-US" sz="2000" dirty="0" err="1">
                <a:latin typeface="Bookman Old Style" panose="02050604050505020204" pitchFamily="18" charset="0"/>
              </a:rPr>
              <a:t>viseli</a:t>
            </a:r>
            <a:r>
              <a:rPr lang="en-US" sz="2000" dirty="0">
                <a:latin typeface="Bookman Old Style" panose="02050604050505020204" pitchFamily="18" charset="0"/>
              </a:rPr>
              <a:t>  dr.  </a:t>
            </a:r>
            <a:r>
              <a:rPr lang="en-US" sz="2000" dirty="0" err="1">
                <a:latin typeface="Bookman Old Style" panose="02050604050505020204" pitchFamily="18" charset="0"/>
              </a:rPr>
              <a:t>Degré</a:t>
            </a:r>
            <a:r>
              <a:rPr lang="en-US" sz="2000" dirty="0">
                <a:latin typeface="Bookman Old Style" panose="02050604050505020204" pitchFamily="18" charset="0"/>
              </a:rPr>
              <a:t>  </a:t>
            </a:r>
            <a:r>
              <a:rPr lang="en-US" sz="2000" dirty="0" err="1">
                <a:latin typeface="Bookman Old Style" panose="02050604050505020204" pitchFamily="18" charset="0"/>
              </a:rPr>
              <a:t>Alajos</a:t>
            </a:r>
            <a:r>
              <a:rPr lang="en-US" sz="2000" dirty="0">
                <a:latin typeface="Bookman Old Style" panose="02050604050505020204" pitchFamily="18" charset="0"/>
              </a:rPr>
              <a:t> </a:t>
            </a:r>
            <a:r>
              <a:rPr lang="en-US" sz="2000" dirty="0" err="1">
                <a:latin typeface="Bookman Old Style" panose="02050604050505020204" pitchFamily="18" charset="0"/>
              </a:rPr>
              <a:t>jogtörténész</a:t>
            </a:r>
            <a:r>
              <a:rPr lang="en-US" sz="2000" dirty="0">
                <a:latin typeface="Bookman Old Style" panose="02050604050505020204" pitchFamily="18" charset="0"/>
              </a:rPr>
              <a:t>, a </a:t>
            </a:r>
            <a:r>
              <a:rPr lang="en-US" sz="2000" dirty="0" err="1">
                <a:latin typeface="Bookman Old Style" panose="02050604050505020204" pitchFamily="18" charset="0"/>
              </a:rPr>
              <a:t>Zala</a:t>
            </a:r>
            <a:r>
              <a:rPr lang="en-US" sz="2000" dirty="0">
                <a:latin typeface="Bookman Old Style" panose="02050604050505020204" pitchFamily="18" charset="0"/>
              </a:rPr>
              <a:t> </a:t>
            </a:r>
            <a:r>
              <a:rPr lang="en-US" sz="2000" dirty="0" err="1">
                <a:latin typeface="Bookman Old Style" panose="02050604050505020204" pitchFamily="18" charset="0"/>
              </a:rPr>
              <a:t>Megyei</a:t>
            </a:r>
            <a:r>
              <a:rPr lang="en-US" sz="2000" dirty="0">
                <a:latin typeface="Bookman Old Style" panose="02050604050505020204" pitchFamily="18" charset="0"/>
              </a:rPr>
              <a:t> </a:t>
            </a:r>
            <a:r>
              <a:rPr lang="en-US" sz="2000" dirty="0" err="1">
                <a:latin typeface="Bookman Old Style" panose="02050604050505020204" pitchFamily="18" charset="0"/>
              </a:rPr>
              <a:t>Levéltár</a:t>
            </a:r>
            <a:r>
              <a:rPr lang="en-US" sz="2000" dirty="0">
                <a:latin typeface="Bookman Old Style" panose="02050604050505020204" pitchFamily="18" charset="0"/>
              </a:rPr>
              <a:t> </a:t>
            </a:r>
            <a:r>
              <a:rPr lang="en-US" sz="2000" dirty="0" err="1">
                <a:latin typeface="Bookman Old Style" panose="02050604050505020204" pitchFamily="18" charset="0"/>
              </a:rPr>
              <a:t>egykori</a:t>
            </a:r>
            <a:r>
              <a:rPr lang="en-US" sz="2000" dirty="0">
                <a:latin typeface="Bookman Old Style" panose="02050604050505020204" pitchFamily="18" charset="0"/>
              </a:rPr>
              <a:t> </a:t>
            </a:r>
            <a:r>
              <a:rPr lang="en-US" sz="2000" dirty="0" err="1">
                <a:latin typeface="Bookman Old Style" panose="02050604050505020204" pitchFamily="18" charset="0"/>
              </a:rPr>
              <a:t>igazgatójának</a:t>
            </a:r>
            <a:r>
              <a:rPr lang="en-US" sz="2000" dirty="0">
                <a:latin typeface="Bookman Old Style" panose="02050604050505020204" pitchFamily="18" charset="0"/>
              </a:rPr>
              <a:t> </a:t>
            </a:r>
            <a:r>
              <a:rPr lang="en-US" sz="2000" dirty="0" err="1">
                <a:latin typeface="Bookman Old Style" panose="02050604050505020204" pitchFamily="18" charset="0"/>
              </a:rPr>
              <a:t>nevét</a:t>
            </a:r>
            <a:r>
              <a:rPr lang="en-US" sz="2000" dirty="0">
                <a:latin typeface="Bookman Old Style" panose="02050604050505020204" pitchFamily="18" charset="0"/>
              </a:rPr>
              <a:t>, </a:t>
            </a:r>
            <a:r>
              <a:rPr lang="en-US" sz="2000" dirty="0" err="1">
                <a:latin typeface="Bookman Old Style" panose="02050604050505020204" pitchFamily="18" charset="0"/>
              </a:rPr>
              <a:t>akinek</a:t>
            </a:r>
            <a:r>
              <a:rPr lang="en-US" sz="2000" dirty="0">
                <a:latin typeface="Bookman Old Style" panose="02050604050505020204" pitchFamily="18" charset="0"/>
              </a:rPr>
              <a:t> </a:t>
            </a:r>
            <a:r>
              <a:rPr lang="hu-HU" sz="2000" dirty="0">
                <a:latin typeface="Bookman Old Style" panose="02050604050505020204" pitchFamily="18" charset="0"/>
              </a:rPr>
              <a:t>K</a:t>
            </a:r>
            <a:r>
              <a:rPr lang="en-US" sz="2000" dirty="0" err="1">
                <a:latin typeface="Bookman Old Style" panose="02050604050505020204" pitchFamily="18" charset="0"/>
              </a:rPr>
              <a:t>önyvhagyatékát</a:t>
            </a:r>
            <a:r>
              <a:rPr lang="en-US" sz="2000" dirty="0">
                <a:latin typeface="Bookman Old Style" panose="02050604050505020204" pitchFamily="18" charset="0"/>
              </a:rPr>
              <a:t> </a:t>
            </a:r>
            <a:r>
              <a:rPr lang="en-US" sz="2000" dirty="0" err="1">
                <a:latin typeface="Bookman Old Style" panose="02050604050505020204" pitchFamily="18" charset="0"/>
              </a:rPr>
              <a:t>tartós</a:t>
            </a:r>
            <a:r>
              <a:rPr lang="en-US" sz="2000" dirty="0">
                <a:latin typeface="Bookman Old Style" panose="02050604050505020204" pitchFamily="18" charset="0"/>
              </a:rPr>
              <a:t> </a:t>
            </a:r>
            <a:r>
              <a:rPr lang="en-US" sz="2000" dirty="0" err="1">
                <a:latin typeface="Bookman Old Style" panose="02050604050505020204" pitchFamily="18" charset="0"/>
              </a:rPr>
              <a:t>letétként</a:t>
            </a:r>
            <a:r>
              <a:rPr lang="hu-HU" sz="2000" dirty="0">
                <a:latin typeface="Bookman Old Style" panose="02050604050505020204" pitchFamily="18" charset="0"/>
              </a:rPr>
              <a:t> , </a:t>
            </a:r>
            <a:r>
              <a:rPr lang="en-US" sz="2000" dirty="0" err="1">
                <a:latin typeface="Bookman Old Style" panose="02050604050505020204" pitchFamily="18" charset="0"/>
              </a:rPr>
              <a:t>különgyűjteményként</a:t>
            </a:r>
            <a:r>
              <a:rPr lang="en-US" sz="2000" dirty="0">
                <a:latin typeface="Bookman Old Style" panose="02050604050505020204" pitchFamily="18" charset="0"/>
              </a:rPr>
              <a:t> </a:t>
            </a:r>
            <a:r>
              <a:rPr lang="en-US" sz="2000" dirty="0" err="1">
                <a:latin typeface="Bookman Old Style" panose="02050604050505020204" pitchFamily="18" charset="0"/>
              </a:rPr>
              <a:t>őrzi</a:t>
            </a:r>
            <a:r>
              <a:rPr lang="en-US" sz="2000" dirty="0">
                <a:latin typeface="Bookman Old Style" panose="02050604050505020204" pitchFamily="18" charset="0"/>
              </a:rPr>
              <a:t>. </a:t>
            </a:r>
            <a:endParaRPr lang="hu-HU" sz="2000" dirty="0" smtClean="0">
              <a:latin typeface="Bookman Old Style" panose="02050604050505020204" pitchFamily="18" charset="0"/>
            </a:endParaRPr>
          </a:p>
          <a:p>
            <a:pPr marL="285750" indent="-285750">
              <a:lnSpc>
                <a:spcPct val="150000"/>
              </a:lnSpc>
              <a:buFont typeface="Wingdings" panose="05000000000000000000" pitchFamily="2" charset="2"/>
              <a:buChar char="ü"/>
            </a:pPr>
            <a:r>
              <a:rPr lang="en-US" sz="2000" b="1" dirty="0" err="1" smtClean="0">
                <a:latin typeface="Bookman Old Style" panose="02050604050505020204" pitchFamily="18" charset="0"/>
              </a:rPr>
              <a:t>Típus</a:t>
            </a:r>
            <a:r>
              <a:rPr lang="en-US" sz="2000" dirty="0">
                <a:latin typeface="Bookman Old Style" panose="02050604050505020204" pitchFamily="18" charset="0"/>
              </a:rPr>
              <a:t>: </a:t>
            </a:r>
            <a:r>
              <a:rPr lang="en-US" sz="2000" dirty="0" err="1">
                <a:latin typeface="Bookman Old Style" panose="02050604050505020204" pitchFamily="18" charset="0"/>
              </a:rPr>
              <a:t>Nem</a:t>
            </a:r>
            <a:r>
              <a:rPr lang="en-US" sz="2000" dirty="0">
                <a:latin typeface="Bookman Old Style" panose="02050604050505020204" pitchFamily="18" charset="0"/>
              </a:rPr>
              <a:t> </a:t>
            </a:r>
            <a:r>
              <a:rPr lang="en-US" sz="2000" dirty="0" err="1">
                <a:latin typeface="Bookman Old Style" panose="02050604050505020204" pitchFamily="18" charset="0"/>
              </a:rPr>
              <a:t>nyilvános</a:t>
            </a:r>
            <a:r>
              <a:rPr lang="en-US" sz="2000" dirty="0">
                <a:latin typeface="Bookman Old Style" panose="02050604050505020204" pitchFamily="18" charset="0"/>
              </a:rPr>
              <a:t> </a:t>
            </a:r>
            <a:r>
              <a:rPr lang="en-US" sz="2000" dirty="0" err="1">
                <a:latin typeface="Bookman Old Style" panose="02050604050505020204" pitchFamily="18" charset="0"/>
              </a:rPr>
              <a:t>jogi</a:t>
            </a:r>
            <a:r>
              <a:rPr lang="en-US" sz="2000" dirty="0">
                <a:latin typeface="Bookman Old Style" panose="02050604050505020204" pitchFamily="18" charset="0"/>
              </a:rPr>
              <a:t> </a:t>
            </a:r>
            <a:r>
              <a:rPr lang="en-US" sz="2000" dirty="0" err="1">
                <a:latin typeface="Bookman Old Style" panose="02050604050505020204" pitchFamily="18" charset="0"/>
              </a:rPr>
              <a:t>szakkönyvtár</a:t>
            </a:r>
            <a:r>
              <a:rPr lang="en-US" sz="2000" dirty="0">
                <a:latin typeface="Bookman Old Style" panose="02050604050505020204" pitchFamily="18" charset="0"/>
              </a:rPr>
              <a:t> A </a:t>
            </a:r>
            <a:r>
              <a:rPr lang="en-US" sz="2000" dirty="0" err="1">
                <a:latin typeface="Bookman Old Style" panose="02050604050505020204" pitchFamily="18" charset="0"/>
              </a:rPr>
              <a:t>megye</a:t>
            </a:r>
            <a:r>
              <a:rPr lang="en-US" sz="2000" dirty="0">
                <a:latin typeface="Bookman Old Style" panose="02050604050505020204" pitchFamily="18" charset="0"/>
              </a:rPr>
              <a:t> </a:t>
            </a:r>
            <a:r>
              <a:rPr lang="en-US" sz="2000" dirty="0" err="1">
                <a:latin typeface="Bookman Old Style" panose="02050604050505020204" pitchFamily="18" charset="0"/>
              </a:rPr>
              <a:t>területén</a:t>
            </a:r>
            <a:r>
              <a:rPr lang="en-US" sz="2000" dirty="0">
                <a:latin typeface="Bookman Old Style" panose="02050604050505020204" pitchFamily="18" charset="0"/>
              </a:rPr>
              <a:t>  </a:t>
            </a:r>
            <a:r>
              <a:rPr lang="en-US" sz="2000" dirty="0" err="1">
                <a:latin typeface="Bookman Old Style" panose="02050604050505020204" pitchFamily="18" charset="0"/>
              </a:rPr>
              <a:t>működő</a:t>
            </a:r>
            <a:r>
              <a:rPr lang="en-US" sz="2000" dirty="0">
                <a:latin typeface="Bookman Old Style" panose="02050604050505020204" pitchFamily="18" charset="0"/>
              </a:rPr>
              <a:t> </a:t>
            </a:r>
            <a:r>
              <a:rPr lang="en-US" sz="2000" dirty="0" err="1">
                <a:latin typeface="Bookman Old Style" panose="02050604050505020204" pitchFamily="18" charset="0"/>
              </a:rPr>
              <a:t>helyi</a:t>
            </a:r>
            <a:r>
              <a:rPr lang="en-US" sz="2000" dirty="0">
                <a:latin typeface="Bookman Old Style" panose="02050604050505020204" pitchFamily="18" charset="0"/>
              </a:rPr>
              <a:t> </a:t>
            </a:r>
            <a:r>
              <a:rPr lang="en-US" sz="2000" dirty="0" err="1">
                <a:latin typeface="Bookman Old Style" panose="02050604050505020204" pitchFamily="18" charset="0"/>
              </a:rPr>
              <a:t>bíróságokon</a:t>
            </a:r>
            <a:r>
              <a:rPr lang="en-US" sz="2000" dirty="0">
                <a:latin typeface="Bookman Old Style" panose="02050604050505020204" pitchFamily="18" charset="0"/>
              </a:rPr>
              <a:t> </a:t>
            </a:r>
            <a:r>
              <a:rPr lang="en-US" sz="2000" dirty="0" err="1">
                <a:latin typeface="Bookman Old Style" panose="02050604050505020204" pitchFamily="18" charset="0"/>
              </a:rPr>
              <a:t>működő</a:t>
            </a:r>
            <a:r>
              <a:rPr lang="en-US" sz="2000" dirty="0">
                <a:latin typeface="Bookman Old Style" panose="02050604050505020204" pitchFamily="18" charset="0"/>
              </a:rPr>
              <a:t> </a:t>
            </a:r>
            <a:endParaRPr lang="hu-HU" sz="2000" dirty="0" smtClean="0">
              <a:latin typeface="Bookman Old Style" panose="02050604050505020204" pitchFamily="18" charset="0"/>
            </a:endParaRPr>
          </a:p>
          <a:p>
            <a:pPr marL="285750" indent="-285750">
              <a:lnSpc>
                <a:spcPct val="150000"/>
              </a:lnSpc>
              <a:buFont typeface="Wingdings" panose="05000000000000000000" pitchFamily="2" charset="2"/>
              <a:buChar char="ü"/>
            </a:pPr>
            <a:r>
              <a:rPr lang="en-US" sz="2000" b="1" dirty="0" err="1" smtClean="0">
                <a:latin typeface="Bookman Old Style" panose="02050604050505020204" pitchFamily="18" charset="0"/>
              </a:rPr>
              <a:t>letéti</a:t>
            </a:r>
            <a:r>
              <a:rPr lang="en-US" sz="2000" b="1" dirty="0" smtClean="0">
                <a:latin typeface="Bookman Old Style" panose="02050604050505020204" pitchFamily="18" charset="0"/>
              </a:rPr>
              <a:t> </a:t>
            </a:r>
            <a:r>
              <a:rPr lang="en-US" sz="2000" b="1" dirty="0" err="1">
                <a:latin typeface="Bookman Old Style" panose="02050604050505020204" pitchFamily="18" charset="0"/>
              </a:rPr>
              <a:t>könyvtárak</a:t>
            </a:r>
            <a:r>
              <a:rPr lang="en-US" sz="2000" b="1" dirty="0">
                <a:latin typeface="Bookman Old Style" panose="02050604050505020204" pitchFamily="18" charset="0"/>
              </a:rPr>
              <a:t> </a:t>
            </a:r>
            <a:r>
              <a:rPr lang="en-US" sz="2000" b="1" dirty="0" err="1">
                <a:latin typeface="Bookman Old Style" panose="02050604050505020204" pitchFamily="18" charset="0"/>
              </a:rPr>
              <a:t>száma</a:t>
            </a:r>
            <a:r>
              <a:rPr lang="en-US" sz="2000" dirty="0">
                <a:latin typeface="Bookman Old Style" panose="02050604050505020204" pitchFamily="18" charset="0"/>
              </a:rPr>
              <a:t>: 3 </a:t>
            </a:r>
            <a:r>
              <a:rPr lang="en-US" sz="2000" dirty="0" err="1">
                <a:latin typeface="Bookman Old Style" panose="02050604050505020204" pitchFamily="18" charset="0"/>
              </a:rPr>
              <a:t>Lenti</a:t>
            </a:r>
            <a:r>
              <a:rPr lang="hu-HU" sz="2000" dirty="0">
                <a:latin typeface="Bookman Old Style" panose="02050604050505020204" pitchFamily="18" charset="0"/>
              </a:rPr>
              <a:t>, </a:t>
            </a:r>
            <a:r>
              <a:rPr lang="en-US" sz="2000" dirty="0" err="1">
                <a:latin typeface="Bookman Old Style" panose="02050604050505020204" pitchFamily="18" charset="0"/>
              </a:rPr>
              <a:t>Keszthely</a:t>
            </a:r>
            <a:r>
              <a:rPr lang="en-US" sz="2000" dirty="0" smtClean="0">
                <a:latin typeface="Bookman Old Style" panose="02050604050505020204" pitchFamily="18" charset="0"/>
              </a:rPr>
              <a:t>,</a:t>
            </a:r>
            <a:r>
              <a:rPr lang="hu-HU" sz="2000" dirty="0" smtClean="0">
                <a:latin typeface="Bookman Old Style" panose="02050604050505020204" pitchFamily="18" charset="0"/>
              </a:rPr>
              <a:t> </a:t>
            </a:r>
            <a:r>
              <a:rPr lang="en-US" sz="2000" dirty="0" smtClean="0">
                <a:latin typeface="Bookman Old Style" panose="02050604050505020204" pitchFamily="18" charset="0"/>
              </a:rPr>
              <a:t> </a:t>
            </a:r>
            <a:r>
              <a:rPr lang="en-US" sz="2000" dirty="0" err="1" smtClean="0">
                <a:latin typeface="Bookman Old Style" panose="02050604050505020204" pitchFamily="18" charset="0"/>
              </a:rPr>
              <a:t>Nagykanizsa</a:t>
            </a:r>
            <a:r>
              <a:rPr lang="hu-HU" sz="2000" dirty="0" smtClean="0">
                <a:latin typeface="Bookman Old Style" panose="02050604050505020204" pitchFamily="18" charset="0"/>
              </a:rPr>
              <a:t> </a:t>
            </a:r>
          </a:p>
          <a:p>
            <a:pPr marL="285750" indent="-285750">
              <a:lnSpc>
                <a:spcPct val="150000"/>
              </a:lnSpc>
              <a:buFont typeface="Wingdings" panose="05000000000000000000" pitchFamily="2" charset="2"/>
              <a:buChar char="ü"/>
            </a:pPr>
            <a:r>
              <a:rPr lang="en-US" sz="2000" b="1" dirty="0" err="1" smtClean="0">
                <a:latin typeface="Bookman Old Style" panose="02050604050505020204" pitchFamily="18" charset="0"/>
              </a:rPr>
              <a:t>Állománya</a:t>
            </a:r>
            <a:r>
              <a:rPr lang="en-US" sz="2000" b="1" dirty="0">
                <a:latin typeface="Bookman Old Style" panose="02050604050505020204" pitchFamily="18" charset="0"/>
              </a:rPr>
              <a:t>:</a:t>
            </a:r>
            <a:r>
              <a:rPr lang="en-US" sz="2000" dirty="0">
                <a:latin typeface="Bookman Old Style" panose="02050604050505020204" pitchFamily="18" charset="0"/>
              </a:rPr>
              <a:t> 18.000 </a:t>
            </a:r>
            <a:r>
              <a:rPr lang="en-US" sz="2000" dirty="0" err="1">
                <a:latin typeface="Bookman Old Style" panose="02050604050505020204" pitchFamily="18" charset="0"/>
              </a:rPr>
              <a:t>kötet</a:t>
            </a:r>
            <a:r>
              <a:rPr lang="en-US" sz="2000" dirty="0">
                <a:latin typeface="Bookman Old Style" panose="02050604050505020204" pitchFamily="18" charset="0"/>
              </a:rPr>
              <a:t> </a:t>
            </a:r>
            <a:r>
              <a:rPr lang="en-US" sz="2000" dirty="0" err="1">
                <a:latin typeface="Bookman Old Style" panose="02050604050505020204" pitchFamily="18" charset="0"/>
              </a:rPr>
              <a:t>könyv</a:t>
            </a:r>
            <a:r>
              <a:rPr lang="en-US" sz="2000" dirty="0">
                <a:latin typeface="Bookman Old Style" panose="02050604050505020204" pitchFamily="18" charset="0"/>
              </a:rPr>
              <a:t> </a:t>
            </a:r>
            <a:r>
              <a:rPr lang="en-US" sz="2000" dirty="0" err="1">
                <a:latin typeface="Bookman Old Style" panose="02050604050505020204" pitchFamily="18" charset="0"/>
              </a:rPr>
              <a:t>és</a:t>
            </a:r>
            <a:r>
              <a:rPr lang="en-US" sz="2000" dirty="0">
                <a:latin typeface="Bookman Old Style" panose="02050604050505020204" pitchFamily="18" charset="0"/>
              </a:rPr>
              <a:t> </a:t>
            </a:r>
            <a:r>
              <a:rPr lang="en-US" sz="2000" dirty="0" err="1">
                <a:latin typeface="Bookman Old Style" panose="02050604050505020204" pitchFamily="18" charset="0"/>
              </a:rPr>
              <a:t>bekötött</a:t>
            </a:r>
            <a:r>
              <a:rPr lang="en-US" sz="2000" dirty="0">
                <a:latin typeface="Bookman Old Style" panose="02050604050505020204" pitchFamily="18" charset="0"/>
              </a:rPr>
              <a:t> </a:t>
            </a:r>
            <a:r>
              <a:rPr lang="en-US" sz="2000" dirty="0" err="1">
                <a:latin typeface="Bookman Old Style" panose="02050604050505020204" pitchFamily="18" charset="0"/>
              </a:rPr>
              <a:t>folyóirat</a:t>
            </a:r>
            <a:r>
              <a:rPr lang="en-US" sz="2000" dirty="0">
                <a:latin typeface="Bookman Old Style" panose="02050604050505020204" pitchFamily="18" charset="0"/>
              </a:rPr>
              <a:t>, </a:t>
            </a:r>
            <a:endParaRPr lang="hu-HU" sz="2000" dirty="0" smtClean="0">
              <a:latin typeface="Bookman Old Style" panose="02050604050505020204" pitchFamily="18" charset="0"/>
            </a:endParaRPr>
          </a:p>
          <a:p>
            <a:pPr>
              <a:lnSpc>
                <a:spcPct val="150000"/>
              </a:lnSpc>
            </a:pPr>
            <a:r>
              <a:rPr lang="hu-HU" sz="2000" dirty="0" smtClean="0">
                <a:latin typeface="Bookman Old Style" panose="02050604050505020204" pitchFamily="18" charset="0"/>
              </a:rPr>
              <a:t>     </a:t>
            </a:r>
            <a:r>
              <a:rPr lang="en-US" sz="2000" dirty="0" smtClean="0">
                <a:latin typeface="Bookman Old Style" panose="02050604050505020204" pitchFamily="18" charset="0"/>
              </a:rPr>
              <a:t>60 </a:t>
            </a:r>
            <a:r>
              <a:rPr lang="en-US" sz="2000" dirty="0" err="1">
                <a:latin typeface="Bookman Old Style" panose="02050604050505020204" pitchFamily="18" charset="0"/>
              </a:rPr>
              <a:t>kurrens</a:t>
            </a:r>
            <a:r>
              <a:rPr lang="en-US" sz="2000" dirty="0">
                <a:latin typeface="Bookman Old Style" panose="02050604050505020204" pitchFamily="18" charset="0"/>
              </a:rPr>
              <a:t> </a:t>
            </a:r>
            <a:r>
              <a:rPr lang="en-US" sz="2000" dirty="0" err="1" smtClean="0">
                <a:latin typeface="Bookman Old Style" panose="02050604050505020204" pitchFamily="18" charset="0"/>
              </a:rPr>
              <a:t>folyóirat</a:t>
            </a:r>
            <a:r>
              <a:rPr lang="hu-HU" sz="2000" dirty="0" smtClean="0">
                <a:latin typeface="Bookman Old Style" panose="02050604050505020204" pitchFamily="18" charset="0"/>
              </a:rPr>
              <a:t>  </a:t>
            </a:r>
          </a:p>
          <a:p>
            <a:pPr marL="285750" indent="-285750">
              <a:lnSpc>
                <a:spcPct val="150000"/>
              </a:lnSpc>
              <a:buFont typeface="Wingdings" panose="05000000000000000000" pitchFamily="2" charset="2"/>
              <a:buChar char="ü"/>
            </a:pPr>
            <a:r>
              <a:rPr lang="hu-HU" sz="2000" b="1" dirty="0" smtClean="0">
                <a:latin typeface="Bookman Old Style" panose="02050604050505020204" pitchFamily="18" charset="0"/>
              </a:rPr>
              <a:t>Szakszemélyzete</a:t>
            </a:r>
            <a:r>
              <a:rPr lang="hu-HU" sz="2000" dirty="0">
                <a:latin typeface="Bookman Old Style" panose="02050604050505020204" pitchFamily="18" charset="0"/>
              </a:rPr>
              <a:t>: 2 fő könyvtáros </a:t>
            </a:r>
            <a:endParaRPr lang="hu-HU" sz="2000" dirty="0" smtClean="0">
              <a:latin typeface="Bookman Old Style" panose="02050604050505020204" pitchFamily="18" charset="0"/>
            </a:endParaRPr>
          </a:p>
          <a:p>
            <a:pPr marL="285750" indent="-285750">
              <a:lnSpc>
                <a:spcPct val="150000"/>
              </a:lnSpc>
              <a:buFont typeface="Wingdings" panose="05000000000000000000" pitchFamily="2" charset="2"/>
              <a:buChar char="ü"/>
            </a:pPr>
            <a:r>
              <a:rPr lang="hu-HU" sz="2000" dirty="0" smtClean="0">
                <a:latin typeface="Bookman Old Style" panose="02050604050505020204" pitchFamily="18" charset="0"/>
              </a:rPr>
              <a:t>400 </a:t>
            </a:r>
            <a:r>
              <a:rPr lang="hu-HU" sz="2000" dirty="0">
                <a:latin typeface="Bookman Old Style" panose="02050604050505020204" pitchFamily="18" charset="0"/>
              </a:rPr>
              <a:t>beiratkozott olvasó.</a:t>
            </a:r>
          </a:p>
          <a:p>
            <a:pPr>
              <a:lnSpc>
                <a:spcPts val="3100"/>
              </a:lnSpc>
              <a:tabLst>
                <a:tab pos="304800" algn="l"/>
                <a:tab pos="647700" algn="l"/>
              </a:tabLst>
            </a:pPr>
            <a:endParaRPr lang="en-US" altLang="zh-CN" sz="2300" dirty="0">
              <a:latin typeface="Bookman Old Style" pitchFamily="18" charset="0"/>
              <a:cs typeface="Bookman Old Style" pitchFamily="18" charset="0"/>
            </a:endParaRPr>
          </a:p>
        </p:txBody>
      </p:sp>
    </p:spTree>
    <p:extLst>
      <p:ext uri="{BB962C8B-B14F-4D97-AF65-F5344CB8AC3E}">
        <p14:creationId xmlns:p14="http://schemas.microsoft.com/office/powerpoint/2010/main" val="3571032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727712" y="230783"/>
            <a:ext cx="7772400" cy="1470025"/>
          </a:xfrm>
        </p:spPr>
        <p:txBody>
          <a:bodyPr>
            <a:normAutofit/>
          </a:bodyPr>
          <a:lstStyle/>
          <a:p>
            <a:pPr algn="ctr"/>
            <a:r>
              <a:rPr lang="hu-HU" sz="2800" b="1" dirty="0">
                <a:solidFill>
                  <a:srgbClr val="003366"/>
                </a:solidFill>
                <a:latin typeface="Times New Roman"/>
              </a:rPr>
              <a:t>A MAGYAR KÖNYVTÁROSOK EGYESÜLETÉNEK JOGI SZEKCIÓJA </a:t>
            </a:r>
          </a:p>
        </p:txBody>
      </p:sp>
      <p:sp>
        <p:nvSpPr>
          <p:cNvPr id="3" name="Alcím 2"/>
          <p:cNvSpPr>
            <a:spLocks noGrp="1"/>
          </p:cNvSpPr>
          <p:nvPr>
            <p:ph type="subTitle" idx="1"/>
          </p:nvPr>
        </p:nvSpPr>
        <p:spPr>
          <a:xfrm>
            <a:off x="1403648" y="1484784"/>
            <a:ext cx="6480720" cy="864096"/>
          </a:xfrm>
        </p:spPr>
        <p:txBody>
          <a:bodyPr/>
          <a:lstStyle/>
          <a:p>
            <a:pPr algn="ctr"/>
            <a:r>
              <a:rPr lang="hu-HU" dirty="0" smtClean="0"/>
              <a:t>Pillanatképek  szervezetünk életéből</a:t>
            </a:r>
            <a:endParaRPr lang="hu-HU" dirty="0"/>
          </a:p>
        </p:txBody>
      </p:sp>
      <p:pic>
        <p:nvPicPr>
          <p:cNvPr id="5122" name="Picture 2" descr="C:\Users\Sándor Gertrud\Pictures\ot evesek\AB TOR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185" y="1567171"/>
            <a:ext cx="5916149" cy="4437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8337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CustomShape 1"/>
          <p:cNvSpPr/>
          <p:nvPr/>
        </p:nvSpPr>
        <p:spPr>
          <a:xfrm>
            <a:off x="899592" y="548680"/>
            <a:ext cx="7377120" cy="1141560"/>
          </a:xfrm>
          <a:prstGeom prst="rect">
            <a:avLst/>
          </a:prstGeom>
        </p:spPr>
        <p:txBody>
          <a:bodyPr lIns="90000" tIns="45000" rIns="90000" bIns="45000" anchor="ctr"/>
          <a:lstStyle/>
          <a:p>
            <a:pPr algn="ctr">
              <a:lnSpc>
                <a:spcPct val="85000"/>
              </a:lnSpc>
            </a:pPr>
            <a:r>
              <a:rPr lang="hu-HU" sz="2800" b="1" dirty="0" smtClean="0">
                <a:solidFill>
                  <a:srgbClr val="003366"/>
                </a:solidFill>
                <a:latin typeface="Times New Roman"/>
              </a:rPr>
              <a:t>A JOGI SZEKCIÓ MEGALAKULÁSNAK ELŐKÉSZÍTÉSE</a:t>
            </a:r>
          </a:p>
          <a:p>
            <a:pPr algn="ctr">
              <a:lnSpc>
                <a:spcPct val="85000"/>
              </a:lnSpc>
            </a:pPr>
            <a:r>
              <a:rPr lang="hu-HU" sz="2800" b="1" dirty="0" smtClean="0">
                <a:solidFill>
                  <a:srgbClr val="003366"/>
                </a:solidFill>
                <a:latin typeface="Times New Roman"/>
              </a:rPr>
              <a:t>2011. Január 28. OITH MBA</a:t>
            </a:r>
            <a:endParaRPr lang="hu-HU" sz="2800" dirty="0"/>
          </a:p>
        </p:txBody>
      </p:sp>
      <p:pic>
        <p:nvPicPr>
          <p:cNvPr id="12" name="Kép 5"/>
          <p:cNvPicPr/>
          <p:nvPr/>
        </p:nvPicPr>
        <p:blipFill>
          <a:blip r:embed="rId2" cstate="print"/>
          <a:stretch>
            <a:fillRect/>
          </a:stretch>
        </p:blipFill>
        <p:spPr>
          <a:xfrm rot="21582000">
            <a:off x="3675491" y="2210199"/>
            <a:ext cx="2043194" cy="2084082"/>
          </a:xfrm>
          <a:prstGeom prst="rect">
            <a:avLst/>
          </a:prstGeom>
        </p:spPr>
      </p:pic>
      <p:pic>
        <p:nvPicPr>
          <p:cNvPr id="9" name="Kép 4"/>
          <p:cNvPicPr/>
          <p:nvPr/>
        </p:nvPicPr>
        <p:blipFill>
          <a:blip r:embed="rId3" cstate="print"/>
          <a:stretch>
            <a:fillRect/>
          </a:stretch>
        </p:blipFill>
        <p:spPr>
          <a:xfrm>
            <a:off x="6012160" y="2076337"/>
            <a:ext cx="2736560" cy="2223279"/>
          </a:xfrm>
          <a:prstGeom prst="rect">
            <a:avLst/>
          </a:prstGeom>
        </p:spPr>
      </p:pic>
      <p:pic>
        <p:nvPicPr>
          <p:cNvPr id="10" name="Kép 6"/>
          <p:cNvPicPr/>
          <p:nvPr/>
        </p:nvPicPr>
        <p:blipFill rotWithShape="1">
          <a:blip r:embed="rId4" cstate="print"/>
          <a:srcRect l="23256" t="31441" r="26178" b="4292"/>
          <a:stretch/>
        </p:blipFill>
        <p:spPr>
          <a:xfrm>
            <a:off x="884797" y="2060848"/>
            <a:ext cx="2445693" cy="2500609"/>
          </a:xfrm>
          <a:prstGeom prst="rect">
            <a:avLst/>
          </a:prstGeom>
        </p:spPr>
      </p:pic>
      <p:pic>
        <p:nvPicPr>
          <p:cNvPr id="13" name="Tartalom helye 3"/>
          <p:cNvPicPr/>
          <p:nvPr/>
        </p:nvPicPr>
        <p:blipFill>
          <a:blip r:embed="rId5" cstate="print"/>
          <a:stretch>
            <a:fillRect/>
          </a:stretch>
        </p:blipFill>
        <p:spPr>
          <a:xfrm>
            <a:off x="3419872" y="4539059"/>
            <a:ext cx="2609146" cy="2095885"/>
          </a:xfrm>
          <a:prstGeom prst="rect">
            <a:avLst/>
          </a:prstGeom>
        </p:spPr>
      </p:pic>
    </p:spTree>
    <p:extLst>
      <p:ext uri="{BB962C8B-B14F-4D97-AF65-F5344CB8AC3E}">
        <p14:creationId xmlns:p14="http://schemas.microsoft.com/office/powerpoint/2010/main" val="1961735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ater\Pictures\Szekcios k+ępek\szakmairendezvnyek\Alakuló4_2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381106"/>
            <a:ext cx="3240000" cy="21547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Fater\Pictures\Szekcios k+ępek\szakmairendezvnyek\Alakuló2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164129"/>
            <a:ext cx="3240000" cy="2154726"/>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a:xfrm>
            <a:off x="971600" y="404664"/>
            <a:ext cx="7272808" cy="1145160"/>
          </a:xfrm>
        </p:spPr>
        <p:txBody>
          <a:bodyPr>
            <a:normAutofit/>
          </a:bodyPr>
          <a:lstStyle/>
          <a:p>
            <a:pPr algn="ctr"/>
            <a:r>
              <a:rPr lang="hu-HU" sz="2800" b="1" dirty="0" smtClean="0">
                <a:solidFill>
                  <a:srgbClr val="003366"/>
                </a:solidFill>
                <a:latin typeface="Times New Roman"/>
              </a:rPr>
              <a:t>A JOGI SZEKCIÓ MEGALAKULÁSA </a:t>
            </a:r>
            <a:br>
              <a:rPr lang="hu-HU" sz="2800" b="1" dirty="0" smtClean="0">
                <a:solidFill>
                  <a:srgbClr val="003366"/>
                </a:solidFill>
                <a:latin typeface="Times New Roman"/>
              </a:rPr>
            </a:br>
            <a:r>
              <a:rPr lang="hu-HU" sz="1800" b="1" dirty="0" smtClean="0">
                <a:solidFill>
                  <a:srgbClr val="003366"/>
                </a:solidFill>
                <a:latin typeface="Times New Roman"/>
              </a:rPr>
              <a:t>2011. Március 4. Budapesti Ügyvédi Kamara</a:t>
            </a:r>
            <a:endParaRPr lang="hu-HU" sz="2800" dirty="0"/>
          </a:p>
        </p:txBody>
      </p:sp>
      <p:pic>
        <p:nvPicPr>
          <p:cNvPr id="1030" name="Picture 6" descr="C:\Users\Fater\Pictures\Szekcios k+ępek\szakmairendezvnyek\Alakuló1_2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880" y="2132856"/>
            <a:ext cx="3240000" cy="21547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Fater\Pictures\Szekcios k+ępek\szakmairendezvnyek\Alakuló3_2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880" y="4381106"/>
            <a:ext cx="3240000" cy="2154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Fater\Pictures\Szekcios k+ępek\szakmairendezvnyek\Alakuló1_2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070" y="2132856"/>
            <a:ext cx="3240000" cy="215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5941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827584" y="249806"/>
            <a:ext cx="7560839" cy="1923604"/>
          </a:xfrm>
          <a:prstGeom prst="rect">
            <a:avLst/>
          </a:prstGeom>
        </p:spPr>
        <p:txBody>
          <a:bodyPr wrap="square">
            <a:spAutoFit/>
          </a:bodyPr>
          <a:lstStyle/>
          <a:p>
            <a:pPr algn="ctr"/>
            <a:r>
              <a:rPr lang="hu-HU" sz="2800" b="1" cap="all" dirty="0">
                <a:solidFill>
                  <a:srgbClr val="003366"/>
                </a:solidFill>
                <a:latin typeface="Times New Roman"/>
                <a:ea typeface="+mj-ea"/>
                <a:cs typeface="+mj-cs"/>
              </a:rPr>
              <a:t>2013. november 28. AZ MKE JOGI SZEKCIÓ SZAKMAI NAPJA A SZELLEMI TULAJDON </a:t>
            </a:r>
          </a:p>
          <a:p>
            <a:pPr algn="ctr">
              <a:lnSpc>
                <a:spcPts val="1440"/>
              </a:lnSpc>
            </a:pPr>
            <a:endParaRPr lang="hu-HU" sz="2800" b="1" cap="all" dirty="0">
              <a:solidFill>
                <a:srgbClr val="003366"/>
              </a:solidFill>
              <a:latin typeface="Times New Roman"/>
              <a:ea typeface="+mj-ea"/>
              <a:cs typeface="+mj-cs"/>
            </a:endParaRPr>
          </a:p>
          <a:p>
            <a:pPr algn="ctr">
              <a:lnSpc>
                <a:spcPts val="1440"/>
              </a:lnSpc>
            </a:pPr>
            <a:r>
              <a:rPr lang="hu-HU" sz="2800" b="1" cap="all" dirty="0">
                <a:solidFill>
                  <a:srgbClr val="003366"/>
                </a:solidFill>
                <a:latin typeface="Times New Roman"/>
                <a:ea typeface="+mj-ea"/>
                <a:cs typeface="+mj-cs"/>
              </a:rPr>
              <a:t>NEMZETI HIVATALÁBAN</a:t>
            </a:r>
          </a:p>
          <a:p>
            <a:pPr>
              <a:lnSpc>
                <a:spcPts val="1440"/>
              </a:lnSpc>
            </a:pPr>
            <a:endParaRPr lang="hu-HU" dirty="0"/>
          </a:p>
        </p:txBody>
      </p:sp>
      <p:sp>
        <p:nvSpPr>
          <p:cNvPr id="4" name="Téglalap 3"/>
          <p:cNvSpPr/>
          <p:nvPr/>
        </p:nvSpPr>
        <p:spPr>
          <a:xfrm>
            <a:off x="1404391" y="5301208"/>
            <a:ext cx="7272808" cy="1323439"/>
          </a:xfrm>
          <a:prstGeom prst="rect">
            <a:avLst/>
          </a:prstGeom>
        </p:spPr>
        <p:txBody>
          <a:bodyPr wrap="square">
            <a:spAutoFit/>
          </a:bodyPr>
          <a:lstStyle/>
          <a:p>
            <a:pPr algn="ctr"/>
            <a:r>
              <a:rPr lang="hu-HU" sz="2400" b="1" dirty="0">
                <a:solidFill>
                  <a:schemeClr val="tx2">
                    <a:lumMod val="75000"/>
                  </a:schemeClr>
                </a:solidFill>
                <a:latin typeface="Times New Roman" panose="02020603050405020304" pitchFamily="18" charset="0"/>
                <a:cs typeface="Times New Roman" panose="02020603050405020304" pitchFamily="18" charset="0"/>
              </a:rPr>
              <a:t>A büntetés-végrehajtási intézetek könyvtárai és </a:t>
            </a:r>
            <a:r>
              <a:rPr lang="hu-HU" sz="2400" b="1" dirty="0" smtClean="0">
                <a:solidFill>
                  <a:schemeClr val="tx2">
                    <a:lumMod val="75000"/>
                  </a:schemeClr>
                </a:solidFill>
                <a:latin typeface="Times New Roman" panose="02020603050405020304" pitchFamily="18" charset="0"/>
                <a:cs typeface="Times New Roman" panose="02020603050405020304" pitchFamily="18" charset="0"/>
              </a:rPr>
              <a:t>az</a:t>
            </a:r>
          </a:p>
          <a:p>
            <a:pPr algn="ctr"/>
            <a:r>
              <a:rPr lang="hu-HU" sz="2400" b="1" dirty="0" smtClean="0">
                <a:solidFill>
                  <a:schemeClr val="tx2">
                    <a:lumMod val="75000"/>
                  </a:schemeClr>
                </a:solidFill>
                <a:latin typeface="Times New Roman" panose="02020603050405020304" pitchFamily="18" charset="0"/>
                <a:cs typeface="Times New Roman" panose="02020603050405020304" pitchFamily="18" charset="0"/>
              </a:rPr>
              <a:t> </a:t>
            </a:r>
            <a:r>
              <a:rPr lang="hu-HU" sz="2400" b="1" dirty="0">
                <a:solidFill>
                  <a:schemeClr val="tx2">
                    <a:lumMod val="75000"/>
                  </a:schemeClr>
                </a:solidFill>
                <a:latin typeface="Times New Roman" panose="02020603050405020304" pitchFamily="18" charset="0"/>
                <a:cs typeface="Times New Roman" panose="02020603050405020304" pitchFamily="18" charset="0"/>
              </a:rPr>
              <a:t>elítéltek olvasási szokásai </a:t>
            </a:r>
            <a:endParaRPr lang="hu-HU" sz="24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endParaRPr lang="hu-HU" sz="1600" b="1" dirty="0" smtClean="0">
              <a:solidFill>
                <a:schemeClr val="tx2">
                  <a:lumMod val="75000"/>
                </a:schemeClr>
              </a:solidFill>
              <a:latin typeface="Times New Roman" panose="02020603050405020304" pitchFamily="18" charset="0"/>
              <a:cs typeface="Times New Roman" panose="02020603050405020304" pitchFamily="18" charset="0"/>
            </a:endParaRPr>
          </a:p>
          <a:p>
            <a:pPr algn="ctr"/>
            <a:r>
              <a:rPr lang="hu-HU" sz="1600" b="1" dirty="0">
                <a:solidFill>
                  <a:srgbClr val="003366"/>
                </a:solidFill>
                <a:latin typeface="Times New Roman"/>
              </a:rPr>
              <a:t>Résztvevők száma: 30 </a:t>
            </a:r>
            <a:r>
              <a:rPr lang="hu-HU" sz="1600" b="1" dirty="0" smtClean="0">
                <a:solidFill>
                  <a:srgbClr val="003366"/>
                </a:solidFill>
                <a:latin typeface="Times New Roman"/>
              </a:rPr>
              <a:t>fő</a:t>
            </a:r>
            <a:endParaRPr lang="hu-H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173410"/>
            <a:ext cx="3528392" cy="311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7405" y="2384489"/>
            <a:ext cx="2959794" cy="290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523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476672"/>
            <a:ext cx="8229600" cy="1143000"/>
          </a:xfrm>
        </p:spPr>
        <p:txBody>
          <a:bodyPr>
            <a:normAutofit/>
          </a:bodyPr>
          <a:lstStyle/>
          <a:p>
            <a:pPr algn="ctr"/>
            <a:r>
              <a:rPr lang="hu-HU" sz="2800" b="1" cap="all" dirty="0">
                <a:solidFill>
                  <a:srgbClr val="003366"/>
                </a:solidFill>
                <a:latin typeface="Times New Roman"/>
              </a:rPr>
              <a:t>Taggyűlés az Alkotmánybíróságon</a:t>
            </a:r>
            <a:br>
              <a:rPr lang="hu-HU" sz="2800" b="1" cap="all" dirty="0">
                <a:solidFill>
                  <a:srgbClr val="003366"/>
                </a:solidFill>
                <a:latin typeface="Times New Roman"/>
              </a:rPr>
            </a:br>
            <a:r>
              <a:rPr lang="hu-HU" sz="2400" b="1" cap="all" dirty="0">
                <a:solidFill>
                  <a:srgbClr val="003366"/>
                </a:solidFill>
                <a:latin typeface="Times New Roman"/>
              </a:rPr>
              <a:t>2016.február 25.</a:t>
            </a:r>
          </a:p>
        </p:txBody>
      </p:sp>
      <p:sp>
        <p:nvSpPr>
          <p:cNvPr id="3" name="Tartalom helye 2"/>
          <p:cNvSpPr>
            <a:spLocks noGrp="1"/>
          </p:cNvSpPr>
          <p:nvPr>
            <p:ph idx="1"/>
          </p:nvPr>
        </p:nvSpPr>
        <p:spPr/>
        <p:txBody>
          <a:bodyPr/>
          <a:lstStyle/>
          <a:p>
            <a:endParaRPr lang="hu-HU" dirty="0"/>
          </a:p>
        </p:txBody>
      </p:sp>
      <p:pic>
        <p:nvPicPr>
          <p:cNvPr id="3074" name="Picture 2" descr="C:\Users\Sándor Gertrud\Downloads\abCSOPORTKÉ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628800"/>
            <a:ext cx="7128792" cy="45675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8641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Sándor Gertrud\Desktop\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700808"/>
            <a:ext cx="3592104"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a:xfrm>
            <a:off x="323528" y="633591"/>
            <a:ext cx="8229600" cy="1143000"/>
          </a:xfrm>
        </p:spPr>
        <p:txBody>
          <a:bodyPr>
            <a:noAutofit/>
          </a:bodyPr>
          <a:lstStyle/>
          <a:p>
            <a:pPr lvl="0" algn="ctr"/>
            <a:r>
              <a:rPr lang="hu-HU" sz="2800" b="1" dirty="0">
                <a:solidFill>
                  <a:srgbClr val="003366"/>
                </a:solidFill>
                <a:latin typeface="Times New Roman"/>
              </a:rPr>
              <a:t>Változó Társadalom - Változó </a:t>
            </a:r>
            <a:r>
              <a:rPr lang="hu-HU" sz="2800" b="1" dirty="0" smtClean="0">
                <a:solidFill>
                  <a:srgbClr val="003366"/>
                </a:solidFill>
                <a:latin typeface="Times New Roman"/>
              </a:rPr>
              <a:t>könyvtárak </a:t>
            </a:r>
            <a:br>
              <a:rPr lang="hu-HU" sz="2800" b="1" dirty="0" smtClean="0">
                <a:solidFill>
                  <a:srgbClr val="003366"/>
                </a:solidFill>
                <a:latin typeface="Times New Roman"/>
              </a:rPr>
            </a:br>
            <a:r>
              <a:rPr lang="hu-HU" sz="1800" b="1" dirty="0" smtClean="0">
                <a:solidFill>
                  <a:srgbClr val="003366"/>
                </a:solidFill>
                <a:latin typeface="Times New Roman"/>
              </a:rPr>
              <a:t>A </a:t>
            </a:r>
            <a:r>
              <a:rPr lang="hu-HU" sz="1800" b="1" dirty="0">
                <a:solidFill>
                  <a:srgbClr val="003366"/>
                </a:solidFill>
                <a:latin typeface="Times New Roman"/>
              </a:rPr>
              <a:t>KÖNYVTÁRAK PARADIGMAVÁLTÁSA: SZEMLÉLET ÉS  TECHNOLÓGIAI VÁLTÁS</a:t>
            </a:r>
            <a:r>
              <a:rPr lang="hu-HU" sz="2800" b="1" dirty="0"/>
              <a:t/>
            </a:r>
            <a:br>
              <a:rPr lang="hu-HU" sz="2800" b="1" dirty="0"/>
            </a:br>
            <a:endParaRPr lang="hu-HU" sz="2800" b="1" dirty="0">
              <a:solidFill>
                <a:srgbClr val="003366"/>
              </a:solidFill>
              <a:latin typeface="Times New Roman"/>
            </a:endParaRPr>
          </a:p>
        </p:txBody>
      </p:sp>
      <p:sp>
        <p:nvSpPr>
          <p:cNvPr id="3" name="Tartalom helye 2"/>
          <p:cNvSpPr>
            <a:spLocks noGrp="1"/>
          </p:cNvSpPr>
          <p:nvPr>
            <p:ph idx="1"/>
          </p:nvPr>
        </p:nvSpPr>
        <p:spPr>
          <a:xfrm>
            <a:off x="251520" y="3501008"/>
            <a:ext cx="8712968" cy="2952328"/>
          </a:xfrm>
        </p:spPr>
        <p:txBody>
          <a:bodyPr>
            <a:normAutofit/>
          </a:bodyPr>
          <a:lstStyle/>
          <a:p>
            <a:pPr marL="0" lvl="0" indent="0">
              <a:buNone/>
            </a:pPr>
            <a:r>
              <a:rPr lang="hu-HU" sz="2800" dirty="0" smtClean="0"/>
              <a:t>A </a:t>
            </a:r>
            <a:r>
              <a:rPr lang="hu-HU" sz="2800" dirty="0"/>
              <a:t>könyvtár már nem pusztán könyvek együttese, hanem az emberi tudás sajátos reprezentációja, amely mára</a:t>
            </a:r>
            <a:br>
              <a:rPr lang="hu-HU" sz="2800" dirty="0"/>
            </a:br>
            <a:r>
              <a:rPr lang="hu-HU" sz="2800" dirty="0"/>
              <a:t>egy elektronikusan összekapcsolt könyvtárak rendszerében őrzött virtuális tudásanyaggá vált. </a:t>
            </a:r>
            <a:r>
              <a:rPr lang="hu-HU" sz="2800" dirty="0" smtClean="0"/>
              <a:t>Ennek </a:t>
            </a:r>
            <a:r>
              <a:rPr lang="hu-HU" sz="2800" dirty="0"/>
              <a:t>célja: az emberiség – legtágabb értelemben vett – kulturális örökségének a </a:t>
            </a:r>
            <a:r>
              <a:rPr lang="hu-HU" sz="2800" dirty="0" smtClean="0"/>
              <a:t>megőrzése.</a:t>
            </a:r>
          </a:p>
          <a:p>
            <a:pPr marL="0" indent="0">
              <a:buNone/>
            </a:pPr>
            <a:endParaRPr lang="hu-HU" dirty="0"/>
          </a:p>
          <a:p>
            <a:pPr marL="0" indent="0">
              <a:buNone/>
            </a:pPr>
            <a:endParaRPr lang="hu-HU" dirty="0" smtClean="0"/>
          </a:p>
          <a:p>
            <a:endParaRPr lang="hu-HU" dirty="0" smtClean="0"/>
          </a:p>
          <a:p>
            <a:pPr marL="0" indent="0">
              <a:buNone/>
            </a:pPr>
            <a:endParaRPr lang="hu-HU" dirty="0"/>
          </a:p>
        </p:txBody>
      </p:sp>
    </p:spTree>
    <p:extLst>
      <p:ext uri="{BB962C8B-B14F-4D97-AF65-F5344CB8AC3E}">
        <p14:creationId xmlns:p14="http://schemas.microsoft.com/office/powerpoint/2010/main" val="31434431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60648"/>
            <a:ext cx="8229600" cy="1143000"/>
          </a:xfrm>
        </p:spPr>
        <p:txBody>
          <a:bodyPr>
            <a:noAutofit/>
          </a:bodyPr>
          <a:lstStyle/>
          <a:p>
            <a:pPr algn="ctr">
              <a:defRPr/>
            </a:pPr>
            <a:r>
              <a:rPr lang="hu-HU" sz="2800" b="1" dirty="0">
                <a:solidFill>
                  <a:srgbClr val="003366"/>
                </a:solidFill>
                <a:latin typeface="Times New Roman"/>
              </a:rPr>
              <a:t>MAGYAR BÍRÓSÁGI KÖNYVTÁRI RENDSZER ELÉRT EREDMÉNYEI </a:t>
            </a:r>
            <a:r>
              <a:rPr lang="hu-HU" sz="2800" b="1" dirty="0" smtClean="0">
                <a:solidFill>
                  <a:srgbClr val="003366"/>
                </a:solidFill>
                <a:latin typeface="Times New Roman"/>
              </a:rPr>
              <a:t/>
            </a:r>
            <a:br>
              <a:rPr lang="hu-HU" sz="2800" b="1" dirty="0" smtClean="0">
                <a:solidFill>
                  <a:srgbClr val="003366"/>
                </a:solidFill>
                <a:latin typeface="Times New Roman"/>
              </a:rPr>
            </a:br>
            <a:r>
              <a:rPr lang="hu-HU" sz="2800" b="1" dirty="0" smtClean="0">
                <a:solidFill>
                  <a:srgbClr val="003366"/>
                </a:solidFill>
                <a:latin typeface="Times New Roman"/>
              </a:rPr>
              <a:t>2006-2016 </a:t>
            </a:r>
            <a:endParaRPr lang="hu-HU" sz="2800" b="1" dirty="0">
              <a:solidFill>
                <a:srgbClr val="003366"/>
              </a:solidFill>
              <a:latin typeface="Times New Roman"/>
            </a:endParaRPr>
          </a:p>
        </p:txBody>
      </p:sp>
      <p:sp>
        <p:nvSpPr>
          <p:cNvPr id="30723" name="Tartalom helye 2"/>
          <p:cNvSpPr>
            <a:spLocks noGrp="1"/>
          </p:cNvSpPr>
          <p:nvPr>
            <p:ph idx="1"/>
          </p:nvPr>
        </p:nvSpPr>
        <p:spPr>
          <a:xfrm>
            <a:off x="539552" y="1628800"/>
            <a:ext cx="8229600" cy="3989040"/>
          </a:xfrm>
        </p:spPr>
        <p:txBody>
          <a:bodyPr>
            <a:noAutofit/>
          </a:bodyPr>
          <a:lstStyle/>
          <a:p>
            <a:r>
              <a:rPr lang="hu-HU" altLang="hu-HU" sz="2000" b="1" dirty="0" smtClean="0">
                <a:latin typeface="Times New Roman" panose="02020603050405020304" pitchFamily="18" charset="0"/>
                <a:cs typeface="Times New Roman" panose="02020603050405020304" pitchFamily="18" charset="0"/>
              </a:rPr>
              <a:t>OBH MIA jogi szakkönyvtára </a:t>
            </a:r>
            <a:r>
              <a:rPr lang="hu-HU" altLang="hu-HU" sz="2000" dirty="0" smtClean="0">
                <a:latin typeface="Times New Roman" panose="02020603050405020304" pitchFamily="18" charset="0"/>
                <a:cs typeface="Times New Roman" panose="02020603050405020304" pitchFamily="18" charset="0"/>
              </a:rPr>
              <a:t>és szolgáltatásainak kialakítása , működtetése ,mely egyúttal  a </a:t>
            </a:r>
            <a:r>
              <a:rPr lang="hu-HU" altLang="hu-HU" sz="2000" b="1" dirty="0" smtClean="0">
                <a:latin typeface="Times New Roman" panose="02020603050405020304" pitchFamily="18" charset="0"/>
                <a:cs typeface="Times New Roman" panose="02020603050405020304" pitchFamily="18" charset="0"/>
              </a:rPr>
              <a:t>bírósági könyvtárak módszertani központja</a:t>
            </a:r>
            <a:r>
              <a:rPr lang="hu-HU" altLang="hu-HU" sz="2000" dirty="0" smtClean="0">
                <a:latin typeface="Times New Roman" panose="02020603050405020304" pitchFamily="18" charset="0"/>
                <a:cs typeface="Times New Roman" panose="02020603050405020304" pitchFamily="18" charset="0"/>
              </a:rPr>
              <a:t>ként is működik,</a:t>
            </a:r>
          </a:p>
          <a:p>
            <a:r>
              <a:rPr lang="hu-HU" altLang="hu-HU" sz="2000" dirty="0" smtClean="0">
                <a:latin typeface="Times New Roman" panose="02020603050405020304" pitchFamily="18" charset="0"/>
                <a:cs typeface="Times New Roman" panose="02020603050405020304" pitchFamily="18" charset="0"/>
              </a:rPr>
              <a:t>A </a:t>
            </a:r>
            <a:r>
              <a:rPr lang="hu-HU" altLang="hu-HU" sz="2000" b="1" dirty="0" smtClean="0">
                <a:latin typeface="Times New Roman" panose="02020603050405020304" pitchFamily="18" charset="0"/>
                <a:cs typeface="Times New Roman" panose="02020603050405020304" pitchFamily="18" charset="0"/>
              </a:rPr>
              <a:t>151 </a:t>
            </a:r>
            <a:r>
              <a:rPr lang="hu-HU" altLang="hu-HU" sz="2000" b="1" dirty="0" err="1" smtClean="0">
                <a:latin typeface="Times New Roman" panose="02020603050405020304" pitchFamily="18" charset="0"/>
                <a:cs typeface="Times New Roman" panose="02020603050405020304" pitchFamily="18" charset="0"/>
              </a:rPr>
              <a:t>szolgáltatóhely</a:t>
            </a:r>
            <a:r>
              <a:rPr lang="hu-HU" altLang="hu-HU" sz="2000" b="1" dirty="0" smtClean="0">
                <a:latin typeface="Times New Roman" panose="02020603050405020304" pitchFamily="18" charset="0"/>
                <a:cs typeface="Times New Roman" panose="02020603050405020304" pitchFamily="18" charset="0"/>
              </a:rPr>
              <a:t>  </a:t>
            </a:r>
            <a:r>
              <a:rPr lang="hu-HU" altLang="hu-HU" sz="2000" dirty="0" smtClean="0">
                <a:latin typeface="Times New Roman" panose="02020603050405020304" pitchFamily="18" charset="0"/>
                <a:cs typeface="Times New Roman" panose="02020603050405020304" pitchFamily="18" charset="0"/>
              </a:rPr>
              <a:t>működtetéséhez szükséges tárgyi és  személyi</a:t>
            </a:r>
          </a:p>
          <a:p>
            <a:pPr>
              <a:buNone/>
            </a:pPr>
            <a:r>
              <a:rPr lang="hu-HU" altLang="hu-HU" sz="2000" dirty="0" smtClean="0">
                <a:latin typeface="Times New Roman" panose="02020603050405020304" pitchFamily="18" charset="0"/>
                <a:cs typeface="Times New Roman" panose="02020603050405020304" pitchFamily="18" charset="0"/>
              </a:rPr>
              <a:t>	 feltételek  megteremtése, és folyamatos működtetése.</a:t>
            </a:r>
          </a:p>
          <a:p>
            <a:r>
              <a:rPr lang="hu-HU" altLang="hu-HU" sz="2000" dirty="0" smtClean="0">
                <a:latin typeface="Times New Roman" panose="02020603050405020304" pitchFamily="18" charset="0"/>
                <a:cs typeface="Times New Roman" panose="02020603050405020304" pitchFamily="18" charset="0"/>
              </a:rPr>
              <a:t>Pályázatok révén kedvezményes dokumentum-beszerzési program, szakmai iránymutatás , továbbképzések.</a:t>
            </a:r>
          </a:p>
          <a:p>
            <a:r>
              <a:rPr lang="hu-HU" altLang="hu-HU" sz="2000" b="1" dirty="0" smtClean="0">
                <a:latin typeface="Times New Roman" panose="02020603050405020304" pitchFamily="18" charset="0"/>
                <a:cs typeface="Times New Roman" panose="02020603050405020304" pitchFamily="18" charset="0"/>
              </a:rPr>
              <a:t>Az </a:t>
            </a:r>
            <a:r>
              <a:rPr lang="hu-HU" altLang="hu-HU" sz="2000" b="1" dirty="0" err="1" smtClean="0">
                <a:latin typeface="Times New Roman" panose="02020603050405020304" pitchFamily="18" charset="0"/>
                <a:cs typeface="Times New Roman" panose="02020603050405020304" pitchFamily="18" charset="0"/>
              </a:rPr>
              <a:t>e-Corvina</a:t>
            </a:r>
            <a:r>
              <a:rPr lang="hu-HU" altLang="hu-HU" sz="2000" b="1" dirty="0" smtClean="0">
                <a:latin typeface="Times New Roman" panose="02020603050405020304" pitchFamily="18" charset="0"/>
                <a:cs typeface="Times New Roman" panose="02020603050405020304" pitchFamily="18" charset="0"/>
              </a:rPr>
              <a:t> közös katalógusban feldolgozásra került a Kúria és a  báziskönyvtárak dokumentumállománya, </a:t>
            </a:r>
            <a:r>
              <a:rPr lang="hu-HU" altLang="hu-HU" sz="2000" dirty="0" smtClean="0">
                <a:latin typeface="Times New Roman" panose="02020603050405020304" pitchFamily="18" charset="0"/>
                <a:cs typeface="Times New Roman" panose="02020603050405020304" pitchFamily="18" charset="0"/>
              </a:rPr>
              <a:t>mely minden bírósági munkahelyről és interneten is elérhető.</a:t>
            </a:r>
          </a:p>
          <a:p>
            <a:r>
              <a:rPr lang="hu-HU" altLang="hu-HU" sz="2000" b="1" dirty="0" smtClean="0">
                <a:latin typeface="Times New Roman" panose="02020603050405020304" pitchFamily="18" charset="0"/>
                <a:cs typeface="Times New Roman" panose="02020603050405020304" pitchFamily="18" charset="0"/>
              </a:rPr>
              <a:t>Szakmai együttműködési </a:t>
            </a:r>
            <a:r>
              <a:rPr lang="hu-HU" altLang="hu-HU" sz="2000" dirty="0" smtClean="0">
                <a:latin typeface="Times New Roman" panose="02020603050405020304" pitchFamily="18" charset="0"/>
                <a:cs typeface="Times New Roman" panose="02020603050405020304" pitchFamily="18" charset="0"/>
              </a:rPr>
              <a:t>programok kialakítása hazai és külföldi partnerintézményekkel (könyvtárak, kiadók, képzőintézmények , MKE Jogi Szekció, </a:t>
            </a:r>
            <a:r>
              <a:rPr lang="hu-HU" altLang="hu-HU" sz="2000" dirty="0" err="1" smtClean="0">
                <a:latin typeface="Times New Roman" panose="02020603050405020304" pitchFamily="18" charset="0"/>
                <a:cs typeface="Times New Roman" panose="02020603050405020304" pitchFamily="18" charset="0"/>
              </a:rPr>
              <a:t>Jall-Jogi</a:t>
            </a:r>
            <a:r>
              <a:rPr lang="hu-HU" altLang="hu-HU" sz="2000" dirty="0" smtClean="0">
                <a:latin typeface="Times New Roman" panose="02020603050405020304" pitchFamily="18" charset="0"/>
                <a:cs typeface="Times New Roman" panose="02020603050405020304" pitchFamily="18" charset="0"/>
              </a:rPr>
              <a:t> Könyvtárak Nemzetközi Szövetsége stb.) </a:t>
            </a:r>
          </a:p>
          <a:p>
            <a:r>
              <a:rPr lang="hu-HU" altLang="hu-HU" sz="2000" b="1" dirty="0" smtClean="0">
                <a:latin typeface="Times New Roman" panose="02020603050405020304" pitchFamily="18" charset="0"/>
                <a:cs typeface="Times New Roman" panose="02020603050405020304" pitchFamily="18" charset="0"/>
              </a:rPr>
              <a:t>Részvétel</a:t>
            </a:r>
            <a:r>
              <a:rPr lang="hu-HU" altLang="hu-HU" sz="2000" dirty="0" smtClean="0">
                <a:latin typeface="Times New Roman" panose="02020603050405020304" pitchFamily="18" charset="0"/>
                <a:cs typeface="Times New Roman" panose="02020603050405020304" pitchFamily="18" charset="0"/>
              </a:rPr>
              <a:t> </a:t>
            </a:r>
            <a:r>
              <a:rPr lang="hu-HU" altLang="hu-HU" sz="2000" b="1" dirty="0" smtClean="0">
                <a:latin typeface="Times New Roman" panose="02020603050405020304" pitchFamily="18" charset="0"/>
                <a:cs typeface="Times New Roman" panose="02020603050405020304" pitchFamily="18" charset="0"/>
              </a:rPr>
              <a:t>a magyar jogi szakirodalom  országos szolgáltatásában, és az MKE munkájában.</a:t>
            </a:r>
          </a:p>
        </p:txBody>
      </p:sp>
    </p:spTree>
    <p:extLst>
      <p:ext uri="{BB962C8B-B14F-4D97-AF65-F5344CB8AC3E}">
        <p14:creationId xmlns:p14="http://schemas.microsoft.com/office/powerpoint/2010/main" val="3132519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Kép 38"/>
          <p:cNvPicPr/>
          <p:nvPr/>
        </p:nvPicPr>
        <p:blipFill>
          <a:blip r:embed="rId2" cstate="print"/>
          <a:stretch>
            <a:fillRect/>
          </a:stretch>
        </p:blipFill>
        <p:spPr>
          <a:xfrm>
            <a:off x="885438" y="1196752"/>
            <a:ext cx="7733385" cy="4833465"/>
          </a:xfrm>
          <a:prstGeom prst="rect">
            <a:avLst/>
          </a:prstGeom>
          <a:ln>
            <a:noFill/>
          </a:ln>
        </p:spPr>
      </p:pic>
      <p:sp>
        <p:nvSpPr>
          <p:cNvPr id="59" name="TextShape 20"/>
          <p:cNvSpPr txBox="1"/>
          <p:nvPr/>
        </p:nvSpPr>
        <p:spPr>
          <a:xfrm>
            <a:off x="2481789" y="457220"/>
            <a:ext cx="4018203" cy="575770"/>
          </a:xfrm>
          <a:prstGeom prst="rect">
            <a:avLst/>
          </a:prstGeom>
        </p:spPr>
        <p:txBody>
          <a:bodyPr wrap="none" lIns="81639" tIns="40820" rIns="81639" bIns="40820"/>
          <a:lstStyle/>
          <a:p>
            <a:endParaRPr dirty="0"/>
          </a:p>
        </p:txBody>
      </p:sp>
      <p:sp>
        <p:nvSpPr>
          <p:cNvPr id="30" name="Ellipse 16"/>
          <p:cNvSpPr/>
          <p:nvPr/>
        </p:nvSpPr>
        <p:spPr>
          <a:xfrm>
            <a:off x="4490890" y="2808635"/>
            <a:ext cx="261241" cy="261268"/>
          </a:xfrm>
          <a:prstGeom prst="ellipse">
            <a:avLst/>
          </a:prstGeom>
          <a:solidFill>
            <a:srgbClr val="00B050"/>
          </a:solidFill>
          <a:ln>
            <a:solidFill>
              <a:srgbClr val="000000"/>
            </a:solidFill>
          </a:ln>
        </p:spPr>
      </p:sp>
      <p:sp>
        <p:nvSpPr>
          <p:cNvPr id="31" name="Ellipse 16"/>
          <p:cNvSpPr/>
          <p:nvPr/>
        </p:nvSpPr>
        <p:spPr>
          <a:xfrm>
            <a:off x="6911091" y="2769671"/>
            <a:ext cx="261241" cy="261268"/>
          </a:xfrm>
          <a:prstGeom prst="ellipse">
            <a:avLst/>
          </a:prstGeom>
          <a:solidFill>
            <a:srgbClr val="00B050"/>
          </a:solidFill>
          <a:ln>
            <a:solidFill>
              <a:srgbClr val="000000"/>
            </a:solidFill>
          </a:ln>
        </p:spPr>
      </p:sp>
      <p:sp>
        <p:nvSpPr>
          <p:cNvPr id="32" name="Ellipse 16"/>
          <p:cNvSpPr/>
          <p:nvPr/>
        </p:nvSpPr>
        <p:spPr>
          <a:xfrm>
            <a:off x="6341928" y="1579576"/>
            <a:ext cx="261241" cy="261268"/>
          </a:xfrm>
          <a:prstGeom prst="ellipse">
            <a:avLst/>
          </a:prstGeom>
          <a:solidFill>
            <a:srgbClr val="00B050"/>
          </a:solidFill>
          <a:ln>
            <a:solidFill>
              <a:srgbClr val="000000"/>
            </a:solidFill>
          </a:ln>
        </p:spPr>
      </p:sp>
      <p:sp>
        <p:nvSpPr>
          <p:cNvPr id="33" name="Ellipse 16"/>
          <p:cNvSpPr/>
          <p:nvPr/>
        </p:nvSpPr>
        <p:spPr>
          <a:xfrm>
            <a:off x="5508591" y="4921609"/>
            <a:ext cx="261241" cy="261268"/>
          </a:xfrm>
          <a:prstGeom prst="ellipse">
            <a:avLst/>
          </a:prstGeom>
          <a:solidFill>
            <a:srgbClr val="00B050"/>
          </a:solidFill>
          <a:ln>
            <a:solidFill>
              <a:srgbClr val="000000"/>
            </a:solidFill>
          </a:ln>
        </p:spPr>
      </p:sp>
      <p:sp>
        <p:nvSpPr>
          <p:cNvPr id="34" name="Ellipse 16"/>
          <p:cNvSpPr/>
          <p:nvPr/>
        </p:nvSpPr>
        <p:spPr>
          <a:xfrm>
            <a:off x="3396131" y="5616051"/>
            <a:ext cx="261241" cy="261268"/>
          </a:xfrm>
          <a:prstGeom prst="ellipse">
            <a:avLst/>
          </a:prstGeom>
          <a:solidFill>
            <a:srgbClr val="00B050"/>
          </a:solidFill>
          <a:ln>
            <a:solidFill>
              <a:srgbClr val="000000"/>
            </a:solidFill>
          </a:ln>
        </p:spPr>
      </p:sp>
      <p:sp>
        <p:nvSpPr>
          <p:cNvPr id="35" name="Ellipse 16"/>
          <p:cNvSpPr/>
          <p:nvPr/>
        </p:nvSpPr>
        <p:spPr>
          <a:xfrm>
            <a:off x="2182805" y="2490079"/>
            <a:ext cx="261241" cy="261268"/>
          </a:xfrm>
          <a:prstGeom prst="ellipse">
            <a:avLst/>
          </a:prstGeom>
          <a:solidFill>
            <a:srgbClr val="00B050"/>
          </a:solidFill>
          <a:ln>
            <a:solidFill>
              <a:srgbClr val="000000"/>
            </a:solidFill>
          </a:ln>
        </p:spPr>
      </p:sp>
      <p:sp>
        <p:nvSpPr>
          <p:cNvPr id="3" name="Téglalap 2"/>
          <p:cNvSpPr/>
          <p:nvPr/>
        </p:nvSpPr>
        <p:spPr>
          <a:xfrm>
            <a:off x="220909" y="116632"/>
            <a:ext cx="8231325" cy="1384995"/>
          </a:xfrm>
          <a:prstGeom prst="rect">
            <a:avLst/>
          </a:prstGeom>
        </p:spPr>
        <p:txBody>
          <a:bodyPr wrap="square">
            <a:spAutoFit/>
          </a:bodyPr>
          <a:lstStyle/>
          <a:p>
            <a:r>
              <a:rPr lang="hu-HU" sz="2800" b="1" cap="all" dirty="0">
                <a:solidFill>
                  <a:srgbClr val="003366"/>
                </a:solidFill>
                <a:effectLst>
                  <a:reflection blurRad="12700" stA="48000" endA="300" endPos="55000" dir="5400000" sy="-90000" algn="bl" rotWithShape="0"/>
                </a:effectLst>
                <a:latin typeface="Times New Roman"/>
                <a:ea typeface="+mj-ea"/>
                <a:cs typeface="+mj-cs"/>
              </a:rPr>
              <a:t> Jogi szakkönyvtárak Magyarországon</a:t>
            </a:r>
          </a:p>
          <a:p>
            <a:pPr algn="ctr"/>
            <a:r>
              <a:rPr lang="hu-HU" sz="2800" b="1" cap="all" dirty="0">
                <a:solidFill>
                  <a:srgbClr val="003366"/>
                </a:solidFill>
                <a:effectLst>
                  <a:reflection blurRad="12700" stA="48000" endA="300" endPos="55000" dir="5400000" sy="-90000" algn="bl" rotWithShape="0"/>
                </a:effectLst>
                <a:latin typeface="Times New Roman"/>
                <a:ea typeface="+mj-ea"/>
                <a:cs typeface="+mj-cs"/>
              </a:rPr>
              <a:t>2006-ig</a:t>
            </a:r>
          </a:p>
        </p:txBody>
      </p:sp>
      <p:sp>
        <p:nvSpPr>
          <p:cNvPr id="37" name="Szövegdoboz 36"/>
          <p:cNvSpPr txBox="1"/>
          <p:nvPr/>
        </p:nvSpPr>
        <p:spPr>
          <a:xfrm>
            <a:off x="395536" y="6165304"/>
            <a:ext cx="8424936" cy="646331"/>
          </a:xfrm>
          <a:prstGeom prst="rect">
            <a:avLst/>
          </a:prstGeom>
          <a:noFill/>
        </p:spPr>
        <p:txBody>
          <a:bodyPr wrap="square" rtlCol="0">
            <a:spAutoFit/>
          </a:bodyPr>
          <a:lstStyle/>
          <a:p>
            <a:r>
              <a:rPr lang="hu-HU" dirty="0" smtClean="0"/>
              <a:t>Budapesten a bírósági könyvtárak nélkül összesen 22  jogi szakkönyvtár működött,</a:t>
            </a:r>
          </a:p>
          <a:p>
            <a:r>
              <a:rPr lang="hu-HU" dirty="0"/>
              <a:t>v</a:t>
            </a:r>
            <a:r>
              <a:rPr lang="hu-HU" dirty="0" smtClean="0"/>
              <a:t>idéken 5 egyetemi könyvtár.</a:t>
            </a:r>
            <a:endParaRPr lang="hu-HU" dirty="0"/>
          </a:p>
        </p:txBody>
      </p:sp>
      <p:sp>
        <p:nvSpPr>
          <p:cNvPr id="12" name="Ellipse 16"/>
          <p:cNvSpPr/>
          <p:nvPr/>
        </p:nvSpPr>
        <p:spPr>
          <a:xfrm>
            <a:off x="4360269" y="2600191"/>
            <a:ext cx="261241" cy="261268"/>
          </a:xfrm>
          <a:prstGeom prst="ellipse">
            <a:avLst/>
          </a:prstGeom>
          <a:solidFill>
            <a:srgbClr val="FFFF00"/>
          </a:solidFill>
          <a:ln>
            <a:solidFill>
              <a:srgbClr val="000000"/>
            </a:solidFill>
          </a:ln>
        </p:spPr>
      </p:sp>
      <p:sp>
        <p:nvSpPr>
          <p:cNvPr id="13" name="Ellipse 16"/>
          <p:cNvSpPr/>
          <p:nvPr/>
        </p:nvSpPr>
        <p:spPr>
          <a:xfrm>
            <a:off x="4099028" y="2639037"/>
            <a:ext cx="261241" cy="261268"/>
          </a:xfrm>
          <a:prstGeom prst="ellipse">
            <a:avLst/>
          </a:prstGeom>
          <a:solidFill>
            <a:srgbClr val="FF0000"/>
          </a:solidFill>
          <a:ln>
            <a:solidFill>
              <a:srgbClr val="000000"/>
            </a:solidFill>
          </a:ln>
        </p:spPr>
      </p:sp>
      <p:sp>
        <p:nvSpPr>
          <p:cNvPr id="14" name="Ellipse 16"/>
          <p:cNvSpPr/>
          <p:nvPr/>
        </p:nvSpPr>
        <p:spPr>
          <a:xfrm>
            <a:off x="4205952" y="2861459"/>
            <a:ext cx="261241" cy="261268"/>
          </a:xfrm>
          <a:prstGeom prst="ellipse">
            <a:avLst/>
          </a:prstGeom>
          <a:solidFill>
            <a:srgbClr val="FF0000"/>
          </a:solidFill>
          <a:ln>
            <a:solidFill>
              <a:srgbClr val="000000"/>
            </a:solidFill>
          </a:ln>
        </p:spPr>
      </p:sp>
    </p:spTree>
    <p:extLst>
      <p:ext uri="{BB962C8B-B14F-4D97-AF65-F5344CB8AC3E}">
        <p14:creationId xmlns:p14="http://schemas.microsoft.com/office/powerpoint/2010/main" val="18796988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Kép 38"/>
          <p:cNvPicPr/>
          <p:nvPr/>
        </p:nvPicPr>
        <p:blipFill>
          <a:blip r:embed="rId2" cstate="print"/>
          <a:stretch>
            <a:fillRect/>
          </a:stretch>
        </p:blipFill>
        <p:spPr>
          <a:xfrm>
            <a:off x="1030050" y="1109377"/>
            <a:ext cx="7733385" cy="4833465"/>
          </a:xfrm>
          <a:prstGeom prst="rect">
            <a:avLst/>
          </a:prstGeom>
          <a:ln>
            <a:noFill/>
          </a:ln>
        </p:spPr>
      </p:pic>
      <p:sp>
        <p:nvSpPr>
          <p:cNvPr id="40" name="Ellipse 1"/>
          <p:cNvSpPr/>
          <p:nvPr/>
        </p:nvSpPr>
        <p:spPr>
          <a:xfrm>
            <a:off x="6069640" y="1643083"/>
            <a:ext cx="261241" cy="261268"/>
          </a:xfrm>
          <a:prstGeom prst="ellipse">
            <a:avLst/>
          </a:prstGeom>
          <a:solidFill>
            <a:srgbClr val="FF0000"/>
          </a:solidFill>
          <a:ln>
            <a:solidFill>
              <a:srgbClr val="000000"/>
            </a:solidFill>
          </a:ln>
        </p:spPr>
      </p:sp>
      <p:sp>
        <p:nvSpPr>
          <p:cNvPr id="41" name="Ellipse 2"/>
          <p:cNvSpPr/>
          <p:nvPr/>
        </p:nvSpPr>
        <p:spPr>
          <a:xfrm>
            <a:off x="3557825" y="4492690"/>
            <a:ext cx="261241" cy="261268"/>
          </a:xfrm>
          <a:prstGeom prst="ellipse">
            <a:avLst/>
          </a:prstGeom>
          <a:solidFill>
            <a:srgbClr val="FF0000"/>
          </a:solidFill>
          <a:ln>
            <a:solidFill>
              <a:srgbClr val="000000"/>
            </a:solidFill>
          </a:ln>
        </p:spPr>
      </p:sp>
      <p:sp>
        <p:nvSpPr>
          <p:cNvPr id="42" name="Ellipse 3"/>
          <p:cNvSpPr/>
          <p:nvPr/>
        </p:nvSpPr>
        <p:spPr>
          <a:xfrm>
            <a:off x="2477117" y="4787413"/>
            <a:ext cx="261241" cy="261268"/>
          </a:xfrm>
          <a:prstGeom prst="ellipse">
            <a:avLst/>
          </a:prstGeom>
          <a:solidFill>
            <a:srgbClr val="FF0000"/>
          </a:solidFill>
          <a:ln>
            <a:solidFill>
              <a:srgbClr val="000000"/>
            </a:solidFill>
          </a:ln>
        </p:spPr>
      </p:sp>
      <p:sp>
        <p:nvSpPr>
          <p:cNvPr id="43" name="Ellipse 4"/>
          <p:cNvSpPr/>
          <p:nvPr/>
        </p:nvSpPr>
        <p:spPr>
          <a:xfrm>
            <a:off x="3688445" y="3461806"/>
            <a:ext cx="261241" cy="261268"/>
          </a:xfrm>
          <a:prstGeom prst="ellipse">
            <a:avLst/>
          </a:prstGeom>
          <a:solidFill>
            <a:srgbClr val="FF0000"/>
          </a:solidFill>
          <a:ln>
            <a:solidFill>
              <a:srgbClr val="000000"/>
            </a:solidFill>
          </a:ln>
        </p:spPr>
      </p:sp>
      <p:sp>
        <p:nvSpPr>
          <p:cNvPr id="44" name="Ellipse 5"/>
          <p:cNvSpPr/>
          <p:nvPr/>
        </p:nvSpPr>
        <p:spPr>
          <a:xfrm>
            <a:off x="1527763" y="3396489"/>
            <a:ext cx="261241" cy="261268"/>
          </a:xfrm>
          <a:prstGeom prst="ellipse">
            <a:avLst/>
          </a:prstGeom>
          <a:solidFill>
            <a:srgbClr val="FF0000"/>
          </a:solidFill>
          <a:ln>
            <a:solidFill>
              <a:srgbClr val="000000"/>
            </a:solidFill>
          </a:ln>
        </p:spPr>
      </p:sp>
      <p:sp>
        <p:nvSpPr>
          <p:cNvPr id="45" name="Ellipse 6"/>
          <p:cNvSpPr/>
          <p:nvPr/>
        </p:nvSpPr>
        <p:spPr>
          <a:xfrm>
            <a:off x="1959307" y="2482050"/>
            <a:ext cx="261241" cy="261268"/>
          </a:xfrm>
          <a:prstGeom prst="ellipse">
            <a:avLst/>
          </a:prstGeom>
          <a:solidFill>
            <a:srgbClr val="FF0000"/>
          </a:solidFill>
          <a:ln>
            <a:solidFill>
              <a:srgbClr val="000000"/>
            </a:solidFill>
          </a:ln>
        </p:spPr>
      </p:sp>
      <p:sp>
        <p:nvSpPr>
          <p:cNvPr id="46" name="Ellipse 7"/>
          <p:cNvSpPr/>
          <p:nvPr/>
        </p:nvSpPr>
        <p:spPr>
          <a:xfrm>
            <a:off x="5596376" y="4646683"/>
            <a:ext cx="261241" cy="261268"/>
          </a:xfrm>
          <a:prstGeom prst="ellipse">
            <a:avLst/>
          </a:prstGeom>
          <a:solidFill>
            <a:srgbClr val="FF0000"/>
          </a:solidFill>
          <a:ln>
            <a:solidFill>
              <a:srgbClr val="000000"/>
            </a:solidFill>
          </a:ln>
        </p:spPr>
      </p:sp>
      <p:sp>
        <p:nvSpPr>
          <p:cNvPr id="47" name="Ellipse 8"/>
          <p:cNvSpPr/>
          <p:nvPr/>
        </p:nvSpPr>
        <p:spPr>
          <a:xfrm>
            <a:off x="7848633" y="1898329"/>
            <a:ext cx="261241" cy="261268"/>
          </a:xfrm>
          <a:prstGeom prst="ellipse">
            <a:avLst/>
          </a:prstGeom>
          <a:solidFill>
            <a:srgbClr val="FF0000"/>
          </a:solidFill>
          <a:ln>
            <a:solidFill>
              <a:srgbClr val="000000"/>
            </a:solidFill>
          </a:ln>
        </p:spPr>
      </p:sp>
      <p:sp>
        <p:nvSpPr>
          <p:cNvPr id="48" name="Ellipse 9"/>
          <p:cNvSpPr/>
          <p:nvPr/>
        </p:nvSpPr>
        <p:spPr>
          <a:xfrm>
            <a:off x="6269783" y="4049660"/>
            <a:ext cx="261241" cy="261268"/>
          </a:xfrm>
          <a:prstGeom prst="ellipse">
            <a:avLst/>
          </a:prstGeom>
          <a:solidFill>
            <a:srgbClr val="FF0000"/>
          </a:solidFill>
          <a:ln>
            <a:solidFill>
              <a:srgbClr val="000000"/>
            </a:solidFill>
          </a:ln>
        </p:spPr>
      </p:sp>
      <p:sp>
        <p:nvSpPr>
          <p:cNvPr id="49" name="Ellipse 10"/>
          <p:cNvSpPr/>
          <p:nvPr/>
        </p:nvSpPr>
        <p:spPr>
          <a:xfrm>
            <a:off x="6631275" y="2706414"/>
            <a:ext cx="261241" cy="261268"/>
          </a:xfrm>
          <a:prstGeom prst="ellipse">
            <a:avLst/>
          </a:prstGeom>
          <a:solidFill>
            <a:srgbClr val="FF0000"/>
          </a:solidFill>
          <a:ln>
            <a:solidFill>
              <a:srgbClr val="000000"/>
            </a:solidFill>
          </a:ln>
        </p:spPr>
      </p:sp>
      <p:sp>
        <p:nvSpPr>
          <p:cNvPr id="50" name="Ellipse 11"/>
          <p:cNvSpPr/>
          <p:nvPr/>
        </p:nvSpPr>
        <p:spPr>
          <a:xfrm>
            <a:off x="1759214" y="4045881"/>
            <a:ext cx="261241" cy="261268"/>
          </a:xfrm>
          <a:prstGeom prst="ellipse">
            <a:avLst/>
          </a:prstGeom>
          <a:solidFill>
            <a:srgbClr val="FF0000"/>
          </a:solidFill>
          <a:ln>
            <a:solidFill>
              <a:srgbClr val="000000"/>
            </a:solidFill>
          </a:ln>
        </p:spPr>
      </p:sp>
      <p:sp>
        <p:nvSpPr>
          <p:cNvPr id="51" name="Ellipse 12"/>
          <p:cNvSpPr/>
          <p:nvPr/>
        </p:nvSpPr>
        <p:spPr>
          <a:xfrm>
            <a:off x="2416479" y="3461806"/>
            <a:ext cx="261241" cy="261268"/>
          </a:xfrm>
          <a:prstGeom prst="ellipse">
            <a:avLst/>
          </a:prstGeom>
          <a:solidFill>
            <a:srgbClr val="FF0000"/>
          </a:solidFill>
          <a:ln>
            <a:solidFill>
              <a:srgbClr val="000000"/>
            </a:solidFill>
          </a:ln>
        </p:spPr>
      </p:sp>
      <p:sp>
        <p:nvSpPr>
          <p:cNvPr id="52" name="Ellipse 13"/>
          <p:cNvSpPr/>
          <p:nvPr/>
        </p:nvSpPr>
        <p:spPr>
          <a:xfrm>
            <a:off x="5486060" y="3135221"/>
            <a:ext cx="261241" cy="261268"/>
          </a:xfrm>
          <a:prstGeom prst="ellipse">
            <a:avLst/>
          </a:prstGeom>
          <a:solidFill>
            <a:srgbClr val="FF0000"/>
          </a:solidFill>
          <a:ln>
            <a:solidFill>
              <a:srgbClr val="000000"/>
            </a:solidFill>
          </a:ln>
        </p:spPr>
      </p:sp>
      <p:sp>
        <p:nvSpPr>
          <p:cNvPr id="53" name="Ellipse 14"/>
          <p:cNvSpPr/>
          <p:nvPr/>
        </p:nvSpPr>
        <p:spPr>
          <a:xfrm>
            <a:off x="5524796" y="2373398"/>
            <a:ext cx="261241" cy="261268"/>
          </a:xfrm>
          <a:prstGeom prst="ellipse">
            <a:avLst/>
          </a:prstGeom>
          <a:solidFill>
            <a:srgbClr val="FF0000"/>
          </a:solidFill>
          <a:ln>
            <a:solidFill>
              <a:srgbClr val="000000"/>
            </a:solidFill>
          </a:ln>
        </p:spPr>
      </p:sp>
      <p:sp>
        <p:nvSpPr>
          <p:cNvPr id="54" name="Ellipse 15"/>
          <p:cNvSpPr/>
          <p:nvPr/>
        </p:nvSpPr>
        <p:spPr>
          <a:xfrm>
            <a:off x="4721838" y="2112011"/>
            <a:ext cx="261241" cy="261268"/>
          </a:xfrm>
          <a:prstGeom prst="ellipse">
            <a:avLst/>
          </a:prstGeom>
          <a:solidFill>
            <a:srgbClr val="FF0000"/>
          </a:solidFill>
          <a:ln>
            <a:solidFill>
              <a:srgbClr val="000000"/>
            </a:solidFill>
          </a:ln>
        </p:spPr>
      </p:sp>
      <p:sp>
        <p:nvSpPr>
          <p:cNvPr id="55" name="Ellipse 16"/>
          <p:cNvSpPr/>
          <p:nvPr/>
        </p:nvSpPr>
        <p:spPr>
          <a:xfrm>
            <a:off x="4229649" y="2861459"/>
            <a:ext cx="261241" cy="261268"/>
          </a:xfrm>
          <a:prstGeom prst="ellipse">
            <a:avLst/>
          </a:prstGeom>
          <a:solidFill>
            <a:srgbClr val="FF0000"/>
          </a:solidFill>
          <a:ln>
            <a:solidFill>
              <a:srgbClr val="000000"/>
            </a:solidFill>
          </a:ln>
        </p:spPr>
      </p:sp>
      <p:sp>
        <p:nvSpPr>
          <p:cNvPr id="56" name="Ellipse 17"/>
          <p:cNvSpPr/>
          <p:nvPr/>
        </p:nvSpPr>
        <p:spPr>
          <a:xfrm>
            <a:off x="4441096" y="4441563"/>
            <a:ext cx="261241" cy="261268"/>
          </a:xfrm>
          <a:prstGeom prst="ellipse">
            <a:avLst/>
          </a:prstGeom>
          <a:solidFill>
            <a:srgbClr val="FF0000"/>
          </a:solidFill>
          <a:ln>
            <a:solidFill>
              <a:srgbClr val="000000"/>
            </a:solidFill>
          </a:ln>
        </p:spPr>
      </p:sp>
      <p:sp>
        <p:nvSpPr>
          <p:cNvPr id="57" name="Ellipse 18"/>
          <p:cNvSpPr/>
          <p:nvPr/>
        </p:nvSpPr>
        <p:spPr>
          <a:xfrm>
            <a:off x="3287091" y="2678001"/>
            <a:ext cx="261241" cy="261268"/>
          </a:xfrm>
          <a:prstGeom prst="ellipse">
            <a:avLst/>
          </a:prstGeom>
          <a:solidFill>
            <a:srgbClr val="FF0000"/>
          </a:solidFill>
          <a:ln>
            <a:solidFill>
              <a:srgbClr val="000000"/>
            </a:solidFill>
          </a:ln>
        </p:spPr>
      </p:sp>
      <p:sp>
        <p:nvSpPr>
          <p:cNvPr id="58" name="Ellipse 19"/>
          <p:cNvSpPr/>
          <p:nvPr/>
        </p:nvSpPr>
        <p:spPr>
          <a:xfrm>
            <a:off x="3192511" y="5470579"/>
            <a:ext cx="261241" cy="261268"/>
          </a:xfrm>
          <a:prstGeom prst="ellipse">
            <a:avLst/>
          </a:prstGeom>
          <a:solidFill>
            <a:srgbClr val="FF0000"/>
          </a:solidFill>
          <a:ln>
            <a:solidFill>
              <a:srgbClr val="000000"/>
            </a:solidFill>
          </a:ln>
        </p:spPr>
      </p:sp>
      <p:sp>
        <p:nvSpPr>
          <p:cNvPr id="59" name="TextShape 20"/>
          <p:cNvSpPr txBox="1"/>
          <p:nvPr/>
        </p:nvSpPr>
        <p:spPr>
          <a:xfrm>
            <a:off x="2481789" y="457220"/>
            <a:ext cx="4018203" cy="575770"/>
          </a:xfrm>
          <a:prstGeom prst="rect">
            <a:avLst/>
          </a:prstGeom>
        </p:spPr>
        <p:txBody>
          <a:bodyPr wrap="none" lIns="81639" tIns="40820" rIns="81639" bIns="40820"/>
          <a:lstStyle/>
          <a:p>
            <a:endParaRPr dirty="0"/>
          </a:p>
        </p:txBody>
      </p:sp>
      <p:sp>
        <p:nvSpPr>
          <p:cNvPr id="23" name="Ellipse 16"/>
          <p:cNvSpPr/>
          <p:nvPr/>
        </p:nvSpPr>
        <p:spPr>
          <a:xfrm>
            <a:off x="4360269" y="2600191"/>
            <a:ext cx="261241" cy="261268"/>
          </a:xfrm>
          <a:prstGeom prst="ellipse">
            <a:avLst/>
          </a:prstGeom>
          <a:solidFill>
            <a:srgbClr val="FFFF00"/>
          </a:solidFill>
          <a:ln>
            <a:solidFill>
              <a:srgbClr val="000000"/>
            </a:solidFill>
          </a:ln>
        </p:spPr>
      </p:sp>
      <p:sp>
        <p:nvSpPr>
          <p:cNvPr id="24" name="Ellipse 16"/>
          <p:cNvSpPr/>
          <p:nvPr/>
        </p:nvSpPr>
        <p:spPr>
          <a:xfrm>
            <a:off x="6825636" y="2579854"/>
            <a:ext cx="261241" cy="261268"/>
          </a:xfrm>
          <a:prstGeom prst="ellipse">
            <a:avLst/>
          </a:prstGeom>
          <a:solidFill>
            <a:srgbClr val="FFFF00"/>
          </a:solidFill>
          <a:ln>
            <a:solidFill>
              <a:srgbClr val="000000"/>
            </a:solidFill>
          </a:ln>
        </p:spPr>
      </p:sp>
      <p:sp>
        <p:nvSpPr>
          <p:cNvPr id="25" name="Ellipse 16"/>
          <p:cNvSpPr/>
          <p:nvPr/>
        </p:nvSpPr>
        <p:spPr>
          <a:xfrm>
            <a:off x="6200260" y="1848854"/>
            <a:ext cx="261241" cy="261268"/>
          </a:xfrm>
          <a:prstGeom prst="ellipse">
            <a:avLst/>
          </a:prstGeom>
          <a:solidFill>
            <a:srgbClr val="FFFF00"/>
          </a:solidFill>
          <a:ln>
            <a:solidFill>
              <a:srgbClr val="000000"/>
            </a:solidFill>
          </a:ln>
        </p:spPr>
      </p:sp>
      <p:sp>
        <p:nvSpPr>
          <p:cNvPr id="26" name="Ellipse 16"/>
          <p:cNvSpPr/>
          <p:nvPr/>
        </p:nvSpPr>
        <p:spPr>
          <a:xfrm>
            <a:off x="5726996" y="4890358"/>
            <a:ext cx="261241" cy="261268"/>
          </a:xfrm>
          <a:prstGeom prst="ellipse">
            <a:avLst/>
          </a:prstGeom>
          <a:solidFill>
            <a:srgbClr val="FFFF00"/>
          </a:solidFill>
          <a:ln>
            <a:solidFill>
              <a:srgbClr val="000000"/>
            </a:solidFill>
          </a:ln>
        </p:spPr>
      </p:sp>
      <p:sp>
        <p:nvSpPr>
          <p:cNvPr id="27" name="Ellipse 16"/>
          <p:cNvSpPr/>
          <p:nvPr/>
        </p:nvSpPr>
        <p:spPr>
          <a:xfrm>
            <a:off x="3103653" y="5616051"/>
            <a:ext cx="261241" cy="261268"/>
          </a:xfrm>
          <a:prstGeom prst="ellipse">
            <a:avLst/>
          </a:prstGeom>
          <a:solidFill>
            <a:srgbClr val="FFFF00"/>
          </a:solidFill>
          <a:ln>
            <a:solidFill>
              <a:srgbClr val="000000"/>
            </a:solidFill>
          </a:ln>
        </p:spPr>
      </p:sp>
      <p:sp>
        <p:nvSpPr>
          <p:cNvPr id="28" name="Ellipse 16"/>
          <p:cNvSpPr/>
          <p:nvPr/>
        </p:nvSpPr>
        <p:spPr>
          <a:xfrm>
            <a:off x="2174596" y="2338923"/>
            <a:ext cx="261241" cy="261268"/>
          </a:xfrm>
          <a:prstGeom prst="ellipse">
            <a:avLst/>
          </a:prstGeom>
          <a:solidFill>
            <a:srgbClr val="FFFF00"/>
          </a:solidFill>
          <a:ln>
            <a:solidFill>
              <a:srgbClr val="000000"/>
            </a:solidFill>
          </a:ln>
        </p:spPr>
      </p:sp>
      <p:sp>
        <p:nvSpPr>
          <p:cNvPr id="30" name="Ellipse 16"/>
          <p:cNvSpPr/>
          <p:nvPr/>
        </p:nvSpPr>
        <p:spPr>
          <a:xfrm>
            <a:off x="4360269" y="2939269"/>
            <a:ext cx="261241" cy="261268"/>
          </a:xfrm>
          <a:prstGeom prst="ellipse">
            <a:avLst/>
          </a:prstGeom>
          <a:solidFill>
            <a:srgbClr val="00B050"/>
          </a:solidFill>
          <a:ln>
            <a:solidFill>
              <a:srgbClr val="000000"/>
            </a:solidFill>
          </a:ln>
        </p:spPr>
      </p:sp>
      <p:sp>
        <p:nvSpPr>
          <p:cNvPr id="31" name="Ellipse 16"/>
          <p:cNvSpPr/>
          <p:nvPr/>
        </p:nvSpPr>
        <p:spPr>
          <a:xfrm>
            <a:off x="6911091" y="2769671"/>
            <a:ext cx="261241" cy="261268"/>
          </a:xfrm>
          <a:prstGeom prst="ellipse">
            <a:avLst/>
          </a:prstGeom>
          <a:solidFill>
            <a:srgbClr val="00B050"/>
          </a:solidFill>
          <a:ln>
            <a:solidFill>
              <a:srgbClr val="000000"/>
            </a:solidFill>
          </a:ln>
        </p:spPr>
      </p:sp>
      <p:sp>
        <p:nvSpPr>
          <p:cNvPr id="32" name="Ellipse 16"/>
          <p:cNvSpPr/>
          <p:nvPr/>
        </p:nvSpPr>
        <p:spPr>
          <a:xfrm>
            <a:off x="6341928" y="1579576"/>
            <a:ext cx="261241" cy="261268"/>
          </a:xfrm>
          <a:prstGeom prst="ellipse">
            <a:avLst/>
          </a:prstGeom>
          <a:solidFill>
            <a:srgbClr val="00B050"/>
          </a:solidFill>
          <a:ln>
            <a:solidFill>
              <a:srgbClr val="000000"/>
            </a:solidFill>
          </a:ln>
        </p:spPr>
      </p:sp>
      <p:sp>
        <p:nvSpPr>
          <p:cNvPr id="33" name="Ellipse 16"/>
          <p:cNvSpPr/>
          <p:nvPr/>
        </p:nvSpPr>
        <p:spPr>
          <a:xfrm>
            <a:off x="5508591" y="4921609"/>
            <a:ext cx="261241" cy="261268"/>
          </a:xfrm>
          <a:prstGeom prst="ellipse">
            <a:avLst/>
          </a:prstGeom>
          <a:solidFill>
            <a:srgbClr val="00B050"/>
          </a:solidFill>
          <a:ln>
            <a:solidFill>
              <a:srgbClr val="000000"/>
            </a:solidFill>
          </a:ln>
        </p:spPr>
      </p:sp>
      <p:sp>
        <p:nvSpPr>
          <p:cNvPr id="34" name="Ellipse 16"/>
          <p:cNvSpPr/>
          <p:nvPr/>
        </p:nvSpPr>
        <p:spPr>
          <a:xfrm>
            <a:off x="3396131" y="5616051"/>
            <a:ext cx="261241" cy="261268"/>
          </a:xfrm>
          <a:prstGeom prst="ellipse">
            <a:avLst/>
          </a:prstGeom>
          <a:solidFill>
            <a:srgbClr val="00B050"/>
          </a:solidFill>
          <a:ln>
            <a:solidFill>
              <a:srgbClr val="000000"/>
            </a:solidFill>
          </a:ln>
        </p:spPr>
      </p:sp>
      <p:sp>
        <p:nvSpPr>
          <p:cNvPr id="35" name="Ellipse 16"/>
          <p:cNvSpPr/>
          <p:nvPr/>
        </p:nvSpPr>
        <p:spPr>
          <a:xfrm>
            <a:off x="2182805" y="2490079"/>
            <a:ext cx="261241" cy="261268"/>
          </a:xfrm>
          <a:prstGeom prst="ellipse">
            <a:avLst/>
          </a:prstGeom>
          <a:solidFill>
            <a:srgbClr val="00B050"/>
          </a:solidFill>
          <a:ln>
            <a:solidFill>
              <a:srgbClr val="000000"/>
            </a:solidFill>
          </a:ln>
        </p:spPr>
      </p:sp>
      <p:sp>
        <p:nvSpPr>
          <p:cNvPr id="66" name="Ellipse 4"/>
          <p:cNvSpPr/>
          <p:nvPr/>
        </p:nvSpPr>
        <p:spPr>
          <a:xfrm>
            <a:off x="4721837" y="3265855"/>
            <a:ext cx="261241" cy="261268"/>
          </a:xfrm>
          <a:prstGeom prst="ellipse">
            <a:avLst/>
          </a:prstGeom>
          <a:solidFill>
            <a:srgbClr val="FF0000"/>
          </a:solidFill>
          <a:ln>
            <a:solidFill>
              <a:srgbClr val="000000"/>
            </a:solidFill>
          </a:ln>
        </p:spPr>
      </p:sp>
      <p:sp>
        <p:nvSpPr>
          <p:cNvPr id="3" name="Téglalap 2"/>
          <p:cNvSpPr/>
          <p:nvPr/>
        </p:nvSpPr>
        <p:spPr>
          <a:xfrm>
            <a:off x="199607" y="116631"/>
            <a:ext cx="8060082" cy="1384995"/>
          </a:xfrm>
          <a:prstGeom prst="rect">
            <a:avLst/>
          </a:prstGeom>
        </p:spPr>
        <p:txBody>
          <a:bodyPr wrap="square">
            <a:spAutoFit/>
          </a:bodyPr>
          <a:lstStyle/>
          <a:p>
            <a:r>
              <a:rPr lang="hu-HU" sz="2800" b="1" cap="all" dirty="0">
                <a:solidFill>
                  <a:srgbClr val="003366"/>
                </a:solidFill>
                <a:latin typeface="Times New Roman"/>
                <a:ea typeface="+mj-ea"/>
                <a:cs typeface="+mj-cs"/>
              </a:rPr>
              <a:t> </a:t>
            </a:r>
            <a:r>
              <a:rPr lang="hu-HU" sz="2800" b="1" cap="all" dirty="0">
                <a:solidFill>
                  <a:srgbClr val="003366"/>
                </a:solidFill>
                <a:effectLst>
                  <a:reflection blurRad="12700" stA="48000" endA="300" endPos="55000" dir="5400000" sy="-90000" algn="bl" rotWithShape="0"/>
                </a:effectLst>
                <a:latin typeface="Times New Roman"/>
                <a:ea typeface="+mj-ea"/>
                <a:cs typeface="+mj-cs"/>
              </a:rPr>
              <a:t>Jogi szakkönyvtárak </a:t>
            </a:r>
            <a:endParaRPr lang="hu-HU" sz="2800" b="1" cap="all" dirty="0" smtClean="0">
              <a:solidFill>
                <a:srgbClr val="003366"/>
              </a:solidFill>
              <a:effectLst>
                <a:reflection blurRad="12700" stA="48000" endA="300" endPos="55000" dir="5400000" sy="-90000" algn="bl" rotWithShape="0"/>
              </a:effectLst>
              <a:latin typeface="Times New Roman"/>
              <a:ea typeface="+mj-ea"/>
              <a:cs typeface="+mj-cs"/>
            </a:endParaRPr>
          </a:p>
          <a:p>
            <a:r>
              <a:rPr lang="hu-HU" sz="2800" b="1" cap="all" dirty="0" smtClean="0">
                <a:solidFill>
                  <a:srgbClr val="003366"/>
                </a:solidFill>
                <a:effectLst>
                  <a:reflection blurRad="12700" stA="48000" endA="300" endPos="55000" dir="5400000" sy="-90000" algn="bl" rotWithShape="0"/>
                </a:effectLst>
                <a:latin typeface="Times New Roman"/>
                <a:ea typeface="+mj-ea"/>
                <a:cs typeface="+mj-cs"/>
              </a:rPr>
              <a:t>Magyarországon</a:t>
            </a:r>
            <a:endParaRPr lang="hu-HU" sz="2800" b="1" cap="all" dirty="0">
              <a:solidFill>
                <a:srgbClr val="003366"/>
              </a:solidFill>
              <a:effectLst>
                <a:reflection blurRad="12700" stA="48000" endA="300" endPos="55000" dir="5400000" sy="-90000" algn="bl" rotWithShape="0"/>
              </a:effectLst>
              <a:latin typeface="Times New Roman"/>
              <a:ea typeface="+mj-ea"/>
              <a:cs typeface="+mj-cs"/>
            </a:endParaRPr>
          </a:p>
          <a:p>
            <a:pPr algn="ctr"/>
            <a:r>
              <a:rPr lang="hu-HU" sz="2800" b="1" cap="all" dirty="0">
                <a:solidFill>
                  <a:srgbClr val="003366"/>
                </a:solidFill>
                <a:effectLst>
                  <a:reflection blurRad="12700" stA="48000" endA="300" endPos="55000" dir="5400000" sy="-90000" algn="bl" rotWithShape="0"/>
                </a:effectLst>
                <a:latin typeface="Times New Roman"/>
                <a:ea typeface="+mj-ea"/>
                <a:cs typeface="+mj-cs"/>
              </a:rPr>
              <a:t>2006-tól</a:t>
            </a:r>
          </a:p>
        </p:txBody>
      </p:sp>
      <p:sp>
        <p:nvSpPr>
          <p:cNvPr id="37" name="Szövegdoboz 36"/>
          <p:cNvSpPr txBox="1"/>
          <p:nvPr/>
        </p:nvSpPr>
        <p:spPr>
          <a:xfrm>
            <a:off x="395536" y="6165304"/>
            <a:ext cx="8424936" cy="646331"/>
          </a:xfrm>
          <a:prstGeom prst="rect">
            <a:avLst/>
          </a:prstGeom>
          <a:noFill/>
        </p:spPr>
        <p:txBody>
          <a:bodyPr wrap="square" rtlCol="0">
            <a:spAutoFit/>
          </a:bodyPr>
          <a:lstStyle/>
          <a:p>
            <a:r>
              <a:rPr lang="hu-HU" dirty="0" smtClean="0"/>
              <a:t>Budapesten összesen 35 jogi szakkönyvtár működik,</a:t>
            </a:r>
          </a:p>
          <a:p>
            <a:r>
              <a:rPr lang="hu-HU" dirty="0" smtClean="0"/>
              <a:t>vidéken 5 egyetemi + 5 ítélőtáblai, 19 törvényszéki és 139 letéti könyvtár</a:t>
            </a:r>
            <a:endParaRPr lang="hu-HU" dirty="0"/>
          </a:p>
        </p:txBody>
      </p:sp>
      <p:sp>
        <p:nvSpPr>
          <p:cNvPr id="38" name="Ellipse 16"/>
          <p:cNvSpPr/>
          <p:nvPr/>
        </p:nvSpPr>
        <p:spPr>
          <a:xfrm>
            <a:off x="4099028" y="2639037"/>
            <a:ext cx="261241" cy="261268"/>
          </a:xfrm>
          <a:prstGeom prst="ellipse">
            <a:avLst/>
          </a:prstGeom>
          <a:solidFill>
            <a:srgbClr val="FF0000"/>
          </a:solidFill>
          <a:ln>
            <a:solidFill>
              <a:srgbClr val="000000"/>
            </a:solidFill>
          </a:ln>
        </p:spPr>
      </p:sp>
    </p:spTree>
    <p:extLst>
      <p:ext uri="{BB962C8B-B14F-4D97-AF65-F5344CB8AC3E}">
        <p14:creationId xmlns:p14="http://schemas.microsoft.com/office/powerpoint/2010/main" val="583595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800" b="1" dirty="0">
                <a:solidFill>
                  <a:srgbClr val="003366"/>
                </a:solidFill>
                <a:latin typeface="Times New Roman"/>
              </a:rPr>
              <a:t>            Együttműködés</a:t>
            </a:r>
          </a:p>
        </p:txBody>
      </p:sp>
      <p:sp>
        <p:nvSpPr>
          <p:cNvPr id="3" name="Tartalom helye 2"/>
          <p:cNvSpPr>
            <a:spLocks noGrp="1"/>
          </p:cNvSpPr>
          <p:nvPr>
            <p:ph idx="1"/>
          </p:nvPr>
        </p:nvSpPr>
        <p:spPr>
          <a:xfrm>
            <a:off x="251520" y="2060848"/>
            <a:ext cx="8686800" cy="4525963"/>
          </a:xfrm>
        </p:spPr>
        <p:txBody>
          <a:bodyPr>
            <a:normAutofit fontScale="70000" lnSpcReduction="20000"/>
          </a:bodyPr>
          <a:lstStyle/>
          <a:p>
            <a:pPr lvl="0"/>
            <a:r>
              <a:rPr lang="hu-HU" dirty="0"/>
              <a:t>A jogalkotást, a jogalkalmazást, a jogi tudományok oktatását napjainkban közel nyolcvan intézmény és több mint kétszáz szakképzett könyvtáros , jogvégzett  és információs szakember  támogatja ma </a:t>
            </a:r>
            <a:r>
              <a:rPr lang="hu-HU" dirty="0" smtClean="0"/>
              <a:t>Magyarországon.</a:t>
            </a:r>
            <a:endParaRPr lang="hu-HU" dirty="0"/>
          </a:p>
          <a:p>
            <a:pPr lvl="0"/>
            <a:r>
              <a:rPr lang="hu-HU" dirty="0"/>
              <a:t> A rendelkezésükre álló, tárgyi, személyi és gazdasági feltételrendszer mellett működésükkel és szolgáltatásaikkal maximálisan biztosítják a jogi információkhoz való hozzáférést, a jogalkotói és az ítélkezési munkát</a:t>
            </a:r>
            <a:r>
              <a:rPr lang="hu-HU" dirty="0" smtClean="0"/>
              <a:t>.</a:t>
            </a:r>
          </a:p>
          <a:p>
            <a:r>
              <a:rPr lang="hu-HU" dirty="0" smtClean="0"/>
              <a:t>A </a:t>
            </a:r>
            <a:r>
              <a:rPr lang="hu-HU" dirty="0"/>
              <a:t>Bírósági Könyvtári Rendszer </a:t>
            </a:r>
            <a:r>
              <a:rPr lang="hu-HU" dirty="0" smtClean="0"/>
              <a:t>létrejötte </a:t>
            </a:r>
            <a:r>
              <a:rPr lang="hu-HU" dirty="0"/>
              <a:t>és működése </a:t>
            </a:r>
            <a:r>
              <a:rPr lang="hu-HU" dirty="0" smtClean="0"/>
              <a:t>jelentősen javította </a:t>
            </a:r>
            <a:r>
              <a:rPr lang="hu-HU" dirty="0"/>
              <a:t>a jogi szakirodalmi </a:t>
            </a:r>
            <a:r>
              <a:rPr lang="hu-HU" dirty="0" smtClean="0"/>
              <a:t>ellátást, és a könyvtárak közötti együttműködést.</a:t>
            </a:r>
            <a:endParaRPr lang="hu-HU" dirty="0"/>
          </a:p>
          <a:p>
            <a:r>
              <a:rPr lang="hu-HU" dirty="0"/>
              <a:t>Az MKE Jogi Szekciója a jogi szakterületen működő könyvtárak és könyvtárosok </a:t>
            </a:r>
            <a:r>
              <a:rPr lang="hu-HU" dirty="0" smtClean="0"/>
              <a:t>országos szintű együttműködésének színtere.</a:t>
            </a:r>
            <a:endParaRPr lang="hu-H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76672"/>
            <a:ext cx="2448272" cy="1498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006929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1560" y="269776"/>
            <a:ext cx="8229600" cy="1143000"/>
          </a:xfrm>
        </p:spPr>
        <p:txBody>
          <a:bodyPr>
            <a:normAutofit/>
          </a:bodyPr>
          <a:lstStyle/>
          <a:p>
            <a:pPr algn="ctr"/>
            <a:r>
              <a:rPr lang="hu-HU" sz="2800" b="1" dirty="0">
                <a:solidFill>
                  <a:srgbClr val="003366"/>
                </a:solidFill>
                <a:latin typeface="Times New Roman"/>
              </a:rPr>
              <a:t>Jogi gyümölcs</a:t>
            </a:r>
          </a:p>
        </p:txBody>
      </p:sp>
      <p:sp>
        <p:nvSpPr>
          <p:cNvPr id="3" name="Tartalom helye 2"/>
          <p:cNvSpPr>
            <a:spLocks noGrp="1"/>
          </p:cNvSpPr>
          <p:nvPr>
            <p:ph idx="1"/>
          </p:nvPr>
        </p:nvSpPr>
        <p:spPr/>
        <p:txBody>
          <a:bodyPr/>
          <a:lstStyle/>
          <a:p>
            <a:endParaRPr lang="hu-HU" dirty="0"/>
          </a:p>
        </p:txBody>
      </p:sp>
      <p:pic>
        <p:nvPicPr>
          <p:cNvPr id="6146" name="Picture 2" descr="C:\Users\Sándor Gertrud\Downloads\gyumolcs-csendelet_thumb_top-center_600x399-tru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42"/>
          <a:stretch/>
        </p:blipFill>
        <p:spPr bwMode="auto">
          <a:xfrm>
            <a:off x="829274" y="1277012"/>
            <a:ext cx="6798819" cy="4933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89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259632" y="269776"/>
            <a:ext cx="6213376" cy="1143000"/>
          </a:xfrm>
        </p:spPr>
        <p:txBody>
          <a:bodyPr>
            <a:normAutofit/>
          </a:bodyPr>
          <a:lstStyle/>
          <a:p>
            <a:pPr algn="ctr"/>
            <a:r>
              <a:rPr lang="hu-HU" sz="2800" b="1" dirty="0">
                <a:solidFill>
                  <a:srgbClr val="003366"/>
                </a:solidFill>
                <a:latin typeface="Times New Roman"/>
              </a:rPr>
              <a:t>Útravaló</a:t>
            </a:r>
          </a:p>
        </p:txBody>
      </p:sp>
      <p:sp>
        <p:nvSpPr>
          <p:cNvPr id="87043" name="Text Box 3"/>
          <p:cNvSpPr txBox="1">
            <a:spLocks noChangeArrowheads="1"/>
          </p:cNvSpPr>
          <p:nvPr/>
        </p:nvSpPr>
        <p:spPr bwMode="auto">
          <a:xfrm>
            <a:off x="899592" y="1629955"/>
            <a:ext cx="7489825" cy="4247317"/>
          </a:xfrm>
          <a:prstGeom prst="rect">
            <a:avLst/>
          </a:prstGeom>
          <a:noFill/>
          <a:ln w="9525">
            <a:noFill/>
            <a:miter lim="800000"/>
            <a:headEnd/>
            <a:tailEnd/>
          </a:ln>
          <a:effectLst/>
        </p:spPr>
        <p:txBody>
          <a:bodyPr>
            <a:spAutoFit/>
          </a:bodyPr>
          <a:lstStyle/>
          <a:p>
            <a:r>
              <a:rPr lang="hu-HU" sz="2800" dirty="0"/>
              <a:t>„Az ember úgy vagyon alkotva, hogy élete fenntartására, annál inkább boldogságára, </a:t>
            </a:r>
          </a:p>
          <a:p>
            <a:r>
              <a:rPr lang="hu-HU" sz="2800" dirty="0"/>
              <a:t>sokféle javak kívántatnak melyeket vagy a természet nagyobb kisebb bőséggel elszórt, vagy az emberek készítenek.</a:t>
            </a:r>
          </a:p>
          <a:p>
            <a:r>
              <a:rPr lang="hu-HU" sz="2800" dirty="0"/>
              <a:t>De egynek </a:t>
            </a:r>
            <a:r>
              <a:rPr lang="hu-HU" sz="2800" dirty="0" err="1"/>
              <a:t>egynek</a:t>
            </a:r>
            <a:r>
              <a:rPr lang="hu-HU" sz="2800" dirty="0"/>
              <a:t> sem ereje sem ügyessége elegendő nem lévén, az okosabbak </a:t>
            </a:r>
            <a:r>
              <a:rPr lang="hu-HU" sz="2800" dirty="0" err="1"/>
              <a:t>összeállanak</a:t>
            </a:r>
            <a:r>
              <a:rPr lang="hu-HU" sz="2800" dirty="0"/>
              <a:t> </a:t>
            </a:r>
            <a:r>
              <a:rPr lang="hu-HU" sz="2800" dirty="0" smtClean="0"/>
              <a:t>társaságba ; </a:t>
            </a:r>
            <a:r>
              <a:rPr lang="hu-HU" sz="2800" dirty="0" err="1"/>
              <a:t>melly</a:t>
            </a:r>
            <a:r>
              <a:rPr lang="hu-HU" sz="2800" dirty="0"/>
              <a:t> ha megerősödött, sokan már nagy dolgokat is végre vihetnek “</a:t>
            </a:r>
          </a:p>
          <a:p>
            <a:r>
              <a:rPr lang="hu-HU" sz="1800" b="0" dirty="0"/>
              <a:t>(Frank Ignácz: A közigazság törvénye Magyarhonban. Bp. 1845.)</a:t>
            </a:r>
          </a:p>
        </p:txBody>
      </p:sp>
    </p:spTree>
    <p:extLst>
      <p:ext uri="{BB962C8B-B14F-4D97-AF65-F5344CB8AC3E}">
        <p14:creationId xmlns:p14="http://schemas.microsoft.com/office/powerpoint/2010/main" val="3337112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11560" y="0"/>
            <a:ext cx="8229600" cy="1556792"/>
          </a:xfrm>
        </p:spPr>
        <p:txBody>
          <a:bodyPr>
            <a:normAutofit/>
          </a:bodyPr>
          <a:lstStyle/>
          <a:p>
            <a:r>
              <a:rPr lang="hu-HU" sz="2800" b="1" dirty="0" smtClean="0">
                <a:solidFill>
                  <a:srgbClr val="003366"/>
                </a:solidFill>
                <a:latin typeface="Times New Roman"/>
              </a:rPr>
              <a:t>Erősségeink</a:t>
            </a:r>
            <a:r>
              <a:rPr lang="hu-HU" sz="3100" b="1" dirty="0" smtClean="0">
                <a:solidFill>
                  <a:srgbClr val="003366"/>
                </a:solidFill>
                <a:latin typeface="Times New Roman"/>
              </a:rPr>
              <a:t>:</a:t>
            </a:r>
            <a:r>
              <a:rPr lang="hu-HU" sz="2000" b="1" dirty="0">
                <a:solidFill>
                  <a:srgbClr val="003366"/>
                </a:solidFill>
                <a:latin typeface="Times New Roman"/>
              </a:rPr>
              <a:t> </a:t>
            </a:r>
            <a:r>
              <a:rPr lang="hu-HU" sz="2000" b="1" dirty="0" smtClean="0">
                <a:solidFill>
                  <a:srgbClr val="003366"/>
                </a:solidFill>
                <a:latin typeface="Times New Roman"/>
              </a:rPr>
              <a:t>   </a:t>
            </a:r>
            <a:r>
              <a:rPr lang="hu-HU" sz="2000" b="1" cap="all" dirty="0" smtClean="0">
                <a:solidFill>
                  <a:srgbClr val="003366"/>
                </a:solidFill>
                <a:latin typeface="Times New Roman"/>
              </a:rPr>
              <a:t>„</a:t>
            </a:r>
            <a:r>
              <a:rPr lang="hu-HU" sz="1800" b="1" cap="all" dirty="0" smtClean="0">
                <a:solidFill>
                  <a:srgbClr val="003366"/>
                </a:solidFill>
                <a:latin typeface="Times New Roman"/>
              </a:rPr>
              <a:t>Nem </a:t>
            </a:r>
            <a:r>
              <a:rPr lang="hu-HU" sz="1800" b="1" cap="all" dirty="0">
                <a:solidFill>
                  <a:srgbClr val="003366"/>
                </a:solidFill>
                <a:latin typeface="Times New Roman"/>
              </a:rPr>
              <a:t>kell, hogy a küszöböt átlépd, a világot úgy is megismerheted</a:t>
            </a:r>
            <a:r>
              <a:rPr lang="hu-HU" sz="2000" b="1" dirty="0">
                <a:solidFill>
                  <a:srgbClr val="003366"/>
                </a:solidFill>
                <a:latin typeface="Times New Roman"/>
              </a:rPr>
              <a:t>” </a:t>
            </a:r>
            <a:r>
              <a:rPr lang="hu-HU" sz="1400" dirty="0" err="1" smtClean="0"/>
              <a:t>Lao</a:t>
            </a:r>
            <a:r>
              <a:rPr lang="hu-HU" sz="1400" dirty="0" smtClean="0"/>
              <a:t> </a:t>
            </a:r>
            <a:r>
              <a:rPr lang="hu-HU" sz="1400" dirty="0" err="1" smtClean="0"/>
              <a:t>Ce</a:t>
            </a:r>
            <a:endParaRPr lang="hu-HU" sz="1400" dirty="0"/>
          </a:p>
        </p:txBody>
      </p:sp>
      <p:sp>
        <p:nvSpPr>
          <p:cNvPr id="3" name="Tartalom helye 2"/>
          <p:cNvSpPr>
            <a:spLocks noGrp="1"/>
          </p:cNvSpPr>
          <p:nvPr>
            <p:ph idx="1"/>
          </p:nvPr>
        </p:nvSpPr>
        <p:spPr>
          <a:xfrm>
            <a:off x="0" y="1412776"/>
            <a:ext cx="8938320" cy="5616624"/>
          </a:xfrm>
        </p:spPr>
        <p:txBody>
          <a:bodyPr>
            <a:normAutofit fontScale="62500" lnSpcReduction="20000"/>
          </a:bodyPr>
          <a:lstStyle/>
          <a:p>
            <a:r>
              <a:rPr lang="hu-HU" dirty="0" smtClean="0"/>
              <a:t>Az </a:t>
            </a:r>
            <a:r>
              <a:rPr lang="hu-HU" dirty="0"/>
              <a:t>információhoz való szabad hozzáférés, a kontrollálatlan publikációs dömping előtérbe helyezi a </a:t>
            </a:r>
            <a:r>
              <a:rPr lang="hu-HU" dirty="0" smtClean="0"/>
              <a:t>szaktájékoztatás, az egyénre szabott  tájékoztatási formák és a felhasználóképzés szerepét.</a:t>
            </a:r>
          </a:p>
          <a:p>
            <a:r>
              <a:rPr lang="hu-HU" dirty="0" smtClean="0"/>
              <a:t>A jól szerkesztett interaktív honlapok, </a:t>
            </a:r>
            <a:r>
              <a:rPr lang="hu-HU" dirty="0" err="1" smtClean="0"/>
              <a:t>Facebook-oldalak</a:t>
            </a:r>
            <a:r>
              <a:rPr lang="hu-HU" dirty="0"/>
              <a:t> </a:t>
            </a:r>
            <a:r>
              <a:rPr lang="hu-HU" dirty="0" smtClean="0"/>
              <a:t>folyamatosan tájékoztatást adnak és online elérést biztosítanak a nyilvános e-dokumentumokhoz,adatbázisokhoz, OPAC-okhoz, </a:t>
            </a:r>
            <a:r>
              <a:rPr lang="hu-HU" dirty="0" err="1" smtClean="0"/>
              <a:t>repozitóriumokhoz</a:t>
            </a:r>
            <a:r>
              <a:rPr lang="hu-HU" dirty="0" smtClean="0"/>
              <a:t>.</a:t>
            </a:r>
          </a:p>
          <a:p>
            <a:r>
              <a:rPr lang="hu-HU" dirty="0" smtClean="0"/>
              <a:t>Terjednek az elektronikusan elérhető 24 órás szolgáltató könyvtárak, sok helyen igénylik a felhasználók a meghosszabbított nyitva tartást is.</a:t>
            </a:r>
          </a:p>
          <a:p>
            <a:r>
              <a:rPr lang="hu-HU" dirty="0" smtClean="0"/>
              <a:t>Az egyetemeken, a szakkönyvtárakban igyekeznek létrehozni a saját adatbázisaikból épített </a:t>
            </a:r>
            <a:r>
              <a:rPr lang="hu-HU" dirty="0" err="1" smtClean="0"/>
              <a:t>repozitóriumokat</a:t>
            </a:r>
            <a:r>
              <a:rPr lang="hu-HU" dirty="0"/>
              <a:t>. / </a:t>
            </a:r>
            <a:r>
              <a:rPr lang="hu-HU" dirty="0" smtClean="0"/>
              <a:t> konzorciális megvásárlás</a:t>
            </a:r>
          </a:p>
          <a:p>
            <a:r>
              <a:rPr lang="hu-HU" dirty="0" smtClean="0"/>
              <a:t>A </a:t>
            </a:r>
            <a:r>
              <a:rPr lang="hu-HU" dirty="0"/>
              <a:t>HUNOR (</a:t>
            </a:r>
            <a:r>
              <a:rPr lang="hu-HU" dirty="0" err="1"/>
              <a:t>HUNgarian</a:t>
            </a:r>
            <a:r>
              <a:rPr lang="hu-HU" dirty="0"/>
              <a:t> Open </a:t>
            </a:r>
            <a:r>
              <a:rPr lang="hu-HU" dirty="0" err="1"/>
              <a:t>Repositories</a:t>
            </a:r>
            <a:r>
              <a:rPr lang="hu-HU" dirty="0"/>
              <a:t>) konzorciumot a magyar felsőoktatási intézmények és az MTA Könyvtára hozta létre a nyílt hozzáférés (</a:t>
            </a:r>
            <a:r>
              <a:rPr lang="hu-HU" dirty="0" err="1"/>
              <a:t>open</a:t>
            </a:r>
            <a:r>
              <a:rPr lang="hu-HU" dirty="0"/>
              <a:t> </a:t>
            </a:r>
            <a:r>
              <a:rPr lang="hu-HU" dirty="0" err="1"/>
              <a:t>access</a:t>
            </a:r>
            <a:r>
              <a:rPr lang="hu-HU" dirty="0"/>
              <a:t>) hazai gyakorlatának kialakítása </a:t>
            </a:r>
            <a:r>
              <a:rPr lang="hu-HU" dirty="0" smtClean="0"/>
              <a:t>céljából. Remek példa az együttműködésre.</a:t>
            </a:r>
          </a:p>
          <a:p>
            <a:r>
              <a:rPr lang="hu-HU" dirty="0" smtClean="0"/>
              <a:t>Az Országgyűlési Könyvtár   2 millió oldal  régi jogi szakirodalmi anyagot digitalizált EU-s projekt keretében. DTT</a:t>
            </a:r>
          </a:p>
          <a:p>
            <a:r>
              <a:rPr lang="hu-HU" dirty="0"/>
              <a:t>Az </a:t>
            </a:r>
            <a:r>
              <a:rPr lang="hu-HU" dirty="0" err="1"/>
              <a:t>e-Közigazgatás</a:t>
            </a:r>
            <a:r>
              <a:rPr lang="hu-HU" dirty="0"/>
              <a:t>  létrejötte után  épül az </a:t>
            </a:r>
            <a:r>
              <a:rPr lang="hu-HU" dirty="0" err="1"/>
              <a:t>e-Bíróság</a:t>
            </a:r>
            <a:r>
              <a:rPr lang="hu-HU" dirty="0"/>
              <a:t>. (Nyitott bíróság program, Szolgáltató bíróság.)</a:t>
            </a:r>
          </a:p>
          <a:p>
            <a:r>
              <a:rPr lang="hu-HU" dirty="0" smtClean="0"/>
              <a:t>Szolgáltatásaink során nagy gondot fordítunk a szerzői jogok  betartására és betartatására.</a:t>
            </a:r>
          </a:p>
          <a:p>
            <a:endParaRPr lang="hu-HU" dirty="0"/>
          </a:p>
          <a:p>
            <a:endParaRPr lang="hu-HU" dirty="0"/>
          </a:p>
        </p:txBody>
      </p:sp>
    </p:spTree>
    <p:extLst>
      <p:ext uri="{BB962C8B-B14F-4D97-AF65-F5344CB8AC3E}">
        <p14:creationId xmlns:p14="http://schemas.microsoft.com/office/powerpoint/2010/main" val="33254653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4800" y="404664"/>
            <a:ext cx="8686800" cy="838200"/>
          </a:xfrm>
        </p:spPr>
        <p:txBody>
          <a:bodyPr>
            <a:normAutofit/>
          </a:bodyPr>
          <a:lstStyle/>
          <a:p>
            <a:pPr algn="ctr"/>
            <a:r>
              <a:rPr lang="hu-HU" sz="2800" b="1" dirty="0" smtClean="0">
                <a:solidFill>
                  <a:srgbClr val="003366"/>
                </a:solidFill>
                <a:latin typeface="Times New Roman"/>
              </a:rPr>
              <a:t> </a:t>
            </a:r>
            <a:r>
              <a:rPr lang="hu-HU" sz="2800" b="1" dirty="0">
                <a:solidFill>
                  <a:srgbClr val="003366"/>
                </a:solidFill>
                <a:latin typeface="Times New Roman"/>
              </a:rPr>
              <a:t>Gyengeségeink</a:t>
            </a:r>
          </a:p>
        </p:txBody>
      </p:sp>
      <p:sp>
        <p:nvSpPr>
          <p:cNvPr id="3" name="Tartalom helye 2"/>
          <p:cNvSpPr>
            <a:spLocks noGrp="1"/>
          </p:cNvSpPr>
          <p:nvPr>
            <p:ph idx="1"/>
          </p:nvPr>
        </p:nvSpPr>
        <p:spPr>
          <a:xfrm>
            <a:off x="304800" y="1196752"/>
            <a:ext cx="8686800" cy="4883373"/>
          </a:xfrm>
        </p:spPr>
        <p:txBody>
          <a:bodyPr>
            <a:normAutofit fontScale="55000" lnSpcReduction="20000"/>
          </a:bodyPr>
          <a:lstStyle/>
          <a:p>
            <a:r>
              <a:rPr lang="hu-HU" b="1" u="sng" dirty="0" smtClean="0"/>
              <a:t>A jogi szakkönyvtárak nem </a:t>
            </a:r>
            <a:r>
              <a:rPr lang="hu-HU" b="1" u="sng" dirty="0"/>
              <a:t>önálló intézmények</a:t>
            </a:r>
            <a:r>
              <a:rPr lang="hu-HU" dirty="0"/>
              <a:t>, </a:t>
            </a:r>
            <a:r>
              <a:rPr lang="hu-HU" dirty="0" smtClean="0"/>
              <a:t> erős </a:t>
            </a:r>
            <a:r>
              <a:rPr lang="hu-HU" dirty="0" err="1" smtClean="0"/>
              <a:t>afüggelem</a:t>
            </a:r>
            <a:r>
              <a:rPr lang="hu-HU" dirty="0" smtClean="0"/>
              <a:t> a </a:t>
            </a:r>
            <a:r>
              <a:rPr lang="hu-HU" dirty="0"/>
              <a:t>fenntartó igényeitől és elvárásaitól</a:t>
            </a:r>
            <a:r>
              <a:rPr lang="hu-HU" dirty="0" smtClean="0"/>
              <a:t>.</a:t>
            </a:r>
          </a:p>
          <a:p>
            <a:endParaRPr lang="hu-HU" dirty="0"/>
          </a:p>
          <a:p>
            <a:r>
              <a:rPr lang="hu-HU" dirty="0"/>
              <a:t> </a:t>
            </a:r>
            <a:r>
              <a:rPr lang="hu-HU" dirty="0" smtClean="0"/>
              <a:t>Az </a:t>
            </a:r>
            <a:r>
              <a:rPr lang="hu-HU" dirty="0"/>
              <a:t>egyetemi és az országos szakkönyvtárak </a:t>
            </a:r>
            <a:r>
              <a:rPr lang="hu-HU" dirty="0" smtClean="0"/>
              <a:t>kivételével </a:t>
            </a:r>
            <a:r>
              <a:rPr lang="hu-HU" b="1" u="sng" dirty="0" smtClean="0"/>
              <a:t>nem nyilvános könyvtárak</a:t>
            </a:r>
            <a:r>
              <a:rPr lang="hu-HU" u="sng" dirty="0" smtClean="0"/>
              <a:t>,</a:t>
            </a:r>
            <a:r>
              <a:rPr lang="hu-HU" dirty="0" smtClean="0"/>
              <a:t> </a:t>
            </a:r>
            <a:r>
              <a:rPr lang="hu-HU" dirty="0"/>
              <a:t>de használatukat engedélyhez kötve segítséget adnak.</a:t>
            </a:r>
          </a:p>
          <a:p>
            <a:r>
              <a:rPr lang="hu-HU" dirty="0"/>
              <a:t>A törvény nem szabályozza kellően a „zárt” könyvtárak helyzetét.</a:t>
            </a:r>
          </a:p>
          <a:p>
            <a:r>
              <a:rPr lang="hu-HU" dirty="0"/>
              <a:t>A pályázatokban pl. ezek a könyvtárak nem vehetnek részt, nem kapnak állami </a:t>
            </a:r>
            <a:r>
              <a:rPr lang="hu-HU" dirty="0" smtClean="0"/>
              <a:t>támogatást.</a:t>
            </a:r>
          </a:p>
          <a:p>
            <a:endParaRPr lang="hu-HU" dirty="0"/>
          </a:p>
          <a:p>
            <a:r>
              <a:rPr lang="hu-HU" dirty="0" smtClean="0"/>
              <a:t>A </a:t>
            </a:r>
            <a:r>
              <a:rPr lang="hu-HU" b="1" dirty="0"/>
              <a:t>kormányzati szerkezetátalakítás </a:t>
            </a:r>
            <a:r>
              <a:rPr lang="hu-HU" dirty="0"/>
              <a:t>vagy az </a:t>
            </a:r>
            <a:r>
              <a:rPr lang="hu-HU" b="1" dirty="0"/>
              <a:t>intézmények összevonása</a:t>
            </a:r>
            <a:r>
              <a:rPr lang="hu-HU" dirty="0"/>
              <a:t>, </a:t>
            </a:r>
            <a:r>
              <a:rPr lang="hu-HU" b="1" dirty="0"/>
              <a:t>megszüntetése, költöztetése  </a:t>
            </a:r>
            <a:r>
              <a:rPr lang="hu-HU" dirty="0"/>
              <a:t>nagy hatással van az érintettekre. </a:t>
            </a:r>
            <a:r>
              <a:rPr lang="hu-HU" dirty="0" err="1"/>
              <a:t>Pl</a:t>
            </a:r>
            <a:r>
              <a:rPr lang="hu-HU" dirty="0"/>
              <a:t>: OSZK, Kúria, SZTNH, GYEMSZI Országos Egészségtudományi </a:t>
            </a:r>
            <a:r>
              <a:rPr lang="hu-HU" dirty="0" err="1"/>
              <a:t>Szakkvt</a:t>
            </a:r>
            <a:r>
              <a:rPr lang="hu-HU" dirty="0"/>
              <a:t>.  Az  egyetemi  könyvtárakban ez sok </a:t>
            </a:r>
            <a:r>
              <a:rPr lang="hu-HU" dirty="0" smtClean="0"/>
              <a:t>esetben a kari könyvtárak „beolvasztásához” vezet.</a:t>
            </a:r>
          </a:p>
          <a:p>
            <a:r>
              <a:rPr lang="hu-HU" dirty="0" smtClean="0"/>
              <a:t>Az </a:t>
            </a:r>
            <a:r>
              <a:rPr lang="hu-HU" b="1" dirty="0" smtClean="0"/>
              <a:t>intézmény</a:t>
            </a:r>
            <a:r>
              <a:rPr lang="hu-HU" dirty="0" smtClean="0"/>
              <a:t>i háttér megfelelő, a </a:t>
            </a:r>
            <a:r>
              <a:rPr lang="hu-HU" b="1" dirty="0" smtClean="0"/>
              <a:t>személyi és anyagi feltételek</a:t>
            </a:r>
            <a:r>
              <a:rPr lang="hu-HU" dirty="0" smtClean="0"/>
              <a:t>et javítani kellene.</a:t>
            </a:r>
          </a:p>
          <a:p>
            <a:endParaRPr lang="hu-HU" dirty="0" smtClean="0"/>
          </a:p>
          <a:p>
            <a:r>
              <a:rPr lang="hu-HU" dirty="0"/>
              <a:t>Jelenleg nincs a könyvtáraknak </a:t>
            </a:r>
            <a:r>
              <a:rPr lang="hu-HU" b="1" dirty="0"/>
              <a:t>stratégiai </a:t>
            </a:r>
            <a:r>
              <a:rPr lang="hu-HU" b="1" dirty="0" smtClean="0"/>
              <a:t>terve</a:t>
            </a:r>
            <a:r>
              <a:rPr lang="hu-HU" dirty="0" smtClean="0"/>
              <a:t>.</a:t>
            </a:r>
          </a:p>
          <a:p>
            <a:endParaRPr lang="hu-HU" dirty="0" smtClean="0"/>
          </a:p>
          <a:p>
            <a:r>
              <a:rPr lang="hu-HU" dirty="0" smtClean="0"/>
              <a:t>Megoldatlan a </a:t>
            </a:r>
            <a:r>
              <a:rPr lang="hu-HU" b="1" dirty="0" smtClean="0"/>
              <a:t>képzések</a:t>
            </a:r>
            <a:r>
              <a:rPr lang="hu-HU" dirty="0" smtClean="0"/>
              <a:t> finanszírozása-, és hiányzik a </a:t>
            </a:r>
            <a:r>
              <a:rPr lang="hu-HU" dirty="0" err="1" smtClean="0"/>
              <a:t>szakkönyvtárosok</a:t>
            </a:r>
            <a:r>
              <a:rPr lang="hu-HU" dirty="0" smtClean="0"/>
              <a:t> képzése.</a:t>
            </a:r>
          </a:p>
          <a:p>
            <a:endParaRPr lang="hu-HU" dirty="0"/>
          </a:p>
          <a:p>
            <a:endParaRPr lang="hu-HU" dirty="0" smtClean="0"/>
          </a:p>
          <a:p>
            <a:endParaRPr lang="hu-HU" dirty="0"/>
          </a:p>
          <a:p>
            <a:endParaRPr lang="hu-HU" dirty="0"/>
          </a:p>
        </p:txBody>
      </p:sp>
    </p:spTree>
    <p:extLst>
      <p:ext uri="{BB962C8B-B14F-4D97-AF65-F5344CB8AC3E}">
        <p14:creationId xmlns:p14="http://schemas.microsoft.com/office/powerpoint/2010/main" val="960741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63688" y="404664"/>
            <a:ext cx="5491336" cy="838200"/>
          </a:xfrm>
        </p:spPr>
        <p:txBody>
          <a:bodyPr>
            <a:normAutofit/>
          </a:bodyPr>
          <a:lstStyle/>
          <a:p>
            <a:pPr algn="ctr"/>
            <a:r>
              <a:rPr lang="hu-HU" sz="2800" b="1" dirty="0">
                <a:solidFill>
                  <a:srgbClr val="003366"/>
                </a:solidFill>
                <a:latin typeface="Times New Roman"/>
              </a:rPr>
              <a:t>Jogi szakkönyvtárak</a:t>
            </a:r>
          </a:p>
        </p:txBody>
      </p:sp>
      <p:sp>
        <p:nvSpPr>
          <p:cNvPr id="3" name="Tartalom helye 2"/>
          <p:cNvSpPr>
            <a:spLocks noGrp="1"/>
          </p:cNvSpPr>
          <p:nvPr>
            <p:ph idx="1"/>
          </p:nvPr>
        </p:nvSpPr>
        <p:spPr>
          <a:xfrm>
            <a:off x="0" y="1307901"/>
            <a:ext cx="8686800" cy="4641379"/>
          </a:xfrm>
        </p:spPr>
        <p:txBody>
          <a:bodyPr/>
          <a:lstStyle/>
          <a:p>
            <a:endParaRPr lang="hu-HU" b="1" dirty="0" smtClean="0"/>
          </a:p>
          <a:p>
            <a:endParaRPr lang="hu-HU" b="1" dirty="0"/>
          </a:p>
          <a:p>
            <a:endParaRPr lang="hu-HU" dirty="0"/>
          </a:p>
        </p:txBody>
      </p:sp>
      <p:sp>
        <p:nvSpPr>
          <p:cNvPr id="4" name="Téglalap 3"/>
          <p:cNvSpPr/>
          <p:nvPr/>
        </p:nvSpPr>
        <p:spPr>
          <a:xfrm>
            <a:off x="611560" y="1502688"/>
            <a:ext cx="8064896" cy="4216539"/>
          </a:xfrm>
          <a:prstGeom prst="rect">
            <a:avLst/>
          </a:prstGeom>
        </p:spPr>
        <p:txBody>
          <a:bodyPr wrap="square">
            <a:spAutoFit/>
          </a:bodyPr>
          <a:lstStyle/>
          <a:p>
            <a:pPr marL="342900" indent="-342900">
              <a:buFont typeface="+mj-lt"/>
              <a:buAutoNum type="arabicPeriod"/>
            </a:pPr>
            <a:r>
              <a:rPr lang="hu-HU" sz="2400" dirty="0" smtClean="0"/>
              <a:t>A könyvtártípusok közül a szakkönyvtárak helyzete az legnehezebb, és ezek között  első helyen szerepelnek a jogi szakkönyvtárak.</a:t>
            </a:r>
          </a:p>
          <a:p>
            <a:endParaRPr lang="hu-HU" sz="2400" dirty="0"/>
          </a:p>
          <a:p>
            <a:r>
              <a:rPr lang="hu-HU" sz="2400" dirty="0" smtClean="0"/>
              <a:t>2. A  jogi szakkönyvtárak kitüntetett helyzetének okai: </a:t>
            </a:r>
          </a:p>
          <a:p>
            <a:pPr marL="285750" indent="-285750">
              <a:buFont typeface="Arial" panose="020B0604020202020204" pitchFamily="34" charset="0"/>
              <a:buChar char="•"/>
            </a:pPr>
            <a:r>
              <a:rPr lang="hu-HU" sz="2400" dirty="0" smtClean="0"/>
              <a:t>a tudományterület fontossága</a:t>
            </a:r>
          </a:p>
          <a:p>
            <a:pPr marL="285750" indent="-285750">
              <a:buFont typeface="Arial" panose="020B0604020202020204" pitchFamily="34" charset="0"/>
              <a:buChar char="•"/>
            </a:pPr>
            <a:r>
              <a:rPr lang="hu-HU" sz="2400" dirty="0" smtClean="0"/>
              <a:t>a szaktájékoztatás  speciális volta</a:t>
            </a:r>
          </a:p>
          <a:p>
            <a:pPr marL="285750" indent="-285750">
              <a:buFont typeface="Arial" panose="020B0604020202020204" pitchFamily="34" charset="0"/>
              <a:buChar char="•"/>
            </a:pPr>
            <a:r>
              <a:rPr lang="hu-HU" sz="2400" dirty="0" smtClean="0"/>
              <a:t>a szakmai célközönség</a:t>
            </a:r>
          </a:p>
          <a:p>
            <a:endParaRPr lang="hu-HU" sz="2000" dirty="0" smtClean="0"/>
          </a:p>
          <a:p>
            <a:endParaRPr lang="hu-HU" sz="2000" dirty="0" smtClean="0"/>
          </a:p>
          <a:p>
            <a:endParaRPr lang="hu-HU" dirty="0" smtClean="0"/>
          </a:p>
          <a:p>
            <a:endParaRPr lang="hu-HU"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59" t="31498" r="44398" b="12153"/>
          <a:stretch/>
        </p:blipFill>
        <p:spPr bwMode="auto">
          <a:xfrm>
            <a:off x="5652120" y="3610957"/>
            <a:ext cx="3251647" cy="216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6968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18864" y="476672"/>
            <a:ext cx="8085584" cy="1143000"/>
          </a:xfrm>
        </p:spPr>
        <p:txBody>
          <a:bodyPr>
            <a:normAutofit fontScale="90000"/>
          </a:bodyPr>
          <a:lstStyle/>
          <a:p>
            <a:pPr algn="ctr"/>
            <a:r>
              <a:rPr lang="hu-HU" sz="2200" b="1" cap="all" dirty="0" smtClean="0">
                <a:solidFill>
                  <a:srgbClr val="003366"/>
                </a:solidFill>
                <a:latin typeface="Times New Roman"/>
              </a:rPr>
              <a:t/>
            </a:r>
            <a:br>
              <a:rPr lang="hu-HU" sz="2200" b="1" cap="all" dirty="0" smtClean="0">
                <a:solidFill>
                  <a:srgbClr val="003366"/>
                </a:solidFill>
                <a:latin typeface="Times New Roman"/>
              </a:rPr>
            </a:br>
            <a:r>
              <a:rPr lang="hu-HU" sz="2200" b="1" cap="all" dirty="0">
                <a:solidFill>
                  <a:srgbClr val="003366"/>
                </a:solidFill>
                <a:latin typeface="Times New Roman"/>
              </a:rPr>
              <a:t/>
            </a:r>
            <a:br>
              <a:rPr lang="hu-HU" sz="2200" b="1" cap="all" dirty="0">
                <a:solidFill>
                  <a:srgbClr val="003366"/>
                </a:solidFill>
                <a:latin typeface="Times New Roman"/>
              </a:rPr>
            </a:br>
            <a:r>
              <a:rPr lang="hu-HU" sz="3100" b="1" dirty="0">
                <a:solidFill>
                  <a:srgbClr val="003366"/>
                </a:solidFill>
                <a:latin typeface="Times New Roman"/>
              </a:rPr>
              <a:t>A JOG FOGALMA</a:t>
            </a:r>
            <a:r>
              <a:rPr lang="hu-HU" sz="2200" b="1" cap="all" dirty="0" smtClean="0">
                <a:solidFill>
                  <a:srgbClr val="003366"/>
                </a:solidFill>
                <a:latin typeface="Times New Roman"/>
              </a:rPr>
              <a:t/>
            </a:r>
            <a:br>
              <a:rPr lang="hu-HU" sz="2200" b="1" cap="all" dirty="0" smtClean="0">
                <a:solidFill>
                  <a:srgbClr val="003366"/>
                </a:solidFill>
                <a:latin typeface="Times New Roman"/>
              </a:rPr>
            </a:br>
            <a:r>
              <a:rPr lang="hu-HU" sz="1600" b="1" cap="all" dirty="0" smtClean="0">
                <a:solidFill>
                  <a:srgbClr val="003366"/>
                </a:solidFill>
                <a:latin typeface="Times New Roman"/>
              </a:rPr>
              <a:t>„</a:t>
            </a:r>
            <a:r>
              <a:rPr lang="hu-HU" sz="1600" b="1" cap="all" dirty="0">
                <a:solidFill>
                  <a:srgbClr val="003366"/>
                </a:solidFill>
                <a:latin typeface="Times New Roman"/>
              </a:rPr>
              <a:t>Azért vagyunk mindnyájan a törvény szolgái</a:t>
            </a:r>
            <a:r>
              <a:rPr lang="hu-HU" sz="1600" b="1" cap="all" dirty="0" smtClean="0">
                <a:solidFill>
                  <a:srgbClr val="003366"/>
                </a:solidFill>
                <a:latin typeface="Times New Roman"/>
              </a:rPr>
              <a:t>, hogy szabadok </a:t>
            </a:r>
            <a:r>
              <a:rPr lang="hu-HU" sz="1600" b="1" cap="all" dirty="0">
                <a:solidFill>
                  <a:srgbClr val="003366"/>
                </a:solidFill>
                <a:latin typeface="Times New Roman"/>
              </a:rPr>
              <a:t>lehessünk</a:t>
            </a:r>
            <a:r>
              <a:rPr lang="hu-HU" sz="1600" b="1" cap="all" dirty="0" smtClean="0">
                <a:solidFill>
                  <a:srgbClr val="003366"/>
                </a:solidFill>
                <a:latin typeface="Times New Roman"/>
              </a:rPr>
              <a:t>.”</a:t>
            </a:r>
            <a:r>
              <a:rPr lang="hu-HU" sz="2200" dirty="0"/>
              <a:t> </a:t>
            </a:r>
            <a:r>
              <a:rPr lang="hu-HU" sz="2200" dirty="0" smtClean="0"/>
              <a:t/>
            </a:r>
            <a:br>
              <a:rPr lang="hu-HU" sz="2200" dirty="0" smtClean="0"/>
            </a:br>
            <a:r>
              <a:rPr lang="hu-HU" sz="1600" dirty="0" smtClean="0"/>
              <a:t>Cicero</a:t>
            </a:r>
            <a:r>
              <a:rPr lang="hu-HU" sz="2700" dirty="0"/>
              <a:t/>
            </a:r>
            <a:br>
              <a:rPr lang="hu-HU" sz="2700" dirty="0"/>
            </a:br>
            <a:r>
              <a:rPr lang="hu-HU" dirty="0" smtClean="0"/>
              <a:t>								</a:t>
            </a:r>
            <a:endParaRPr lang="hu-HU" dirty="0"/>
          </a:p>
        </p:txBody>
      </p:sp>
      <p:sp>
        <p:nvSpPr>
          <p:cNvPr id="3" name="Tartalom helye 2"/>
          <p:cNvSpPr>
            <a:spLocks noGrp="1"/>
          </p:cNvSpPr>
          <p:nvPr>
            <p:ph idx="1"/>
          </p:nvPr>
        </p:nvSpPr>
        <p:spPr>
          <a:xfrm>
            <a:off x="467544" y="1844824"/>
            <a:ext cx="8229600" cy="4525963"/>
          </a:xfrm>
        </p:spPr>
        <p:txBody>
          <a:bodyPr>
            <a:normAutofit fontScale="85000" lnSpcReduction="10000"/>
          </a:bodyPr>
          <a:lstStyle/>
          <a:p>
            <a:r>
              <a:rPr lang="hu-HU" dirty="0" smtClean="0"/>
              <a:t>A jogtudomány  az egyik legrégibb és </a:t>
            </a:r>
            <a:r>
              <a:rPr lang="hu-HU" dirty="0"/>
              <a:t>l</a:t>
            </a:r>
            <a:r>
              <a:rPr lang="hu-HU" dirty="0" smtClean="0"/>
              <a:t>egtekintélyesebb, tradíciókban gazdag, sokoldalú tudományág.</a:t>
            </a:r>
          </a:p>
          <a:p>
            <a:r>
              <a:rPr lang="hu-HU" dirty="0" smtClean="0"/>
              <a:t>A </a:t>
            </a:r>
            <a:r>
              <a:rPr lang="hu-HU" dirty="0"/>
              <a:t>„JOG” szó köznapi jelentései: jogszabály, 						    </a:t>
            </a:r>
            <a:r>
              <a:rPr lang="hu-HU" dirty="0" smtClean="0"/>
              <a:t> jogosultság</a:t>
            </a:r>
            <a:r>
              <a:rPr lang="hu-HU" dirty="0"/>
              <a:t>,     				                   </a:t>
            </a:r>
            <a:r>
              <a:rPr lang="hu-HU" dirty="0" smtClean="0"/>
              <a:t>       szabadság</a:t>
            </a:r>
            <a:r>
              <a:rPr lang="hu-HU" dirty="0"/>
              <a:t>.</a:t>
            </a:r>
          </a:p>
          <a:p>
            <a:r>
              <a:rPr lang="hu-HU" dirty="0"/>
              <a:t>A jog jelenti azt a szabályt, parancsot, magatartási </a:t>
            </a:r>
            <a:r>
              <a:rPr lang="hu-HU" u="sng" dirty="0"/>
              <a:t>normá</a:t>
            </a:r>
            <a:r>
              <a:rPr lang="hu-HU" dirty="0"/>
              <a:t>t, amelyet </a:t>
            </a:r>
            <a:r>
              <a:rPr lang="hu-HU" dirty="0" smtClean="0"/>
              <a:t>a társadalomban </a:t>
            </a:r>
            <a:r>
              <a:rPr lang="hu-HU" dirty="0"/>
              <a:t>kialakult legerősebb hatalom, az állam alkot, alkotni enged vagy elismer, és melynek végrehajtását végső fokon fizikai kényszerrel is biztosíthatja</a:t>
            </a:r>
            <a:r>
              <a:rPr lang="hu-HU" dirty="0" smtClean="0"/>
              <a:t>.</a:t>
            </a:r>
          </a:p>
          <a:p>
            <a:endParaRPr lang="hu-HU" dirty="0"/>
          </a:p>
          <a:p>
            <a:endParaRPr lang="hu-HU" dirty="0" smtClean="0"/>
          </a:p>
        </p:txBody>
      </p:sp>
    </p:spTree>
    <p:extLst>
      <p:ext uri="{BB962C8B-B14F-4D97-AF65-F5344CB8AC3E}">
        <p14:creationId xmlns:p14="http://schemas.microsoft.com/office/powerpoint/2010/main" val="1274494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800" b="1" dirty="0">
                <a:solidFill>
                  <a:srgbClr val="003366"/>
                </a:solidFill>
                <a:latin typeface="Times New Roman"/>
              </a:rPr>
              <a:t>Jogalkotás </a:t>
            </a:r>
            <a:r>
              <a:rPr lang="hu-HU" sz="2800" b="1" dirty="0" smtClean="0">
                <a:solidFill>
                  <a:srgbClr val="003366"/>
                </a:solidFill>
                <a:latin typeface="Times New Roman"/>
              </a:rPr>
              <a:t>- Jogszabályok</a:t>
            </a:r>
            <a:endParaRPr lang="hu-HU" sz="2800" b="1" dirty="0">
              <a:solidFill>
                <a:srgbClr val="003366"/>
              </a:solidFill>
              <a:latin typeface="Times New Roman"/>
            </a:endParaRPr>
          </a:p>
        </p:txBody>
      </p:sp>
      <p:sp>
        <p:nvSpPr>
          <p:cNvPr id="3" name="Tartalom helye 2"/>
          <p:cNvSpPr>
            <a:spLocks noGrp="1"/>
          </p:cNvSpPr>
          <p:nvPr>
            <p:ph idx="1"/>
          </p:nvPr>
        </p:nvSpPr>
        <p:spPr/>
        <p:txBody>
          <a:bodyPr/>
          <a:lstStyle/>
          <a:p>
            <a:pPr>
              <a:buNone/>
            </a:pPr>
            <a:endParaRPr lang="hu-HU" dirty="0"/>
          </a:p>
        </p:txBody>
      </p:sp>
      <p:pic>
        <p:nvPicPr>
          <p:cNvPr id="3075" name="Picture 3" descr="C:\Documents and Settings\SandorG\Asztal\jogforrások\DSC02897.JPG"/>
          <p:cNvPicPr>
            <a:picLocks noChangeAspect="1" noChangeArrowheads="1"/>
          </p:cNvPicPr>
          <p:nvPr/>
        </p:nvPicPr>
        <p:blipFill>
          <a:blip r:embed="rId2" cstate="print"/>
          <a:srcRect/>
          <a:stretch>
            <a:fillRect/>
          </a:stretch>
        </p:blipFill>
        <p:spPr bwMode="auto">
          <a:xfrm>
            <a:off x="1043608" y="1266246"/>
            <a:ext cx="6772275" cy="5078413"/>
          </a:xfrm>
          <a:prstGeom prst="rect">
            <a:avLst/>
          </a:prstGeom>
          <a:ln>
            <a:noFill/>
          </a:ln>
          <a:effectLst>
            <a:outerShdw blurRad="292100" dist="139700" dir="2700000" algn="tl" rotWithShape="0">
              <a:srgbClr val="333333">
                <a:alpha val="65000"/>
              </a:srgbClr>
            </a:outerShdw>
          </a:effectLst>
        </p:spPr>
      </p:pic>
      <p:sp>
        <p:nvSpPr>
          <p:cNvPr id="4" name="Téglalap 3"/>
          <p:cNvSpPr/>
          <p:nvPr/>
        </p:nvSpPr>
        <p:spPr>
          <a:xfrm>
            <a:off x="6156176" y="5805264"/>
            <a:ext cx="1296144" cy="50405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800" b="1" dirty="0" smtClean="0">
                <a:solidFill>
                  <a:srgbClr val="003366"/>
                </a:solidFill>
                <a:latin typeface="Times New Roman"/>
              </a:rPr>
              <a:t> Jogalkalmazás - határozatok</a:t>
            </a:r>
            <a:endParaRPr lang="hu-HU" sz="2800" b="1" dirty="0">
              <a:solidFill>
                <a:srgbClr val="003366"/>
              </a:solidFill>
              <a:latin typeface="Times New Roman"/>
            </a:endParaRPr>
          </a:p>
        </p:txBody>
      </p:sp>
      <p:sp>
        <p:nvSpPr>
          <p:cNvPr id="3" name="Tartalom helye 2"/>
          <p:cNvSpPr>
            <a:spLocks noGrp="1"/>
          </p:cNvSpPr>
          <p:nvPr>
            <p:ph idx="1"/>
          </p:nvPr>
        </p:nvSpPr>
        <p:spPr/>
        <p:txBody>
          <a:bodyPr/>
          <a:lstStyle/>
          <a:p>
            <a:endParaRPr lang="hu-HU" dirty="0"/>
          </a:p>
        </p:txBody>
      </p:sp>
      <p:pic>
        <p:nvPicPr>
          <p:cNvPr id="2050" name="Picture 2" descr="C:\Documents and Settings\SandorG\Asztal\jogforrások\DSC02894.JPG"/>
          <p:cNvPicPr>
            <a:picLocks noChangeAspect="1" noChangeArrowheads="1"/>
          </p:cNvPicPr>
          <p:nvPr/>
        </p:nvPicPr>
        <p:blipFill>
          <a:blip r:embed="rId2" cstate="print"/>
          <a:srcRect/>
          <a:stretch>
            <a:fillRect/>
          </a:stretch>
        </p:blipFill>
        <p:spPr bwMode="auto">
          <a:xfrm>
            <a:off x="1259632" y="1268760"/>
            <a:ext cx="6772276" cy="507841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800" b="1" dirty="0">
                <a:solidFill>
                  <a:srgbClr val="003366"/>
                </a:solidFill>
                <a:latin typeface="Times New Roman"/>
              </a:rPr>
              <a:t>Szakirodalmi források</a:t>
            </a:r>
          </a:p>
        </p:txBody>
      </p:sp>
      <p:sp>
        <p:nvSpPr>
          <p:cNvPr id="3" name="Tartalom helye 2"/>
          <p:cNvSpPr>
            <a:spLocks noGrp="1"/>
          </p:cNvSpPr>
          <p:nvPr>
            <p:ph idx="1"/>
          </p:nvPr>
        </p:nvSpPr>
        <p:spPr/>
        <p:txBody>
          <a:bodyPr/>
          <a:lstStyle/>
          <a:p>
            <a:endParaRPr lang="hu-HU" dirty="0"/>
          </a:p>
        </p:txBody>
      </p:sp>
      <p:pic>
        <p:nvPicPr>
          <p:cNvPr id="1026" name="Picture 2" descr="C:\Documents and Settings\SandorG\Asztal\jogforrások\DSC02898.JPG"/>
          <p:cNvPicPr>
            <a:picLocks noChangeAspect="1" noChangeArrowheads="1"/>
          </p:cNvPicPr>
          <p:nvPr/>
        </p:nvPicPr>
        <p:blipFill>
          <a:blip r:embed="rId2" cstate="print"/>
          <a:srcRect/>
          <a:stretch>
            <a:fillRect/>
          </a:stretch>
        </p:blipFill>
        <p:spPr bwMode="auto">
          <a:xfrm>
            <a:off x="1187623" y="1412776"/>
            <a:ext cx="6772275" cy="5078412"/>
          </a:xfrm>
          <a:prstGeom prst="rect">
            <a:avLst/>
          </a:prstGeom>
          <a:ln>
            <a:noFill/>
          </a:ln>
          <a:effectLst>
            <a:outerShdw blurRad="292100" dist="139700" dir="2700000" algn="tl" rotWithShape="0">
              <a:srgbClr val="333333">
                <a:alpha val="65000"/>
              </a:srgbClr>
            </a:outerShdw>
          </a:effectLst>
        </p:spPr>
      </p:pic>
      <p:sp>
        <p:nvSpPr>
          <p:cNvPr id="4" name="Téglalap 3"/>
          <p:cNvSpPr/>
          <p:nvPr/>
        </p:nvSpPr>
        <p:spPr>
          <a:xfrm>
            <a:off x="6372200" y="5877272"/>
            <a:ext cx="1296144" cy="432048"/>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úra">
  <a:themeElements>
    <a:clrScheme name="Tú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ú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ú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3390</TotalTime>
  <Words>1553</Words>
  <Application>Microsoft Office PowerPoint</Application>
  <PresentationFormat>Diavetítés a képernyőre (4:3 oldalarány)</PresentationFormat>
  <Paragraphs>305</Paragraphs>
  <Slides>47</Slides>
  <Notes>14</Notes>
  <HiddenSlides>0</HiddenSlides>
  <MMClips>0</MMClips>
  <ScaleCrop>false</ScaleCrop>
  <HeadingPairs>
    <vt:vector size="4" baseType="variant">
      <vt:variant>
        <vt:lpstr>Téma</vt:lpstr>
      </vt:variant>
      <vt:variant>
        <vt:i4>1</vt:i4>
      </vt:variant>
      <vt:variant>
        <vt:lpstr>Diacímek</vt:lpstr>
      </vt:variant>
      <vt:variant>
        <vt:i4>47</vt:i4>
      </vt:variant>
    </vt:vector>
  </HeadingPairs>
  <TitlesOfParts>
    <vt:vector size="48" baseType="lpstr">
      <vt:lpstr>Túra</vt:lpstr>
      <vt:lpstr>PowerPoint bemutató</vt:lpstr>
      <vt:lpstr>„Miképp adjunk jogot a jognak / Hogy joga legyen jognak lennie.”   (Körkép a jogi szakkönyvtárakról) Somlyó György         </vt:lpstr>
      <vt:lpstr>Mindennek az az alma volt az oka!?</vt:lpstr>
      <vt:lpstr>Változó Társadalom - Változó könyvtárak  A KÖNYVTÁRAK PARADIGMAVÁLTÁSA: SZEMLÉLET ÉS  TECHNOLÓGIAI VÁLTÁS </vt:lpstr>
      <vt:lpstr>Jogi szakkönyvtárak</vt:lpstr>
      <vt:lpstr>  A JOG FOGALMA „Azért vagyunk mindnyájan a törvény szolgái, hogy szabadok lehessünk.”  Cicero         </vt:lpstr>
      <vt:lpstr>Jogalkotás - Jogszabályok</vt:lpstr>
      <vt:lpstr> Jogalkalmazás - határozatok</vt:lpstr>
      <vt:lpstr>Szakirodalmi források</vt:lpstr>
      <vt:lpstr>Elektronikus Jogi adatbázisok</vt:lpstr>
      <vt:lpstr>A JOGI INFORMÁCIÓK CÉLKÖZÖNSÉGE: JOGALKOTÓK ÉS JOGALKALMAZÓK</vt:lpstr>
      <vt:lpstr>JOGI KÖNYVTÁROSOK KOMPETENCIÁI</vt:lpstr>
      <vt:lpstr>Jogi szakkönyvtárak  típusai a mai magyar könyvtári rendszerben </vt:lpstr>
      <vt:lpstr>1.Országos szakkönyvtárak</vt:lpstr>
      <vt:lpstr>1.Országos szakkönyvtárak</vt:lpstr>
      <vt:lpstr>2. TUDOMÁNYOS SZAKKÖNYVTÁRAK /KUTATÓINTÉZETI KÖNYVTÁRAK</vt:lpstr>
      <vt:lpstr>2. TUDOMÁNYOS SZAKKÖNYVTÁRAK /KUTATÓINTÉZETI KÖNYVTÁRAK</vt:lpstr>
      <vt:lpstr>3. Minisztériumi könyvtárak</vt:lpstr>
      <vt:lpstr>4. Jogi egyetemek /kari könyvtárai</vt:lpstr>
      <vt:lpstr>PowerPoint bemutató</vt:lpstr>
      <vt:lpstr>5. AZ IGAZSÁGÜGY TERÜLETÉN MŰKÖDŐ KÖNYVTÁRAK</vt:lpstr>
      <vt:lpstr>PowerPoint bemutató</vt:lpstr>
      <vt:lpstr>10 éves a Bírósági Könyvtári rendszer Http://mia.birosag.hu</vt:lpstr>
      <vt:lpstr>6. A Bírósági Könyvtári Rendszer Http://mia.birosag.hu/</vt:lpstr>
      <vt:lpstr>PowerPoint bemutató</vt:lpstr>
      <vt:lpstr>PowerPoint bemutató</vt:lpstr>
      <vt:lpstr>Országos Bírósági Katalógus  http://mia.birosag.hu/ </vt:lpstr>
      <vt:lpstr>PowerPoint bemutató</vt:lpstr>
      <vt:lpstr>PowerPoint bemutató</vt:lpstr>
      <vt:lpstr>PowerPoint bemutató</vt:lpstr>
      <vt:lpstr>PowerPoint bemutató</vt:lpstr>
      <vt:lpstr>PowerPoint bemutató</vt:lpstr>
      <vt:lpstr>PowerPoint bemutató</vt:lpstr>
      <vt:lpstr>PowerPoint bemutató</vt:lpstr>
      <vt:lpstr>A MAGYAR KÖNYVTÁROSOK EGYESÜLETÉNEK JOGI SZEKCIÓJA </vt:lpstr>
      <vt:lpstr>PowerPoint bemutató</vt:lpstr>
      <vt:lpstr>A JOGI SZEKCIÓ MEGALAKULÁSA  2011. Március 4. Budapesti Ügyvédi Kamara</vt:lpstr>
      <vt:lpstr>PowerPoint bemutató</vt:lpstr>
      <vt:lpstr>Taggyűlés az Alkotmánybíróságon 2016.február 25.</vt:lpstr>
      <vt:lpstr>MAGYAR BÍRÓSÁGI KÖNYVTÁRI RENDSZER ELÉRT EREDMÉNYEI  2006-2016 </vt:lpstr>
      <vt:lpstr>PowerPoint bemutató</vt:lpstr>
      <vt:lpstr>PowerPoint bemutató</vt:lpstr>
      <vt:lpstr>            Együttműködés</vt:lpstr>
      <vt:lpstr>Jogi gyümölcs</vt:lpstr>
      <vt:lpstr>Útravaló</vt:lpstr>
      <vt:lpstr>Erősségeink:    „Nem kell, hogy a küszöböt átlépd, a világot úgy is megismerheted” Lao Ce</vt:lpstr>
      <vt:lpstr> Gyengeségeink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Sándor Gertrud</dc:creator>
  <cp:lastModifiedBy>Sándor Gertrud</cp:lastModifiedBy>
  <cp:revision>201</cp:revision>
  <cp:lastPrinted>2016-03-19T12:55:22Z</cp:lastPrinted>
  <dcterms:created xsi:type="dcterms:W3CDTF">2016-03-19T12:31:27Z</dcterms:created>
  <dcterms:modified xsi:type="dcterms:W3CDTF">2016-03-28T21:02:45Z</dcterms:modified>
</cp:coreProperties>
</file>