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5" r:id="rId3"/>
    <p:sldId id="354" r:id="rId4"/>
    <p:sldId id="353" r:id="rId5"/>
    <p:sldId id="352" r:id="rId6"/>
    <p:sldId id="355" r:id="rId7"/>
    <p:sldId id="357" r:id="rId8"/>
    <p:sldId id="356" r:id="rId9"/>
    <p:sldId id="358" r:id="rId10"/>
    <p:sldId id="359" r:id="rId11"/>
    <p:sldId id="264" r:id="rId12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CDB5"/>
    <a:srgbClr val="F3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Sötét stílus 1 – 1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Közepesen sötét stílus 4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580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02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-file1\eisz\EISZ\_&#193;kos\stat_mega_graf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-file1\eisz\EISZ\_&#193;kos\stat_mega_gra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/>
              </a:rPr>
              <a:t>Az összes teljes szövegű letöltések 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/>
              </a:rPr>
              <a:t>száma</a:t>
            </a:r>
            <a:b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/>
              </a:rPr>
            </a:b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/>
              </a:rPr>
              <a:t>2016-ban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/>
              </a:rPr>
              <a:t>intézménycsoportok 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/>
              </a:rPr>
              <a:t>szerint (db)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/>
            </a:endParaRPr>
          </a:p>
        </c:rich>
      </c:tx>
      <c:layout>
        <c:manualLayout>
          <c:xMode val="edge"/>
          <c:yMode val="edge"/>
          <c:x val="0.14739942028073344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ft!$B$1</c:f>
              <c:strCache>
                <c:ptCount val="1"/>
                <c:pt idx="0">
                  <c:v>Az összes teljes szövegű letöltések száma 2016-ban intézménycsoportok szerint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4F2-49B4-8533-1FF6AD27DF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4F2-49B4-8533-1FF6AD27DFD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4F2-49B4-8533-1FF6AD27DF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4F2-49B4-8533-1FF6AD27DFD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4F2-49B4-8533-1FF6AD27DFD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4F2-49B4-8533-1FF6AD27DFD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4F2-49B4-8533-1FF6AD27DFD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4F2-49B4-8533-1FF6AD27DFD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F4F2-49B4-8533-1FF6AD27DFD5}"/>
              </c:ext>
            </c:extLst>
          </c:dPt>
          <c:dLbls>
            <c:dLbl>
              <c:idx val="0"/>
              <c:layout>
                <c:manualLayout>
                  <c:x val="0.21648505502437751"/>
                  <c:y val="-1.0078672370613257E-2"/>
                </c:manualLayout>
              </c:layout>
              <c:tx>
                <c:rich>
                  <a:bodyPr/>
                  <a:lstStyle/>
                  <a:p>
                    <a:r>
                      <a:rPr lang="hu-HU" dirty="0">
                        <a:solidFill>
                          <a:schemeClr val="bg1"/>
                        </a:solidFill>
                      </a:rPr>
                      <a:t>Felsőoktatási </a:t>
                    </a:r>
                    <a:r>
                      <a:rPr lang="hu-HU" dirty="0" smtClean="0">
                        <a:solidFill>
                          <a:schemeClr val="bg1"/>
                        </a:solidFill>
                      </a:rPr>
                      <a:t>intézmények;</a:t>
                    </a:r>
                    <a:br>
                      <a:rPr lang="hu-HU" dirty="0" smtClean="0">
                        <a:solidFill>
                          <a:schemeClr val="bg1"/>
                        </a:solidFill>
                      </a:rPr>
                    </a:br>
                    <a:r>
                      <a:rPr lang="hu-HU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hu-HU" dirty="0">
                        <a:solidFill>
                          <a:schemeClr val="bg1"/>
                        </a:solidFill>
                      </a:rPr>
                      <a:t>2 183 823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080842504062918E-2"/>
                  <c:y val="-3.6283220534207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2977555683546653E-2"/>
                  <c:y val="4.0314689482453033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Nonprofit </a:t>
                    </a:r>
                    <a:r>
                      <a:rPr lang="en-US" dirty="0" err="1">
                        <a:solidFill>
                          <a:schemeClr val="bg1"/>
                        </a:solidFill>
                      </a:rPr>
                      <a:t>kutatóintézetek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;</a:t>
                    </a:r>
                    <a:r>
                      <a:rPr lang="hu-HU" dirty="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hu-HU" dirty="0" smtClean="0">
                        <a:solidFill>
                          <a:schemeClr val="bg1"/>
                        </a:solidFill>
                      </a:rPr>
                    </a:b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34 518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8.32634827016836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/>
                      <a:t>Szakkönyvtárak</a:t>
                    </a:r>
                    <a:r>
                      <a:rPr lang="en-US" dirty="0"/>
                      <a:t>; </a:t>
                    </a:r>
                    <a:r>
                      <a:rPr lang="hu-HU" dirty="0" smtClean="0"/>
                      <a:t/>
                    </a:r>
                    <a:br>
                      <a:rPr lang="hu-HU" dirty="0" smtClean="0"/>
                    </a:br>
                    <a:r>
                      <a:rPr lang="en-US" dirty="0" smtClean="0"/>
                      <a:t>25 </a:t>
                    </a:r>
                    <a:r>
                      <a:rPr lang="en-US" dirty="0"/>
                      <a:t>329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0269162866540985"/>
                  <c:y val="4.0314689482453033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err="1" smtClean="0">
                        <a:solidFill>
                          <a:schemeClr val="bg1"/>
                        </a:solidFill>
                      </a:rPr>
                      <a:t>Államigazgatási</a:t>
                    </a:r>
                    <a:r>
                      <a:rPr lang="en-US" sz="140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400" dirty="0" err="1">
                        <a:solidFill>
                          <a:schemeClr val="bg1"/>
                        </a:solidFill>
                      </a:rPr>
                      <a:t>intézmények</a:t>
                    </a:r>
                    <a:r>
                      <a:rPr lang="en-US" sz="1400" dirty="0" smtClean="0">
                        <a:solidFill>
                          <a:schemeClr val="bg1"/>
                        </a:solidFill>
                      </a:rPr>
                      <a:t>;</a:t>
                    </a:r>
                    <a:r>
                      <a:rPr lang="hu-HU" sz="1400" dirty="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hu-HU" sz="1400" dirty="0" smtClean="0">
                        <a:solidFill>
                          <a:schemeClr val="bg1"/>
                        </a:solidFill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</a:rPr>
                      <a:t>23 </a:t>
                    </a:r>
                    <a:r>
                      <a:rPr lang="en-US" sz="1400" dirty="0">
                        <a:solidFill>
                          <a:schemeClr val="bg1"/>
                        </a:solidFill>
                      </a:rPr>
                      <a:t>422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799851087304165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solidFill>
                          <a:schemeClr val="bg1"/>
                        </a:solidFill>
                      </a:rPr>
                      <a:t>Egészségügyi intézmények; 23 399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8.465120741337839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solidFill>
                          <a:schemeClr val="bg1"/>
                        </a:solidFill>
                      </a:rPr>
                      <a:t>Múzeumok; 8 604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6896713179483735E-2"/>
                  <c:y val="3.628322053420773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ft!$A$2:$A$9</c:f>
              <c:strCache>
                <c:ptCount val="8"/>
                <c:pt idx="0">
                  <c:v>Felsőoktatási Intézmények</c:v>
                </c:pt>
                <c:pt idx="1">
                  <c:v>Magyar Tudományos Akadémia</c:v>
                </c:pt>
                <c:pt idx="2">
                  <c:v>Nonprofit kutatóintézetek</c:v>
                </c:pt>
                <c:pt idx="3">
                  <c:v>Szakkönyvtárak</c:v>
                </c:pt>
                <c:pt idx="4">
                  <c:v>Államigazgatási intézmények</c:v>
                </c:pt>
                <c:pt idx="5">
                  <c:v>Egészségügyi intézmények</c:v>
                </c:pt>
                <c:pt idx="6">
                  <c:v>Múzeumok</c:v>
                </c:pt>
                <c:pt idx="7">
                  <c:v>Közkönyvtárak</c:v>
                </c:pt>
              </c:strCache>
            </c:strRef>
          </c:cat>
          <c:val>
            <c:numRef>
              <c:f>ft!$B$2:$B$9</c:f>
              <c:numCache>
                <c:formatCode>#,##0</c:formatCode>
                <c:ptCount val="8"/>
                <c:pt idx="0">
                  <c:v>2183823</c:v>
                </c:pt>
                <c:pt idx="1">
                  <c:v>355897</c:v>
                </c:pt>
                <c:pt idx="2">
                  <c:v>34518</c:v>
                </c:pt>
                <c:pt idx="3">
                  <c:v>25329</c:v>
                </c:pt>
                <c:pt idx="4">
                  <c:v>23422</c:v>
                </c:pt>
                <c:pt idx="5">
                  <c:v>23399</c:v>
                </c:pt>
                <c:pt idx="6">
                  <c:v>8604</c:v>
                </c:pt>
                <c:pt idx="7">
                  <c:v>815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D6-4BBA-838D-756B5CE364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splitType val="pos"/>
        <c:splitPos val="6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1800">
                <a:effectLst/>
              </a:rPr>
              <a:t>Az összes rekordmegtekintés 2016-ban (db)</a:t>
            </a:r>
            <a:endParaRPr lang="hu-HU" sz="140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rek!$B$1</c:f>
              <c:strCache>
                <c:ptCount val="1"/>
                <c:pt idx="0">
                  <c:v>össz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F9-4BA9-9906-F274FFFCAE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F9-4BA9-9906-F274FFFCAE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EF9-4BA9-9906-F274FFFCAE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EF9-4BA9-9906-F274FFFCAE9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EF9-4BA9-9906-F274FFFCAE9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EF9-4BA9-9906-F274FFFCAE9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EF9-4BA9-9906-F274FFFCAE9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EF9-4BA9-9906-F274FFFCAE9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CEF9-4BA9-9906-F274FFFCAE92}"/>
              </c:ext>
            </c:extLst>
          </c:dPt>
          <c:dLbls>
            <c:dLbl>
              <c:idx val="0"/>
              <c:layout>
                <c:manualLayout>
                  <c:x val="0.2"/>
                  <c:y val="-8.108932979349677E-3"/>
                </c:manualLayout>
              </c:layout>
              <c:tx>
                <c:rich>
                  <a:bodyPr/>
                  <a:lstStyle/>
                  <a:p>
                    <a:r>
                      <a:rPr lang="hu-HU" dirty="0" smtClean="0"/>
                      <a:t>Felsőoktatási intézmények</a:t>
                    </a:r>
                    <a:r>
                      <a:rPr lang="hu-HU" dirty="0"/>
                      <a:t>; 1 365 783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1666666666666667"/>
                  <c:y val="0.1337973941592696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7499999999999897E-2"/>
                  <c:y val="-4.2571898141585802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>
                        <a:solidFill>
                          <a:schemeClr val="bg1"/>
                        </a:solidFill>
                      </a:rPr>
                      <a:t>Szakkönyvtárak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hu-HU" dirty="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hu-HU" dirty="0" smtClean="0">
                        <a:solidFill>
                          <a:schemeClr val="bg1"/>
                        </a:solidFill>
                      </a:rPr>
                    </a:b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210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667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555555555555556"/>
                  <c:y val="-2.0272332448374192E-3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>
                        <a:solidFill>
                          <a:schemeClr val="bg1"/>
                        </a:solidFill>
                      </a:rPr>
                      <a:t>Múzeumok</a:t>
                    </a:r>
                    <a:r>
                      <a:rPr lang="en-US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hu-HU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hu-HU" smtClean="0">
                        <a:solidFill>
                          <a:schemeClr val="bg1"/>
                        </a:solidFill>
                      </a:rPr>
                    </a:br>
                    <a:r>
                      <a:rPr lang="en-US" smtClean="0">
                        <a:solidFill>
                          <a:schemeClr val="bg1"/>
                        </a:solidFill>
                      </a:rPr>
                      <a:t>95 </a:t>
                    </a:r>
                    <a:r>
                      <a:rPr lang="en-US">
                        <a:solidFill>
                          <a:schemeClr val="bg1"/>
                        </a:solidFill>
                      </a:rPr>
                      <a:t>682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7222331583551952E-2"/>
                  <c:y val="8.108932979349677E-3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/>
                      <a:t>Közkönyvtárak</a:t>
                    </a:r>
                    <a:r>
                      <a:rPr lang="en-US" dirty="0" smtClean="0"/>
                      <a:t>;</a:t>
                    </a:r>
                    <a:r>
                      <a:rPr lang="hu-HU" dirty="0" smtClean="0"/>
                      <a:t/>
                    </a:r>
                    <a:br>
                      <a:rPr lang="hu-HU" dirty="0" smtClean="0"/>
                    </a:br>
                    <a:r>
                      <a:rPr lang="en-US" dirty="0" smtClean="0"/>
                      <a:t> </a:t>
                    </a:r>
                    <a:r>
                      <a:rPr lang="en-US" dirty="0"/>
                      <a:t>70 439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9444444444444445"/>
                  <c:y val="0.1013616622418709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2500000000000001E-2"/>
                  <c:y val="7.90620965486593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2361111111111112"/>
                  <c:y val="0.139879093893781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17499999999999999"/>
                  <c:y val="-1.01361662241871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rek!$A$2:$A$9</c:f>
              <c:strCache>
                <c:ptCount val="8"/>
                <c:pt idx="0">
                  <c:v>Felsőoktatási Intézmények</c:v>
                </c:pt>
                <c:pt idx="1">
                  <c:v>Magyar Tudományos Akadémia</c:v>
                </c:pt>
                <c:pt idx="2">
                  <c:v>Szakkönyvtárak</c:v>
                </c:pt>
                <c:pt idx="3">
                  <c:v>Múzeumok</c:v>
                </c:pt>
                <c:pt idx="4">
                  <c:v>Közkönyvtárak</c:v>
                </c:pt>
                <c:pt idx="5">
                  <c:v>Nonprofit kutatóintézetek</c:v>
                </c:pt>
                <c:pt idx="6">
                  <c:v>Államigazgatási intézmények</c:v>
                </c:pt>
                <c:pt idx="7">
                  <c:v>Egészségügyi intézmények</c:v>
                </c:pt>
              </c:strCache>
            </c:strRef>
          </c:cat>
          <c:val>
            <c:numRef>
              <c:f>rek!$B$2:$B$9</c:f>
              <c:numCache>
                <c:formatCode>#,##0</c:formatCode>
                <c:ptCount val="8"/>
                <c:pt idx="0">
                  <c:v>1365783</c:v>
                </c:pt>
                <c:pt idx="1">
                  <c:v>344763</c:v>
                </c:pt>
                <c:pt idx="2">
                  <c:v>210667</c:v>
                </c:pt>
                <c:pt idx="3">
                  <c:v>95682</c:v>
                </c:pt>
                <c:pt idx="4">
                  <c:v>70439</c:v>
                </c:pt>
                <c:pt idx="5">
                  <c:v>22915</c:v>
                </c:pt>
                <c:pt idx="6">
                  <c:v>16107</c:v>
                </c:pt>
                <c:pt idx="7">
                  <c:v>12241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CEF9-4BA9-9906-F274FFFCA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splitType val="pos"/>
        <c:splitPos val="6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0475F-5458-4578-B189-65E85ACEDAE6}" type="datetimeFigureOut">
              <a:rPr lang="hu-HU" smtClean="0"/>
              <a:t>2017.03.18.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D6C40-5F99-431D-B8F9-904AA1F732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961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BAD0D-0BD3-4B1C-BED0-B26B9B22B612}" type="datetimeFigureOut">
              <a:rPr lang="hu-HU" smtClean="0"/>
              <a:t>2017.03.18.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005AB-39A6-4C40-9E26-EF29E6EE79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41335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4F5B-FA2E-4198-B6D5-CE406FAE6E10}" type="datetime1">
              <a:rPr lang="hu-HU" smtClean="0"/>
              <a:t>2017.03.18.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63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13934-F90B-4FE6-A6C7-5A7E79DE8ABC}" type="datetime1">
              <a:rPr lang="hu-HU" smtClean="0"/>
              <a:t>2017.03.18.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817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2302"/>
            <a:ext cx="1971675" cy="575989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1C8-476D-4ABD-86B2-94F7DD6EFEBE}" type="datetime1">
              <a:rPr lang="hu-HU" smtClean="0"/>
              <a:t>2017.03.18.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01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B462C-B36D-43B7-B006-E15689611601}" type="datetime1">
              <a:rPr lang="hu-HU" smtClean="0"/>
              <a:t>2017.03.18.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0888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ADAC-5C46-4385-A703-D2A99A00C7F1}" type="datetime1">
              <a:rPr lang="hu-HU" smtClean="0"/>
              <a:t>2017.03.18.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220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7"/>
            <a:ext cx="3703320" cy="402335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1FEAD-27E0-483B-A921-3C9184C5EBF3}" type="datetime1">
              <a:rPr lang="hu-HU" smtClean="0"/>
              <a:t>2017.03.18.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992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DB36D-5FF3-4AB2-871D-0F552DD9E264}" type="datetime1">
              <a:rPr lang="hu-HU" smtClean="0"/>
              <a:t>2017.03.18.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152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E587-E11C-42A2-9D09-1F86667B194F}" type="datetime1">
              <a:rPr lang="hu-HU" smtClean="0"/>
              <a:t>2017.03.18.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26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59959-8E1D-4F36-8B2A-574C77B13103}" type="datetime1">
              <a:rPr lang="hu-HU" smtClean="0"/>
              <a:t>2017.03.18.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611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8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EACAE77-D258-4E43-A7C3-70F93D7010F3}" type="datetime1">
              <a:rPr lang="hu-HU" smtClean="0"/>
              <a:t>2017.03.18.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190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2476-345C-4DB1-A37F-ACBFEF19745D}" type="datetime1">
              <a:rPr lang="hu-HU" smtClean="0"/>
              <a:t>2017.03.18.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260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1995AF1-48D5-4C3A-9F9D-E58E908CFCCB}" type="datetime1">
              <a:rPr lang="hu-HU" smtClean="0"/>
              <a:t>2017.03.18.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8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B5D6530-88CE-4FD7-8D9A-83EFB659E50A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30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9512" y="4509120"/>
            <a:ext cx="8784976" cy="1656184"/>
          </a:xfrm>
        </p:spPr>
        <p:txBody>
          <a:bodyPr>
            <a:normAutofit fontScale="90000"/>
          </a:bodyPr>
          <a:lstStyle/>
          <a:p>
            <a:r>
              <a:rPr lang="hu-HU" sz="4000" dirty="0"/>
              <a:t>Az EISZ Nemzeti Program szerepe a könyvtárak külföldi szakirodalommal való </a:t>
            </a:r>
            <a:r>
              <a:rPr lang="hu-HU" sz="4000" dirty="0" smtClean="0"/>
              <a:t>ellátásában</a:t>
            </a:r>
            <a:br>
              <a:rPr lang="hu-HU" sz="4000" dirty="0" smtClean="0"/>
            </a:br>
            <a:r>
              <a:rPr lang="hu-HU" sz="1800" dirty="0" smtClean="0"/>
              <a:t/>
            </a:r>
            <a:br>
              <a:rPr lang="hu-HU" sz="1800" dirty="0" smtClean="0"/>
            </a:br>
            <a:r>
              <a:rPr lang="hu-HU" sz="2400" dirty="0" smtClean="0"/>
              <a:t>Szakkönyvtári Seregszemle, 2017</a:t>
            </a:r>
            <a:r>
              <a:rPr lang="hu-HU" sz="2400" dirty="0"/>
              <a:t>. </a:t>
            </a:r>
            <a:r>
              <a:rPr lang="hu-HU" sz="2400" dirty="0" smtClean="0"/>
              <a:t>március 21.</a:t>
            </a:r>
            <a:endParaRPr lang="hu-HU" sz="2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4"/>
            <a:ext cx="9144000" cy="435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8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10</a:t>
            </a:fld>
            <a:endParaRPr lang="hu-HU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7834151"/>
              </p:ext>
            </p:extLst>
          </p:nvPr>
        </p:nvGraphicFramePr>
        <p:xfrm>
          <a:off x="1" y="44624"/>
          <a:ext cx="914400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0" y="6499291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Dér Ádám szerkesztése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4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4653136"/>
            <a:ext cx="7128792" cy="1174804"/>
          </a:xfrm>
        </p:spPr>
        <p:txBody>
          <a:bodyPr>
            <a:normAutofit/>
          </a:bodyPr>
          <a:lstStyle/>
          <a:p>
            <a:r>
              <a:rPr lang="hu-HU" sz="3600" dirty="0" smtClean="0"/>
              <a:t>http://eisz.mtak.hu</a:t>
            </a:r>
            <a:br>
              <a:rPr lang="hu-HU" sz="3600" dirty="0" smtClean="0"/>
            </a:br>
            <a:r>
              <a:rPr lang="hu-HU" sz="3600" dirty="0" err="1" smtClean="0"/>
              <a:t>Lencses.Akos</a:t>
            </a:r>
            <a:r>
              <a:rPr lang="hu-HU" sz="3600" dirty="0" smtClean="0"/>
              <a:t>@</a:t>
            </a:r>
            <a:r>
              <a:rPr lang="hu-HU" sz="3600" dirty="0" err="1" smtClean="0"/>
              <a:t>konyvtar.mta.hu</a:t>
            </a:r>
            <a:endParaRPr lang="hu-HU" sz="3600" dirty="0"/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606388" y="274638"/>
            <a:ext cx="7931224" cy="778098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hu-HU" b="1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4"/>
            <a:ext cx="9144000" cy="4352544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11</a:t>
            </a:fld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67" y="5949280"/>
            <a:ext cx="2682245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rtalom helye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580019"/>
              </p:ext>
            </p:extLst>
          </p:nvPr>
        </p:nvGraphicFramePr>
        <p:xfrm>
          <a:off x="107505" y="116631"/>
          <a:ext cx="8928992" cy="6192688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1584175">
                  <a:extLst>
                    <a:ext uri="{9D8B030D-6E8A-4147-A177-3AD203B41FA5}">
                      <a16:colId xmlns="" xmlns:a16="http://schemas.microsoft.com/office/drawing/2014/main" val="2474868039"/>
                    </a:ext>
                  </a:extLst>
                </a:gridCol>
                <a:gridCol w="899355">
                  <a:extLst>
                    <a:ext uri="{9D8B030D-6E8A-4147-A177-3AD203B41FA5}">
                      <a16:colId xmlns="" xmlns:a16="http://schemas.microsoft.com/office/drawing/2014/main" val="2921525143"/>
                    </a:ext>
                  </a:extLst>
                </a:gridCol>
                <a:gridCol w="897287">
                  <a:extLst>
                    <a:ext uri="{9D8B030D-6E8A-4147-A177-3AD203B41FA5}">
                      <a16:colId xmlns="" xmlns:a16="http://schemas.microsoft.com/office/drawing/2014/main" val="3278355240"/>
                    </a:ext>
                  </a:extLst>
                </a:gridCol>
                <a:gridCol w="897287">
                  <a:extLst>
                    <a:ext uri="{9D8B030D-6E8A-4147-A177-3AD203B41FA5}">
                      <a16:colId xmlns="" xmlns:a16="http://schemas.microsoft.com/office/drawing/2014/main" val="1686132649"/>
                    </a:ext>
                  </a:extLst>
                </a:gridCol>
                <a:gridCol w="897287">
                  <a:extLst>
                    <a:ext uri="{9D8B030D-6E8A-4147-A177-3AD203B41FA5}">
                      <a16:colId xmlns="" xmlns:a16="http://schemas.microsoft.com/office/drawing/2014/main" val="1931553303"/>
                    </a:ext>
                  </a:extLst>
                </a:gridCol>
                <a:gridCol w="897287">
                  <a:extLst>
                    <a:ext uri="{9D8B030D-6E8A-4147-A177-3AD203B41FA5}">
                      <a16:colId xmlns="" xmlns:a16="http://schemas.microsoft.com/office/drawing/2014/main" val="2499257532"/>
                    </a:ext>
                  </a:extLst>
                </a:gridCol>
                <a:gridCol w="897287">
                  <a:extLst>
                    <a:ext uri="{9D8B030D-6E8A-4147-A177-3AD203B41FA5}">
                      <a16:colId xmlns="" xmlns:a16="http://schemas.microsoft.com/office/drawing/2014/main" val="2009085465"/>
                    </a:ext>
                  </a:extLst>
                </a:gridCol>
                <a:gridCol w="1959027">
                  <a:extLst>
                    <a:ext uri="{9D8B030D-6E8A-4147-A177-3AD203B41FA5}">
                      <a16:colId xmlns="" xmlns:a16="http://schemas.microsoft.com/office/drawing/2014/main" val="3806918268"/>
                    </a:ext>
                  </a:extLst>
                </a:gridCol>
              </a:tblGrid>
              <a:tr h="552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b="1" dirty="0">
                          <a:effectLst/>
                        </a:rPr>
                        <a:t>PROJEKT INDIKÁTOROK</a:t>
                      </a:r>
                      <a:endParaRPr lang="hu-H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2012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2013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2014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2015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</a:rPr>
                        <a:t>2016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2017*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Megjegyzés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57753055"/>
                  </a:ext>
                </a:extLst>
              </a:tr>
              <a:tr h="805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>
                          <a:effectLst/>
                        </a:rPr>
                        <a:t>Előfizetett adatbázisok száma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19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20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22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23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26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>
                          <a:effectLst/>
                        </a:rPr>
                        <a:t>A beszerzett adatbázisok száma 2012 óta </a:t>
                      </a:r>
                      <a:r>
                        <a:rPr lang="hu-HU" sz="1200" b="1" i="1" dirty="0" smtClean="0">
                          <a:effectLst/>
                        </a:rPr>
                        <a:t>több mint kétszeresére nőtt</a:t>
                      </a:r>
                      <a:endParaRPr lang="hu-HU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57039405"/>
                  </a:ext>
                </a:extLst>
              </a:tr>
              <a:tr h="805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>
                          <a:effectLst/>
                        </a:rPr>
                        <a:t>Tagintézmények száma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92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138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140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147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173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>
                          <a:effectLst/>
                        </a:rPr>
                        <a:t>Az intézményi kör létszáma 2012 óta </a:t>
                      </a:r>
                      <a:r>
                        <a:rPr lang="hu-HU" sz="1200" b="1" i="1" dirty="0" smtClean="0">
                          <a:effectLst/>
                        </a:rPr>
                        <a:t>több mint kétszeresére nőtt</a:t>
                      </a:r>
                      <a:endParaRPr lang="hu-HU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90503465"/>
                  </a:ext>
                </a:extLst>
              </a:tr>
              <a:tr h="567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>
                          <a:effectLst/>
                        </a:rPr>
                        <a:t>Központi </a:t>
                      </a:r>
                      <a:r>
                        <a:rPr lang="hu-HU" sz="1200" b="0" dirty="0" smtClean="0">
                          <a:effectLst/>
                        </a:rPr>
                        <a:t>támogatás</a:t>
                      </a:r>
                      <a:br>
                        <a:rPr lang="hu-HU" sz="1200" b="0" dirty="0" smtClean="0">
                          <a:effectLst/>
                        </a:rPr>
                      </a:br>
                      <a:r>
                        <a:rPr lang="hu-HU" sz="1200" b="0" dirty="0" smtClean="0">
                          <a:effectLst/>
                        </a:rPr>
                        <a:t>(ezer </a:t>
                      </a:r>
                      <a:r>
                        <a:rPr lang="hu-HU" sz="1200" b="0" dirty="0">
                          <a:effectLst/>
                        </a:rPr>
                        <a:t>Ft)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1 426 000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1 426 000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1 426 000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1 426 000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1 426 000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1 426 000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>
                          <a:effectLst/>
                        </a:rPr>
                        <a:t>A központi támogatás összege </a:t>
                      </a:r>
                      <a:r>
                        <a:rPr lang="hu-HU" sz="1200" b="1" i="1" dirty="0">
                          <a:effectLst/>
                        </a:rPr>
                        <a:t>nem </a:t>
                      </a:r>
                      <a:r>
                        <a:rPr lang="hu-HU" sz="1200" b="1" i="1" dirty="0" smtClean="0">
                          <a:effectLst/>
                        </a:rPr>
                        <a:t>változott</a:t>
                      </a:r>
                      <a:endParaRPr lang="hu-HU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03823932"/>
                  </a:ext>
                </a:extLst>
              </a:tr>
              <a:tr h="1044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>
                          <a:effectLst/>
                        </a:rPr>
                        <a:t>Intézményi önrész </a:t>
                      </a:r>
                      <a:endParaRPr lang="hu-HU" sz="1200" b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 smtClean="0">
                          <a:effectLst/>
                        </a:rPr>
                        <a:t>(</a:t>
                      </a:r>
                      <a:r>
                        <a:rPr lang="hu-HU" sz="1200" b="0" dirty="0">
                          <a:effectLst/>
                        </a:rPr>
                        <a:t>ezer Ft)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297 193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582 152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813 769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1 006 506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1 665 518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2 184 985</a:t>
                      </a:r>
                      <a:endParaRPr lang="hu-HU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>
                          <a:effectLst/>
                        </a:rPr>
                        <a:t>A befizetett intézményi önrészek összege</a:t>
                      </a:r>
                      <a:br>
                        <a:rPr lang="hu-HU" sz="1200" i="1" dirty="0">
                          <a:effectLst/>
                        </a:rPr>
                      </a:br>
                      <a:r>
                        <a:rPr lang="hu-HU" sz="1200" i="1" dirty="0">
                          <a:effectLst/>
                        </a:rPr>
                        <a:t>(nettó Ft) 2012 óta </a:t>
                      </a:r>
                      <a:r>
                        <a:rPr lang="hu-HU" sz="1200" b="1" i="1" dirty="0" smtClean="0">
                          <a:effectLst/>
                        </a:rPr>
                        <a:t>több mint </a:t>
                      </a:r>
                      <a:r>
                        <a:rPr lang="hu-HU" sz="1200" b="1" i="1" u="sng" dirty="0" smtClean="0">
                          <a:effectLst/>
                        </a:rPr>
                        <a:t>hétszeresére</a:t>
                      </a:r>
                      <a:r>
                        <a:rPr lang="hu-HU" sz="1200" b="1" i="1" dirty="0" smtClean="0">
                          <a:effectLst/>
                        </a:rPr>
                        <a:t> nőtt</a:t>
                      </a:r>
                      <a:endParaRPr lang="hu-HU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28158920"/>
                  </a:ext>
                </a:extLst>
              </a:tr>
              <a:tr h="805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 smtClean="0">
                          <a:effectLst/>
                        </a:rPr>
                        <a:t>Adatbázis-beszerzésre </a:t>
                      </a:r>
                      <a:r>
                        <a:rPr lang="hu-HU" sz="1200" b="0" dirty="0">
                          <a:effectLst/>
                        </a:rPr>
                        <a:t>fordított összeg </a:t>
                      </a:r>
                      <a:r>
                        <a:rPr lang="hu-HU" sz="1200" b="0" dirty="0" smtClean="0">
                          <a:effectLst/>
                        </a:rPr>
                        <a:t>(</a:t>
                      </a:r>
                      <a:r>
                        <a:rPr lang="hu-HU" sz="1200" b="0" dirty="0">
                          <a:effectLst/>
                        </a:rPr>
                        <a:t>ezer Ft)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1 605 417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2 121 543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2 291 382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2 527 798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2 955 164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3 287 874</a:t>
                      </a:r>
                      <a:endParaRPr lang="hu-HU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>
                          <a:effectLst/>
                        </a:rPr>
                        <a:t>Az adatbázis beszerzésre fordított összeg 2012 óta </a:t>
                      </a:r>
                      <a:r>
                        <a:rPr lang="hu-HU" sz="1200" b="1" i="1" dirty="0" smtClean="0">
                          <a:effectLst/>
                        </a:rPr>
                        <a:t>több mint</a:t>
                      </a:r>
                      <a:r>
                        <a:rPr lang="hu-HU" sz="1200" b="1" i="1" baseline="0" dirty="0" smtClean="0">
                          <a:effectLst/>
                        </a:rPr>
                        <a:t> </a:t>
                      </a:r>
                      <a:r>
                        <a:rPr lang="hu-HU" sz="1200" b="1" i="1" dirty="0" smtClean="0">
                          <a:effectLst/>
                        </a:rPr>
                        <a:t>kétszeresére nőtt</a:t>
                      </a:r>
                      <a:endParaRPr lang="hu-HU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36105983"/>
                  </a:ext>
                </a:extLst>
              </a:tr>
              <a:tr h="805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>
                          <a:effectLst/>
                        </a:rPr>
                        <a:t>Teljes projekt költségvetés (ezer Ft)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1 723 193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2 008 152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2 239 769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2 432 506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3 091 518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3 610 985</a:t>
                      </a:r>
                      <a:endParaRPr lang="hu-HU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>
                          <a:effectLst/>
                        </a:rPr>
                        <a:t>A teljes projekt költségvetés 2012 óta </a:t>
                      </a:r>
                      <a:r>
                        <a:rPr lang="hu-HU" sz="1200" b="1" i="1" dirty="0" smtClean="0">
                          <a:effectLst/>
                        </a:rPr>
                        <a:t>több mint</a:t>
                      </a:r>
                      <a:r>
                        <a:rPr lang="hu-HU" sz="1200" b="1" i="1" baseline="0" dirty="0" smtClean="0">
                          <a:effectLst/>
                        </a:rPr>
                        <a:t> </a:t>
                      </a:r>
                      <a:r>
                        <a:rPr lang="hu-HU" sz="1200" b="1" i="1" dirty="0" smtClean="0">
                          <a:effectLst/>
                        </a:rPr>
                        <a:t>kétszeresére nőtt</a:t>
                      </a:r>
                      <a:endParaRPr lang="hu-HU" sz="12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25520116"/>
                  </a:ext>
                </a:extLst>
              </a:tr>
              <a:tr h="805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b="0" dirty="0">
                          <a:effectLst/>
                        </a:rPr>
                        <a:t>Támogatás intenzitása</a:t>
                      </a:r>
                      <a:endParaRPr lang="hu-H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339" marR="10339" marT="1033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83%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71%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64%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effectLst/>
                        </a:rPr>
                        <a:t>59%</a:t>
                      </a:r>
                      <a:endParaRPr lang="hu-H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</a:rPr>
                        <a:t>46%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20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43%</a:t>
                      </a:r>
                      <a:endParaRPr lang="hu-HU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projekt támogatási intenzitása 2012 </a:t>
                      </a:r>
                      <a:r>
                        <a:rPr kumimoji="0" lang="hu-H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óta közel a felére csökkent</a:t>
                      </a:r>
                      <a:endParaRPr kumimoji="0" lang="hu-H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99049932"/>
                  </a:ext>
                </a:extLst>
              </a:tr>
            </a:tbl>
          </a:graphicData>
        </a:graphic>
      </p:graphicFrame>
      <p:sp>
        <p:nvSpPr>
          <p:cNvPr id="3" name="Cím 1"/>
          <p:cNvSpPr txBox="1">
            <a:spLocks/>
          </p:cNvSpPr>
          <p:nvPr/>
        </p:nvSpPr>
        <p:spPr>
          <a:xfrm>
            <a:off x="107504" y="6453336"/>
            <a:ext cx="2520280" cy="3582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1800" dirty="0">
                <a:solidFill>
                  <a:schemeClr val="bg1"/>
                </a:solidFill>
              </a:rPr>
              <a:t>* Becsült értékek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615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3</a:t>
            </a:fld>
            <a:endParaRPr lang="hu-HU"/>
          </a:p>
        </p:txBody>
      </p:sp>
      <p:pic>
        <p:nvPicPr>
          <p:cNvPr id="2050" name="Picture 2" descr="C:\Users\lencses.akos\Desktop\seregszemle\adb\alexander_stre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254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encses.akos\Desktop\seregszemle\adb\ATL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51" y="3213359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encses.akos\Desktop\seregszemle\adb\bm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92465"/>
            <a:ext cx="1756663" cy="87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lencses.akos\Desktop\seregszemle\adb\clinicalke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582" y="5604022"/>
            <a:ext cx="172819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lencses.akos\Desktop\seregszemle\adb\incit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71713"/>
            <a:ext cx="1080120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lencses.akos\Desktop\seregszemle\adb\iopscienc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662" y="1839518"/>
            <a:ext cx="1990080" cy="99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lencses.akos\Desktop\seregszemle\adb\legalsourc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228" y="4863228"/>
            <a:ext cx="1630040" cy="80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lencses.akos\Desktop\seregszemle\adb\not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97085"/>
            <a:ext cx="1570094" cy="7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lencses.akos\Desktop\seregszemle\adb\philosophersindex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6743"/>
            <a:ext cx="1810060" cy="90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lencses.akos\Desktop\seregszemle\adb\proquest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631" y="3776351"/>
            <a:ext cx="1558032" cy="77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lencses.akos\Desktop\seregszemle\adb\PsycARTICLES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1" y="4555367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lencses.akos\Desktop\seregszemle\adb\rsc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434" y="311770"/>
            <a:ext cx="1823132" cy="91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lencses.akos\Desktop\seregszemle\adb\scival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470" y="5399693"/>
            <a:ext cx="1291716" cy="64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lencses.akos\Desktop\seregszemle\adb\uptodate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647" y="2130554"/>
            <a:ext cx="866801" cy="43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37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81488" cy="1450757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Állománygyarapításra és adatbázis-előfizetésre fordított összegek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371225"/>
              </p:ext>
            </p:extLst>
          </p:nvPr>
        </p:nvGraphicFramePr>
        <p:xfrm>
          <a:off x="-15391" y="1844826"/>
          <a:ext cx="9118312" cy="4468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1568"/>
                <a:gridCol w="2016224"/>
                <a:gridCol w="2376264"/>
                <a:gridCol w="2304256"/>
              </a:tblGrid>
              <a:tr h="16561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Intézménytípus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Állománygyarapításra fordított </a:t>
                      </a:r>
                      <a:r>
                        <a:rPr lang="hu-HU" sz="1600" dirty="0" smtClean="0">
                          <a:effectLst/>
                        </a:rPr>
                        <a:t>összeg</a:t>
                      </a:r>
                      <a:br>
                        <a:rPr lang="hu-HU" sz="1600" dirty="0" smtClean="0">
                          <a:effectLst/>
                        </a:rPr>
                      </a:br>
                      <a:r>
                        <a:rPr lang="hu-HU" sz="1600" dirty="0" smtClean="0">
                          <a:effectLst/>
                        </a:rPr>
                        <a:t>2015-ben </a:t>
                      </a:r>
                      <a:br>
                        <a:rPr lang="hu-HU" sz="1600" dirty="0" smtClean="0">
                          <a:effectLst/>
                        </a:rPr>
                      </a:br>
                      <a:r>
                        <a:rPr lang="hu-H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(OSZK KI statisztika)</a:t>
                      </a:r>
                      <a:endParaRPr lang="hu-H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err="1">
                          <a:effectLst/>
                        </a:rPr>
                        <a:t>EISZ-en</a:t>
                      </a:r>
                      <a:r>
                        <a:rPr lang="hu-HU" sz="1600" dirty="0">
                          <a:effectLst/>
                        </a:rPr>
                        <a:t> keresztül adatbázisok beszerzésére fordított összeg </a:t>
                      </a:r>
                      <a:r>
                        <a:rPr lang="hu-HU" sz="1600" dirty="0" smtClean="0">
                          <a:effectLst/>
                        </a:rPr>
                        <a:t>2015-ben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(önrész, nettó Ft)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err="1">
                          <a:effectLst/>
                        </a:rPr>
                        <a:t>EISZ-en</a:t>
                      </a:r>
                      <a:r>
                        <a:rPr lang="hu-HU" sz="1600" dirty="0">
                          <a:effectLst/>
                        </a:rPr>
                        <a:t> keresztül adatbázisok beszerzésére fordított összeg </a:t>
                      </a:r>
                      <a:r>
                        <a:rPr lang="hu-HU" sz="1600" dirty="0" smtClean="0">
                          <a:effectLst/>
                        </a:rPr>
                        <a:t>2016-ban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(önrész, nettó Ft)</a:t>
                      </a:r>
                      <a:endParaRPr lang="hu-H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045" marR="67045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Felsőoktatási intézmények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2 483 826 000 Ft 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866 970 682 Ft </a:t>
                      </a:r>
                      <a:endParaRPr lang="hu-H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1 455 333 156 Ft 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Országos szakkönyvtárak </a:t>
                      </a:r>
                      <a:endParaRPr lang="hu-HU" sz="160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 smtClean="0">
                          <a:effectLst/>
                        </a:rPr>
                        <a:t>(</a:t>
                      </a:r>
                      <a:r>
                        <a:rPr lang="hu-HU" sz="1400" dirty="0">
                          <a:effectLst/>
                        </a:rPr>
                        <a:t>BME </a:t>
                      </a:r>
                      <a:r>
                        <a:rPr lang="hu-HU" sz="1400" dirty="0" smtClean="0">
                          <a:effectLst/>
                        </a:rPr>
                        <a:t>OMIKK és </a:t>
                      </a:r>
                      <a:r>
                        <a:rPr lang="hu-HU" sz="1400" dirty="0">
                          <a:effectLst/>
                        </a:rPr>
                        <a:t>FSZEK nélkül)</a:t>
                      </a:r>
                      <a:endParaRPr lang="hu-H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</a:rPr>
                        <a:t>140 446 </a:t>
                      </a:r>
                      <a:r>
                        <a:rPr lang="hu-HU" sz="1600" dirty="0">
                          <a:effectLst/>
                        </a:rPr>
                        <a:t>000 Ft 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</a:rPr>
                        <a:t>20 871 486 Ft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</a:rPr>
                        <a:t>45 066 025 Ft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</a:tr>
              <a:tr h="10120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MTA kutatóintézeti könyvtárai </a:t>
                      </a:r>
                      <a:r>
                        <a:rPr lang="hu-HU" sz="1400" dirty="0" smtClean="0">
                          <a:effectLst/>
                        </a:rPr>
                        <a:t>(</a:t>
                      </a:r>
                      <a:r>
                        <a:rPr lang="hu-HU" sz="1400" dirty="0">
                          <a:effectLst/>
                        </a:rPr>
                        <a:t>MTA KIK nélkül)</a:t>
                      </a:r>
                      <a:endParaRPr lang="hu-H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218 800 000 Ft </a:t>
                      </a:r>
                      <a:endParaRPr lang="hu-H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105 937 156 Ft 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123 451 016 Ft </a:t>
                      </a:r>
                      <a:endParaRPr lang="hu-H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45" marR="67045" marT="0" marB="0" anchor="ctr"/>
                </a:tc>
              </a:tr>
            </a:tbl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418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online szakirodalom és az adatbázisok előnyei (?)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247562"/>
          </a:xfrm>
        </p:spPr>
        <p:txBody>
          <a:bodyPr numCol="2">
            <a:noAutofit/>
          </a:bodyPr>
          <a:lstStyle/>
          <a:p>
            <a:r>
              <a:rPr lang="hu-HU" sz="3200" dirty="0" smtClean="0"/>
              <a:t>Hozzáférhető folyóiratok száma</a:t>
            </a:r>
            <a:endParaRPr lang="hu-HU" sz="3200" dirty="0"/>
          </a:p>
          <a:p>
            <a:r>
              <a:rPr lang="hu-HU" sz="3200" dirty="0" smtClean="0"/>
              <a:t>Raktározási kérdések</a:t>
            </a:r>
            <a:endParaRPr lang="hu-HU" sz="3200" dirty="0"/>
          </a:p>
          <a:p>
            <a:r>
              <a:rPr lang="hu-HU" sz="3200" dirty="0"/>
              <a:t>Párhuzamos használhatóság</a:t>
            </a:r>
          </a:p>
          <a:p>
            <a:r>
              <a:rPr lang="hu-HU" sz="3200" dirty="0" smtClean="0"/>
              <a:t>Távoli hozzáférés lehetősége</a:t>
            </a:r>
            <a:endParaRPr lang="hu-HU" sz="3200" dirty="0"/>
          </a:p>
          <a:p>
            <a:r>
              <a:rPr lang="hu-HU" sz="3200" dirty="0"/>
              <a:t>Keresés a teljes szövegben</a:t>
            </a:r>
          </a:p>
          <a:p>
            <a:r>
              <a:rPr lang="hu-HU" sz="3200" dirty="0" smtClean="0"/>
              <a:t>Használat nyomon követése</a:t>
            </a:r>
          </a:p>
          <a:p>
            <a:r>
              <a:rPr lang="hu-HU" sz="3200" dirty="0" smtClean="0"/>
              <a:t>Integrálás az online munkafolyamatokba</a:t>
            </a:r>
          </a:p>
          <a:p>
            <a:r>
              <a:rPr lang="hu-HU" sz="3200" dirty="0" smtClean="0"/>
              <a:t>…</a:t>
            </a:r>
            <a:endParaRPr lang="hu-HU" sz="3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54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43800" cy="1450757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Letöltések száma a teljes szövegű adatbázisokból 2016-ban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376902"/>
              </p:ext>
            </p:extLst>
          </p:nvPr>
        </p:nvGraphicFramePr>
        <p:xfrm>
          <a:off x="107504" y="1772816"/>
          <a:ext cx="8784974" cy="44149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2"/>
                <a:gridCol w="1296144"/>
                <a:gridCol w="792088"/>
                <a:gridCol w="3240360"/>
                <a:gridCol w="1008110"/>
              </a:tblGrid>
              <a:tr h="491069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ScienceDirect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1 716 115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LWW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33 152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069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SpringerLink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294 840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Science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Magazine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24 893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820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JSTOR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195 158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Business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Source</a:t>
                      </a:r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 Premier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23 332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069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Nature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132 805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Project MUSE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14 580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820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Academic</a:t>
                      </a:r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Search</a:t>
                      </a:r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Complete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124 481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ACM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6 792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820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Cambridge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Journals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47 778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Econlit</a:t>
                      </a:r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with</a:t>
                      </a:r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hu-HU" sz="2400" u="none" strike="noStrike" dirty="0" err="1">
                          <a:effectLst/>
                          <a:latin typeface="+mj-lt"/>
                        </a:rPr>
                        <a:t>Full</a:t>
                      </a:r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 Text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4 065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820"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Akadémiai Kiadó folyóiratai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36 156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400" u="none" strike="noStrike" dirty="0">
                          <a:effectLst/>
                          <a:latin typeface="+mj-lt"/>
                        </a:rPr>
                        <a:t>LRC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400" u="none" strike="noStrike" dirty="0" smtClean="0">
                          <a:effectLst/>
                          <a:latin typeface="+mj-lt"/>
                        </a:rPr>
                        <a:t>1 660</a:t>
                      </a:r>
                      <a:endParaRPr lang="hu-HU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8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7</a:t>
            </a:fld>
            <a:endParaRPr lang="hu-HU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283744"/>
              </p:ext>
            </p:extLst>
          </p:nvPr>
        </p:nvGraphicFramePr>
        <p:xfrm>
          <a:off x="0" y="0"/>
          <a:ext cx="9144004" cy="64995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4"/>
              </a:tblGrid>
              <a:tr h="517983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Intézmény típusa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Felsőoktatási Intézmények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Magyar Tudományos Akadémia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Nonprofit kutatóintézetek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Szakkönyvtárak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Államigazgatási intézmények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Egészségügyi intézmények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Múzeumok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u="none" strike="noStrike" dirty="0">
                          <a:effectLst/>
                        </a:rPr>
                        <a:t>Közkönyvtárak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</a:tr>
              <a:tr h="1156392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Az összes teljes szövegű </a:t>
                      </a:r>
                      <a:r>
                        <a:rPr lang="hu-HU" sz="1000" u="none" strike="noStrike" dirty="0" smtClean="0">
                          <a:effectLst/>
                        </a:rPr>
                        <a:t>letöltés 2016-ban (db)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2 183 823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355 897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34 518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25 329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23 422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23 399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2 655 807</a:t>
                      </a:r>
                    </a:p>
                  </a:txBody>
                  <a:tcPr marL="9525" marR="9525" marT="9525" marB="0" anchor="ctr"/>
                </a:tc>
              </a:tr>
              <a:tr h="390301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 err="1">
                          <a:effectLst/>
                        </a:rPr>
                        <a:t>Academic</a:t>
                      </a:r>
                      <a:r>
                        <a:rPr lang="hu-HU" sz="1000" u="none" strike="noStrike" dirty="0">
                          <a:effectLst/>
                        </a:rPr>
                        <a:t> </a:t>
                      </a:r>
                      <a:r>
                        <a:rPr lang="hu-HU" sz="1000" u="none" strike="noStrike" dirty="0" err="1">
                          <a:effectLst/>
                        </a:rPr>
                        <a:t>Search</a:t>
                      </a:r>
                      <a:r>
                        <a:rPr lang="hu-HU" sz="1000" u="none" strike="noStrike" dirty="0">
                          <a:effectLst/>
                        </a:rPr>
                        <a:t> </a:t>
                      </a:r>
                      <a:r>
                        <a:rPr lang="hu-HU" sz="1000" u="none" strike="noStrike" dirty="0" err="1">
                          <a:effectLst/>
                        </a:rPr>
                        <a:t>Complete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107 605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11 318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124 481</a:t>
                      </a:r>
                    </a:p>
                  </a:txBody>
                  <a:tcPr marL="9525" marR="9525" marT="9525" marB="0" anchor="ctr"/>
                </a:tc>
              </a:tr>
              <a:tr h="390301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ACM Digital </a:t>
                      </a:r>
                      <a:r>
                        <a:rPr lang="hu-HU" sz="1000" u="none" strike="noStrike" dirty="0" err="1">
                          <a:effectLst/>
                        </a:rPr>
                        <a:t>Library</a:t>
                      </a:r>
                      <a:r>
                        <a:rPr lang="hu-HU" sz="1000" u="none" strike="noStrike" dirty="0">
                          <a:effectLst/>
                        </a:rPr>
                        <a:t> 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6 792</a:t>
                      </a:r>
                    </a:p>
                  </a:txBody>
                  <a:tcPr marL="9525" marR="9525" marT="9525" marB="0" anchor="ctr"/>
                </a:tc>
              </a:tr>
              <a:tr h="517983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>
                          <a:effectLst/>
                        </a:rPr>
                        <a:t>Akadémiai Kiadó Folyóiratai </a:t>
                      </a:r>
                      <a:endParaRPr lang="hu-H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28 459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36 156</a:t>
                      </a:r>
                    </a:p>
                  </a:txBody>
                  <a:tcPr marL="9525" marR="9525" marT="9525" marB="0" anchor="ctr"/>
                </a:tc>
              </a:tr>
              <a:tr h="390301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>
                          <a:effectLst/>
                        </a:rPr>
                        <a:t>Business Source Premier </a:t>
                      </a:r>
                      <a:endParaRPr lang="hu-H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23 332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23 332</a:t>
                      </a:r>
                    </a:p>
                  </a:txBody>
                  <a:tcPr marL="9525" marR="9525" marT="9525" marB="0" anchor="ctr"/>
                </a:tc>
              </a:tr>
              <a:tr h="645664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Cambridge University Press </a:t>
                      </a:r>
                      <a:r>
                        <a:rPr lang="hu-HU" sz="1000" u="none" strike="noStrike" dirty="0" err="1">
                          <a:effectLst/>
                        </a:rPr>
                        <a:t>Journals</a:t>
                      </a:r>
                      <a:r>
                        <a:rPr lang="hu-HU" sz="1000" u="none" strike="noStrike" dirty="0">
                          <a:effectLst/>
                        </a:rPr>
                        <a:t> 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47 260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47 778</a:t>
                      </a:r>
                    </a:p>
                  </a:txBody>
                  <a:tcPr marL="9525" marR="9525" marT="9525" marB="0" anchor="ctr"/>
                </a:tc>
              </a:tr>
              <a:tr h="262617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ECONLIT </a:t>
                      </a:r>
                      <a:r>
                        <a:rPr lang="hu-HU" sz="1000" u="none" strike="noStrike" dirty="0" err="1">
                          <a:effectLst/>
                        </a:rPr>
                        <a:t>fulltext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4 065</a:t>
                      </a:r>
                    </a:p>
                  </a:txBody>
                  <a:tcPr marL="9525" marR="9525" marT="9525" marB="0" anchor="ctr"/>
                </a:tc>
              </a:tr>
              <a:tr h="222846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>
                          <a:effectLst/>
                        </a:rPr>
                        <a:t>JSTOR</a:t>
                      </a:r>
                      <a:endParaRPr lang="hu-H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157 990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22 868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5 488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195 158</a:t>
                      </a:r>
                    </a:p>
                  </a:txBody>
                  <a:tcPr marL="9525" marR="9525" marT="9525" marB="0" anchor="ctr"/>
                </a:tc>
              </a:tr>
              <a:tr h="461867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>
                          <a:effectLst/>
                        </a:rPr>
                        <a:t>Lippincott Williams &amp; Wilkins</a:t>
                      </a:r>
                      <a:endParaRPr lang="hu-H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33 152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33 152</a:t>
                      </a:r>
                    </a:p>
                  </a:txBody>
                  <a:tcPr marL="9525" marR="9525" marT="9525" marB="0" anchor="ctr"/>
                </a:tc>
              </a:tr>
              <a:tr h="222846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MLA-LRC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1 111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1 660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22846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>
                          <a:effectLst/>
                        </a:rPr>
                        <a:t>Nature</a:t>
                      </a:r>
                      <a:endParaRPr lang="hu-H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93 635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36 620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2 550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132 805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617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>
                          <a:effectLst/>
                        </a:rPr>
                        <a:t>Project MUSE</a:t>
                      </a:r>
                      <a:endParaRPr lang="hu-HU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12 991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1 348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14 580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9493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>
                          <a:effectLst/>
                        </a:rPr>
                        <a:t>Science </a:t>
                      </a:r>
                      <a:r>
                        <a:rPr lang="hu-HU" sz="1000" u="none" strike="noStrike" dirty="0" err="1">
                          <a:effectLst/>
                        </a:rPr>
                        <a:t>Magazine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17 400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6 973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24 893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617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 err="1">
                          <a:effectLst/>
                        </a:rPr>
                        <a:t>ScienceDirect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1 420 734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230 425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25 893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2 130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20 733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14 755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1 445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1 716 115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617">
                <a:tc>
                  <a:txBody>
                    <a:bodyPr/>
                    <a:lstStyle/>
                    <a:p>
                      <a:pPr algn="l" fontAlgn="b"/>
                      <a:r>
                        <a:rPr lang="hu-HU" sz="1000" u="none" strike="noStrike" dirty="0" err="1">
                          <a:effectLst/>
                        </a:rPr>
                        <a:t>SpringerLink</a:t>
                      </a:r>
                      <a:endParaRPr lang="hu-H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229 297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48 380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5 161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1 198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1 851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8 116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294 840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0" y="6499291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Dér Ádám szerkesztése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7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8</a:t>
            </a:fld>
            <a:endParaRPr lang="hu-HU"/>
          </a:p>
        </p:txBody>
      </p:sp>
      <p:graphicFrame>
        <p:nvGraphicFramePr>
          <p:cNvPr id="7" name="Diagra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7181197"/>
              </p:ext>
            </p:extLst>
          </p:nvPr>
        </p:nvGraphicFramePr>
        <p:xfrm>
          <a:off x="-7671" y="8157"/>
          <a:ext cx="9151671" cy="6300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zövegdoboz 8"/>
          <p:cNvSpPr txBox="1"/>
          <p:nvPr/>
        </p:nvSpPr>
        <p:spPr>
          <a:xfrm>
            <a:off x="0" y="6499291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Dér Ádám szerkesztése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1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936105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Az összes </a:t>
            </a:r>
            <a:r>
              <a:rPr lang="hu-HU" dirty="0" smtClean="0"/>
              <a:t>rekordmegtekintés 2016-ban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6530-88CE-4FD7-8D9A-83EFB659E50A}" type="slidenum">
              <a:rPr lang="hu-HU" smtClean="0"/>
              <a:t>9</a:t>
            </a:fld>
            <a:endParaRPr lang="hu-HU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186142"/>
              </p:ext>
            </p:extLst>
          </p:nvPr>
        </p:nvGraphicFramePr>
        <p:xfrm>
          <a:off x="0" y="1124744"/>
          <a:ext cx="9108500" cy="5154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0850"/>
                <a:gridCol w="910850"/>
                <a:gridCol w="910850"/>
                <a:gridCol w="910850"/>
                <a:gridCol w="910850"/>
                <a:gridCol w="881846"/>
                <a:gridCol w="939854"/>
                <a:gridCol w="910850"/>
                <a:gridCol w="910850"/>
                <a:gridCol w="910850"/>
              </a:tblGrid>
              <a:tr h="518073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Intézmény típusa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Felsőoktatási Intézmények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Magyar Tudományos Akadémia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Szakkönyvtárak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Múzeumok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Közkönyvtárak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Nonprofit kutatóintézetek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Államigazgatási intézmények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Egészségügyi intézmények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966711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u="none" strike="noStrike" dirty="0">
                          <a:effectLst/>
                        </a:rPr>
                        <a:t>Az összes </a:t>
                      </a:r>
                      <a:r>
                        <a:rPr lang="hu-HU" sz="1100" u="none" strike="noStrike" dirty="0" smtClean="0">
                          <a:effectLst/>
                        </a:rPr>
                        <a:t>rekord-megtekintés 2016-ban (db)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47" marR="4747" marT="4747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1 365 783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344 763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210 667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70 439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22 915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16 107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2 138 597</a:t>
                      </a:r>
                    </a:p>
                  </a:txBody>
                  <a:tcPr marL="9525" marR="9525" marT="9525" marB="0" anchor="ctr"/>
                </a:tc>
              </a:tr>
              <a:tr h="390369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MeRSZ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5 820</a:t>
                      </a:r>
                    </a:p>
                  </a:txBody>
                  <a:tcPr marL="9525" marR="9525" marT="9525" marB="0" anchor="ctr"/>
                </a:tc>
              </a:tr>
              <a:tr h="390369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Akadémiai Kiadó Szótárai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234 881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41 418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21 628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18 232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4 125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325 356</a:t>
                      </a:r>
                    </a:p>
                  </a:txBody>
                  <a:tcPr marL="9525" marR="9525" marT="9525" marB="0" anchor="ctr"/>
                </a:tc>
              </a:tr>
              <a:tr h="397532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ADT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351 092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102 381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174 422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77 450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70 277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15 484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10 722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811 178</a:t>
                      </a:r>
                    </a:p>
                  </a:txBody>
                  <a:tcPr marL="9525" marR="9525" marT="9525" marB="0" anchor="ctr"/>
                </a:tc>
              </a:tr>
              <a:tr h="390369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CAB </a:t>
                      </a:r>
                      <a:r>
                        <a:rPr lang="hu-H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Abstracts</a:t>
                      </a:r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9 714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16 477</a:t>
                      </a:r>
                    </a:p>
                  </a:txBody>
                  <a:tcPr marL="9525" marR="9525" marT="9525" marB="0" anchor="ctr"/>
                </a:tc>
              </a:tr>
              <a:tr h="497202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Econlit</a:t>
                      </a:r>
                      <a:r>
                        <a:rPr lang="hu-H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Index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5 323</a:t>
                      </a:r>
                    </a:p>
                  </a:txBody>
                  <a:tcPr marL="9525" marR="9525" marT="9525" marB="0" anchor="ctr"/>
                </a:tc>
              </a:tr>
              <a:tr h="262663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FSTA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2 387</a:t>
                      </a:r>
                    </a:p>
                  </a:txBody>
                  <a:tcPr marL="9525" marR="9525" marT="9525" marB="0" anchor="ctr"/>
                </a:tc>
              </a:tr>
              <a:tr h="22271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MathSciNet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90 814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37 782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128 596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2271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MLA-LRC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2 650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663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SciFinder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58 320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58 320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9304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Scopus</a:t>
                      </a:r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321 180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93 760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1 467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1 541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417 948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663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Web of Science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292 252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68 782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1 683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364 542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0" y="6499291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Dér Ádám szerkesztése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6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ív">
  <a:themeElements>
    <a:clrScheme name="2. egyéni sém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5A74BE"/>
      </a:accent1>
      <a:accent2>
        <a:srgbClr val="324D8A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tív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blon" id="{6F8B6DA5-ED6C-4182-9918-C04C977E7C9C}" vid="{FA11A204-5278-443E-A95C-769FF1663B1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4989</TotalTime>
  <Words>848</Words>
  <Application>Microsoft Office PowerPoint</Application>
  <PresentationFormat>Diavetítés a képernyőre (4:3 oldalarány)</PresentationFormat>
  <Paragraphs>341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Retrospektív</vt:lpstr>
      <vt:lpstr>Az EISZ Nemzeti Program szerepe a könyvtárak külföldi szakirodalommal való ellátásában  Szakkönyvtári Seregszemle, 2017. március 21.</vt:lpstr>
      <vt:lpstr>PowerPoint bemutató</vt:lpstr>
      <vt:lpstr>PowerPoint bemutató</vt:lpstr>
      <vt:lpstr>Állománygyarapításra és adatbázis-előfizetésre fordított összegek</vt:lpstr>
      <vt:lpstr>Az online szakirodalom és az adatbázisok előnyei (?)</vt:lpstr>
      <vt:lpstr>Letöltések száma a teljes szövegű adatbázisokból 2016-ban</vt:lpstr>
      <vt:lpstr>PowerPoint bemutató</vt:lpstr>
      <vt:lpstr>PowerPoint bemutató</vt:lpstr>
      <vt:lpstr>Az összes rekordmegtekintés 2016-ban</vt:lpstr>
      <vt:lpstr>PowerPoint bemutató</vt:lpstr>
      <vt:lpstr>http://eisz.mtak.hu Lencses.Akos@konyvtar.mta.hu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Seregszemle - EISZ</dc:title>
  <dc:creator>EISZ;Lencsés Ákos</dc:creator>
  <cp:lastModifiedBy>Lencsés Ákos</cp:lastModifiedBy>
  <cp:revision>339</cp:revision>
  <cp:lastPrinted>2017-03-17T11:21:13Z</cp:lastPrinted>
  <dcterms:created xsi:type="dcterms:W3CDTF">2016-01-18T11:35:02Z</dcterms:created>
  <dcterms:modified xsi:type="dcterms:W3CDTF">2017-03-18T08:59:05Z</dcterms:modified>
</cp:coreProperties>
</file>