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handoutMasterIdLst>
    <p:handoutMasterId r:id="rId13"/>
  </p:handoutMasterIdLst>
  <p:sldIdLst>
    <p:sldId id="359" r:id="rId2"/>
    <p:sldId id="332" r:id="rId3"/>
    <p:sldId id="363" r:id="rId4"/>
    <p:sldId id="361" r:id="rId5"/>
    <p:sldId id="362" r:id="rId6"/>
    <p:sldId id="360" r:id="rId7"/>
    <p:sldId id="364" r:id="rId8"/>
    <p:sldId id="366" r:id="rId9"/>
    <p:sldId id="368" r:id="rId10"/>
    <p:sldId id="365" r:id="rId11"/>
  </p:sldIdLst>
  <p:sldSz cx="12192000" cy="6858000"/>
  <p:notesSz cx="7010400" cy="92964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33CCCC"/>
    <a:srgbClr val="FFFF99"/>
    <a:srgbClr val="99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Közepesen sötét stílus 2 – 6.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Közepesen sötét stílus 4 – 6. jelölőszín">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93383" autoAdjust="0"/>
  </p:normalViewPr>
  <p:slideViewPr>
    <p:cSldViewPr snapToGrid="0">
      <p:cViewPr varScale="1">
        <p:scale>
          <a:sx n="80" d="100"/>
          <a:sy n="80" d="100"/>
        </p:scale>
        <p:origin x="-254" y="-67"/>
      </p:cViewPr>
      <p:guideLst>
        <p:guide orient="horz" pos="2160"/>
        <p:guide pos="3840"/>
      </p:guideLst>
    </p:cSldViewPr>
  </p:slideViewPr>
  <p:outlineViewPr>
    <p:cViewPr>
      <p:scale>
        <a:sx n="33" d="100"/>
        <a:sy n="33" d="100"/>
      </p:scale>
      <p:origin x="48" y="4464"/>
    </p:cViewPr>
  </p:outlineViewPr>
  <p:notesTextViewPr>
    <p:cViewPr>
      <p:scale>
        <a:sx n="1" d="1"/>
        <a:sy n="1" d="1"/>
      </p:scale>
      <p:origin x="0" y="0"/>
    </p:cViewPr>
  </p:notesTextViewPr>
  <p:sorterViewPr>
    <p:cViewPr>
      <p:scale>
        <a:sx n="90" d="100"/>
        <a:sy n="90" d="100"/>
      </p:scale>
      <p:origin x="0" y="-1210"/>
    </p:cViewPr>
  </p:sorterViewPr>
  <p:notesViewPr>
    <p:cSldViewPr snapToGrid="0">
      <p:cViewPr>
        <p:scale>
          <a:sx n="85" d="100"/>
          <a:sy n="85" d="100"/>
        </p:scale>
        <p:origin x="-2165" y="6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3037117" cy="466481"/>
          </a:xfrm>
          <a:prstGeom prst="rect">
            <a:avLst/>
          </a:prstGeom>
        </p:spPr>
        <p:txBody>
          <a:bodyPr vert="horz" lIns="92985" tIns="46493" rIns="92985" bIns="46493" rtlCol="0"/>
          <a:lstStyle>
            <a:lvl1pPr algn="l">
              <a:defRPr sz="1200"/>
            </a:lvl1pPr>
          </a:lstStyle>
          <a:p>
            <a:endParaRPr lang="hu-HU" dirty="0"/>
          </a:p>
        </p:txBody>
      </p:sp>
      <p:sp>
        <p:nvSpPr>
          <p:cNvPr id="3" name="Dátum helye 2"/>
          <p:cNvSpPr>
            <a:spLocks noGrp="1"/>
          </p:cNvSpPr>
          <p:nvPr>
            <p:ph type="dt" sz="quarter" idx="1"/>
          </p:nvPr>
        </p:nvSpPr>
        <p:spPr>
          <a:xfrm>
            <a:off x="3971613" y="0"/>
            <a:ext cx="3037117" cy="466481"/>
          </a:xfrm>
          <a:prstGeom prst="rect">
            <a:avLst/>
          </a:prstGeom>
        </p:spPr>
        <p:txBody>
          <a:bodyPr vert="horz" lIns="92985" tIns="46493" rIns="92985" bIns="46493" rtlCol="0"/>
          <a:lstStyle>
            <a:lvl1pPr algn="r">
              <a:defRPr sz="1200"/>
            </a:lvl1pPr>
          </a:lstStyle>
          <a:p>
            <a:fld id="{73C6B20F-88CB-47ED-BA26-C43E33B33D4B}" type="datetimeFigureOut">
              <a:rPr lang="hu-HU" smtClean="0"/>
              <a:pPr/>
              <a:t>2017.03.20.</a:t>
            </a:fld>
            <a:endParaRPr lang="hu-HU" dirty="0"/>
          </a:p>
        </p:txBody>
      </p:sp>
      <p:sp>
        <p:nvSpPr>
          <p:cNvPr id="4" name="Élőláb helye 3"/>
          <p:cNvSpPr>
            <a:spLocks noGrp="1"/>
          </p:cNvSpPr>
          <p:nvPr>
            <p:ph type="ftr" sz="quarter" idx="2"/>
          </p:nvPr>
        </p:nvSpPr>
        <p:spPr>
          <a:xfrm>
            <a:off x="0" y="8829921"/>
            <a:ext cx="3037117" cy="466481"/>
          </a:xfrm>
          <a:prstGeom prst="rect">
            <a:avLst/>
          </a:prstGeom>
        </p:spPr>
        <p:txBody>
          <a:bodyPr vert="horz" lIns="92985" tIns="46493" rIns="92985" bIns="46493" rtlCol="0" anchor="b"/>
          <a:lstStyle>
            <a:lvl1pPr algn="l">
              <a:defRPr sz="1200"/>
            </a:lvl1pPr>
          </a:lstStyle>
          <a:p>
            <a:endParaRPr lang="hu-HU" dirty="0"/>
          </a:p>
        </p:txBody>
      </p:sp>
      <p:sp>
        <p:nvSpPr>
          <p:cNvPr id="5" name="Dia számának helye 4"/>
          <p:cNvSpPr>
            <a:spLocks noGrp="1"/>
          </p:cNvSpPr>
          <p:nvPr>
            <p:ph type="sldNum" sz="quarter" idx="3"/>
          </p:nvPr>
        </p:nvSpPr>
        <p:spPr>
          <a:xfrm>
            <a:off x="3971613" y="8829921"/>
            <a:ext cx="3037117" cy="466481"/>
          </a:xfrm>
          <a:prstGeom prst="rect">
            <a:avLst/>
          </a:prstGeom>
        </p:spPr>
        <p:txBody>
          <a:bodyPr vert="horz" lIns="92985" tIns="46493" rIns="92985" bIns="46493" rtlCol="0" anchor="b"/>
          <a:lstStyle>
            <a:lvl1pPr algn="r">
              <a:defRPr sz="1200"/>
            </a:lvl1pPr>
          </a:lstStyle>
          <a:p>
            <a:fld id="{77468874-B88E-474C-9108-85153587D35A}" type="slidenum">
              <a:rPr lang="hu-HU" smtClean="0"/>
              <a:pPr/>
              <a:t>‹#›</a:t>
            </a:fld>
            <a:endParaRPr lang="hu-HU" dirty="0"/>
          </a:p>
        </p:txBody>
      </p:sp>
    </p:spTree>
    <p:extLst>
      <p:ext uri="{BB962C8B-B14F-4D97-AF65-F5344CB8AC3E}">
        <p14:creationId xmlns:p14="http://schemas.microsoft.com/office/powerpoint/2010/main" val="2751161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3037840" cy="466435"/>
          </a:xfrm>
          <a:prstGeom prst="rect">
            <a:avLst/>
          </a:prstGeom>
        </p:spPr>
        <p:txBody>
          <a:bodyPr vert="horz" lIns="92985" tIns="46493" rIns="92985" bIns="46493" rtlCol="0"/>
          <a:lstStyle>
            <a:lvl1pPr algn="l">
              <a:defRPr sz="1200"/>
            </a:lvl1pPr>
          </a:lstStyle>
          <a:p>
            <a:endParaRPr lang="hu-HU" dirty="0"/>
          </a:p>
        </p:txBody>
      </p:sp>
      <p:sp>
        <p:nvSpPr>
          <p:cNvPr id="3" name="Dátum helye 2"/>
          <p:cNvSpPr>
            <a:spLocks noGrp="1"/>
          </p:cNvSpPr>
          <p:nvPr>
            <p:ph type="dt" idx="1"/>
          </p:nvPr>
        </p:nvSpPr>
        <p:spPr>
          <a:xfrm>
            <a:off x="3970938" y="0"/>
            <a:ext cx="3037840" cy="466435"/>
          </a:xfrm>
          <a:prstGeom prst="rect">
            <a:avLst/>
          </a:prstGeom>
        </p:spPr>
        <p:txBody>
          <a:bodyPr vert="horz" lIns="92985" tIns="46493" rIns="92985" bIns="46493" rtlCol="0"/>
          <a:lstStyle>
            <a:lvl1pPr algn="r">
              <a:defRPr sz="1200"/>
            </a:lvl1pPr>
          </a:lstStyle>
          <a:p>
            <a:fld id="{EACE67C4-79B8-487A-B2E7-860AA1F6A206}" type="datetimeFigureOut">
              <a:rPr lang="hu-HU" smtClean="0"/>
              <a:pPr/>
              <a:t>2017.03.20.</a:t>
            </a:fld>
            <a:endParaRPr lang="hu-HU" dirty="0"/>
          </a:p>
        </p:txBody>
      </p:sp>
      <p:sp>
        <p:nvSpPr>
          <p:cNvPr id="4" name="Diakép helye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985" tIns="46493" rIns="92985" bIns="46493" rtlCol="0" anchor="ctr"/>
          <a:lstStyle/>
          <a:p>
            <a:endParaRPr lang="hu-HU" dirty="0"/>
          </a:p>
        </p:txBody>
      </p:sp>
      <p:sp>
        <p:nvSpPr>
          <p:cNvPr id="5" name="Jegyzetek helye 4"/>
          <p:cNvSpPr>
            <a:spLocks noGrp="1"/>
          </p:cNvSpPr>
          <p:nvPr>
            <p:ph type="body" sz="quarter" idx="3"/>
          </p:nvPr>
        </p:nvSpPr>
        <p:spPr>
          <a:xfrm>
            <a:off x="701041" y="4473893"/>
            <a:ext cx="5608320" cy="3660458"/>
          </a:xfrm>
          <a:prstGeom prst="rect">
            <a:avLst/>
          </a:prstGeom>
        </p:spPr>
        <p:txBody>
          <a:bodyPr vert="horz" lIns="92985" tIns="46493" rIns="92985" bIns="46493"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829968"/>
            <a:ext cx="3037840" cy="466434"/>
          </a:xfrm>
          <a:prstGeom prst="rect">
            <a:avLst/>
          </a:prstGeom>
        </p:spPr>
        <p:txBody>
          <a:bodyPr vert="horz" lIns="92985" tIns="46493" rIns="92985" bIns="46493" rtlCol="0" anchor="b"/>
          <a:lstStyle>
            <a:lvl1pPr algn="l">
              <a:defRPr sz="1200"/>
            </a:lvl1pPr>
          </a:lstStyle>
          <a:p>
            <a:endParaRPr lang="hu-HU" dirty="0"/>
          </a:p>
        </p:txBody>
      </p:sp>
      <p:sp>
        <p:nvSpPr>
          <p:cNvPr id="7" name="Dia számának helye 6"/>
          <p:cNvSpPr>
            <a:spLocks noGrp="1"/>
          </p:cNvSpPr>
          <p:nvPr>
            <p:ph type="sldNum" sz="quarter" idx="5"/>
          </p:nvPr>
        </p:nvSpPr>
        <p:spPr>
          <a:xfrm>
            <a:off x="3970938" y="8829968"/>
            <a:ext cx="3037840" cy="466434"/>
          </a:xfrm>
          <a:prstGeom prst="rect">
            <a:avLst/>
          </a:prstGeom>
        </p:spPr>
        <p:txBody>
          <a:bodyPr vert="horz" lIns="92985" tIns="46493" rIns="92985" bIns="46493" rtlCol="0" anchor="b"/>
          <a:lstStyle>
            <a:lvl1pPr algn="r">
              <a:defRPr sz="1200"/>
            </a:lvl1pPr>
          </a:lstStyle>
          <a:p>
            <a:fld id="{B4CFE7AC-934F-4761-9A44-88920518CBC1}" type="slidenum">
              <a:rPr lang="hu-HU" smtClean="0"/>
              <a:pPr/>
              <a:t>‹#›</a:t>
            </a:fld>
            <a:endParaRPr lang="hu-HU" dirty="0"/>
          </a:p>
        </p:txBody>
      </p:sp>
    </p:spTree>
    <p:extLst>
      <p:ext uri="{BB962C8B-B14F-4D97-AF65-F5344CB8AC3E}">
        <p14:creationId xmlns:p14="http://schemas.microsoft.com/office/powerpoint/2010/main" val="3097728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sz="1400" baseline="0" dirty="0" smtClean="0"/>
          </a:p>
        </p:txBody>
      </p:sp>
      <p:sp>
        <p:nvSpPr>
          <p:cNvPr id="4" name="Dia számának helye 3"/>
          <p:cNvSpPr>
            <a:spLocks noGrp="1"/>
          </p:cNvSpPr>
          <p:nvPr>
            <p:ph type="sldNum" sz="quarter" idx="10"/>
          </p:nvPr>
        </p:nvSpPr>
        <p:spPr/>
        <p:txBody>
          <a:bodyPr/>
          <a:lstStyle/>
          <a:p>
            <a:fld id="{B4CFE7AC-934F-4761-9A44-88920518CBC1}" type="slidenum">
              <a:rPr lang="hu-HU" smtClean="0"/>
              <a:pPr/>
              <a:t>1</a:t>
            </a:fld>
            <a:endParaRPr lang="hu-HU" dirty="0"/>
          </a:p>
        </p:txBody>
      </p:sp>
    </p:spTree>
    <p:extLst>
      <p:ext uri="{BB962C8B-B14F-4D97-AF65-F5344CB8AC3E}">
        <p14:creationId xmlns:p14="http://schemas.microsoft.com/office/powerpoint/2010/main" val="1526566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sz="1400" dirty="0"/>
          </a:p>
        </p:txBody>
      </p:sp>
      <p:sp>
        <p:nvSpPr>
          <p:cNvPr id="4" name="Dia számának helye 3"/>
          <p:cNvSpPr>
            <a:spLocks noGrp="1"/>
          </p:cNvSpPr>
          <p:nvPr>
            <p:ph type="sldNum" sz="quarter" idx="10"/>
          </p:nvPr>
        </p:nvSpPr>
        <p:spPr/>
        <p:txBody>
          <a:bodyPr/>
          <a:lstStyle/>
          <a:p>
            <a:fld id="{B4CFE7AC-934F-4761-9A44-88920518CBC1}" type="slidenum">
              <a:rPr lang="hu-HU" smtClean="0"/>
              <a:pPr/>
              <a:t>10</a:t>
            </a:fld>
            <a:endParaRPr lang="hu-HU" dirty="0"/>
          </a:p>
        </p:txBody>
      </p:sp>
    </p:spTree>
    <p:extLst>
      <p:ext uri="{BB962C8B-B14F-4D97-AF65-F5344CB8AC3E}">
        <p14:creationId xmlns:p14="http://schemas.microsoft.com/office/powerpoint/2010/main" val="287591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indent="0">
              <a:buFont typeface="Arial" panose="020B0604020202020204" pitchFamily="34" charset="0"/>
              <a:buNone/>
            </a:pPr>
            <a:endParaRPr lang="hu-HU" sz="1400" dirty="0"/>
          </a:p>
        </p:txBody>
      </p:sp>
      <p:sp>
        <p:nvSpPr>
          <p:cNvPr id="4" name="Dia számának helye 3"/>
          <p:cNvSpPr>
            <a:spLocks noGrp="1"/>
          </p:cNvSpPr>
          <p:nvPr>
            <p:ph type="sldNum" sz="quarter" idx="10"/>
          </p:nvPr>
        </p:nvSpPr>
        <p:spPr/>
        <p:txBody>
          <a:bodyPr/>
          <a:lstStyle/>
          <a:p>
            <a:fld id="{B4CFE7AC-934F-4761-9A44-88920518CBC1}" type="slidenum">
              <a:rPr lang="hu-HU" smtClean="0"/>
              <a:pPr/>
              <a:t>2</a:t>
            </a:fld>
            <a:endParaRPr lang="hu-HU" dirty="0"/>
          </a:p>
        </p:txBody>
      </p:sp>
    </p:spTree>
    <p:extLst>
      <p:ext uri="{BB962C8B-B14F-4D97-AF65-F5344CB8AC3E}">
        <p14:creationId xmlns:p14="http://schemas.microsoft.com/office/powerpoint/2010/main" val="287591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indent="0">
              <a:buFont typeface="Arial" panose="020B0604020202020204" pitchFamily="34" charset="0"/>
              <a:buNone/>
            </a:pPr>
            <a:endParaRPr lang="hu-HU" sz="1400" dirty="0"/>
          </a:p>
        </p:txBody>
      </p:sp>
      <p:sp>
        <p:nvSpPr>
          <p:cNvPr id="4" name="Dia számának helye 3"/>
          <p:cNvSpPr>
            <a:spLocks noGrp="1"/>
          </p:cNvSpPr>
          <p:nvPr>
            <p:ph type="sldNum" sz="quarter" idx="10"/>
          </p:nvPr>
        </p:nvSpPr>
        <p:spPr/>
        <p:txBody>
          <a:bodyPr/>
          <a:lstStyle/>
          <a:p>
            <a:fld id="{B4CFE7AC-934F-4761-9A44-88920518CBC1}" type="slidenum">
              <a:rPr lang="hu-HU" smtClean="0"/>
              <a:pPr/>
              <a:t>3</a:t>
            </a:fld>
            <a:endParaRPr lang="hu-HU" dirty="0"/>
          </a:p>
        </p:txBody>
      </p:sp>
    </p:spTree>
    <p:extLst>
      <p:ext uri="{BB962C8B-B14F-4D97-AF65-F5344CB8AC3E}">
        <p14:creationId xmlns:p14="http://schemas.microsoft.com/office/powerpoint/2010/main" val="287591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sz="1400" dirty="0"/>
          </a:p>
        </p:txBody>
      </p:sp>
      <p:sp>
        <p:nvSpPr>
          <p:cNvPr id="4" name="Dia számának helye 3"/>
          <p:cNvSpPr>
            <a:spLocks noGrp="1"/>
          </p:cNvSpPr>
          <p:nvPr>
            <p:ph type="sldNum" sz="quarter" idx="10"/>
          </p:nvPr>
        </p:nvSpPr>
        <p:spPr/>
        <p:txBody>
          <a:bodyPr/>
          <a:lstStyle/>
          <a:p>
            <a:fld id="{B4CFE7AC-934F-4761-9A44-88920518CBC1}" type="slidenum">
              <a:rPr lang="hu-HU" smtClean="0"/>
              <a:pPr/>
              <a:t>4</a:t>
            </a:fld>
            <a:endParaRPr lang="hu-HU" dirty="0"/>
          </a:p>
        </p:txBody>
      </p:sp>
    </p:spTree>
    <p:extLst>
      <p:ext uri="{BB962C8B-B14F-4D97-AF65-F5344CB8AC3E}">
        <p14:creationId xmlns:p14="http://schemas.microsoft.com/office/powerpoint/2010/main" val="287591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B4CFE7AC-934F-4761-9A44-88920518CBC1}" type="slidenum">
              <a:rPr lang="hu-HU" smtClean="0"/>
              <a:pPr/>
              <a:t>5</a:t>
            </a:fld>
            <a:endParaRPr lang="hu-HU" dirty="0"/>
          </a:p>
        </p:txBody>
      </p:sp>
    </p:spTree>
    <p:extLst>
      <p:ext uri="{BB962C8B-B14F-4D97-AF65-F5344CB8AC3E}">
        <p14:creationId xmlns:p14="http://schemas.microsoft.com/office/powerpoint/2010/main" val="287591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sz="1400" dirty="0"/>
          </a:p>
        </p:txBody>
      </p:sp>
      <p:sp>
        <p:nvSpPr>
          <p:cNvPr id="4" name="Dia számának helye 3"/>
          <p:cNvSpPr>
            <a:spLocks noGrp="1"/>
          </p:cNvSpPr>
          <p:nvPr>
            <p:ph type="sldNum" sz="quarter" idx="10"/>
          </p:nvPr>
        </p:nvSpPr>
        <p:spPr/>
        <p:txBody>
          <a:bodyPr/>
          <a:lstStyle/>
          <a:p>
            <a:fld id="{B4CFE7AC-934F-4761-9A44-88920518CBC1}" type="slidenum">
              <a:rPr lang="hu-HU" smtClean="0"/>
              <a:pPr/>
              <a:t>6</a:t>
            </a:fld>
            <a:endParaRPr lang="hu-HU" dirty="0"/>
          </a:p>
        </p:txBody>
      </p:sp>
    </p:spTree>
    <p:extLst>
      <p:ext uri="{BB962C8B-B14F-4D97-AF65-F5344CB8AC3E}">
        <p14:creationId xmlns:p14="http://schemas.microsoft.com/office/powerpoint/2010/main" val="287591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sz="1400" dirty="0"/>
          </a:p>
        </p:txBody>
      </p:sp>
      <p:sp>
        <p:nvSpPr>
          <p:cNvPr id="4" name="Dia számának helye 3"/>
          <p:cNvSpPr>
            <a:spLocks noGrp="1"/>
          </p:cNvSpPr>
          <p:nvPr>
            <p:ph type="sldNum" sz="quarter" idx="10"/>
          </p:nvPr>
        </p:nvSpPr>
        <p:spPr/>
        <p:txBody>
          <a:bodyPr/>
          <a:lstStyle/>
          <a:p>
            <a:fld id="{B4CFE7AC-934F-4761-9A44-88920518CBC1}" type="slidenum">
              <a:rPr lang="hu-HU" smtClean="0"/>
              <a:pPr/>
              <a:t>7</a:t>
            </a:fld>
            <a:endParaRPr lang="hu-HU" dirty="0"/>
          </a:p>
        </p:txBody>
      </p:sp>
    </p:spTree>
    <p:extLst>
      <p:ext uri="{BB962C8B-B14F-4D97-AF65-F5344CB8AC3E}">
        <p14:creationId xmlns:p14="http://schemas.microsoft.com/office/powerpoint/2010/main" val="287591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sz="1400" dirty="0"/>
          </a:p>
        </p:txBody>
      </p:sp>
      <p:sp>
        <p:nvSpPr>
          <p:cNvPr id="4" name="Dia számának helye 3"/>
          <p:cNvSpPr>
            <a:spLocks noGrp="1"/>
          </p:cNvSpPr>
          <p:nvPr>
            <p:ph type="sldNum" sz="quarter" idx="10"/>
          </p:nvPr>
        </p:nvSpPr>
        <p:spPr/>
        <p:txBody>
          <a:bodyPr/>
          <a:lstStyle/>
          <a:p>
            <a:fld id="{B4CFE7AC-934F-4761-9A44-88920518CBC1}" type="slidenum">
              <a:rPr lang="hu-HU" smtClean="0"/>
              <a:pPr/>
              <a:t>8</a:t>
            </a:fld>
            <a:endParaRPr lang="hu-HU" dirty="0"/>
          </a:p>
        </p:txBody>
      </p:sp>
    </p:spTree>
    <p:extLst>
      <p:ext uri="{BB962C8B-B14F-4D97-AF65-F5344CB8AC3E}">
        <p14:creationId xmlns:p14="http://schemas.microsoft.com/office/powerpoint/2010/main" val="287591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hu-HU" sz="1400" b="0" i="0" u="none" strike="noStrike" kern="1200" baseline="0" dirty="0" smtClean="0">
              <a:solidFill>
                <a:schemeClr val="dk1"/>
              </a:solidFill>
              <a:latin typeface="+mn-lt"/>
              <a:ea typeface="+mn-ea"/>
              <a:cs typeface="+mn-cs"/>
            </a:endParaRPr>
          </a:p>
        </p:txBody>
      </p:sp>
      <p:sp>
        <p:nvSpPr>
          <p:cNvPr id="4" name="Dia számának helye 3"/>
          <p:cNvSpPr>
            <a:spLocks noGrp="1"/>
          </p:cNvSpPr>
          <p:nvPr>
            <p:ph type="sldNum" sz="quarter" idx="10"/>
          </p:nvPr>
        </p:nvSpPr>
        <p:spPr/>
        <p:txBody>
          <a:bodyPr/>
          <a:lstStyle/>
          <a:p>
            <a:fld id="{B4CFE7AC-934F-4761-9A44-88920518CBC1}" type="slidenum">
              <a:rPr lang="hu-HU" smtClean="0"/>
              <a:pPr/>
              <a:t>9</a:t>
            </a:fld>
            <a:endParaRPr lang="hu-HU" dirty="0"/>
          </a:p>
        </p:txBody>
      </p:sp>
    </p:spTree>
    <p:extLst>
      <p:ext uri="{BB962C8B-B14F-4D97-AF65-F5344CB8AC3E}">
        <p14:creationId xmlns:p14="http://schemas.microsoft.com/office/powerpoint/2010/main" val="287591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Tree>
    <p:extLst>
      <p:ext uri="{BB962C8B-B14F-4D97-AF65-F5344CB8AC3E}">
        <p14:creationId xmlns:p14="http://schemas.microsoft.com/office/powerpoint/2010/main" val="3518096495"/>
      </p:ext>
    </p:extLst>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ia számának helye 3"/>
          <p:cNvSpPr>
            <a:spLocks noGrp="1"/>
          </p:cNvSpPr>
          <p:nvPr>
            <p:ph type="sldNum" sz="quarter" idx="10"/>
          </p:nvPr>
        </p:nvSpPr>
        <p:spPr>
          <a:xfrm>
            <a:off x="334434" y="6348414"/>
            <a:ext cx="539751" cy="331787"/>
          </a:xfrm>
          <a:prstGeom prst="rect">
            <a:avLst/>
          </a:prstGeom>
        </p:spPr>
        <p:txBody>
          <a:bodyPr/>
          <a:lstStyle>
            <a:lvl1pPr>
              <a:defRPr/>
            </a:lvl1pPr>
          </a:lstStyle>
          <a:p>
            <a:fld id="{F16CF6F5-85A7-4C33-BFA5-42C485CFCD9B}" type="slidenum">
              <a:rPr lang="hu-HU" altLang="hu-HU">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1287038725"/>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940801" y="244476"/>
            <a:ext cx="2738967" cy="5980113"/>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719667" y="244476"/>
            <a:ext cx="8017933" cy="5980113"/>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ia számának helye 3"/>
          <p:cNvSpPr>
            <a:spLocks noGrp="1"/>
          </p:cNvSpPr>
          <p:nvPr>
            <p:ph type="sldNum" sz="quarter" idx="10"/>
          </p:nvPr>
        </p:nvSpPr>
        <p:spPr>
          <a:xfrm>
            <a:off x="334434" y="6348414"/>
            <a:ext cx="539751" cy="331787"/>
          </a:xfrm>
          <a:prstGeom prst="rect">
            <a:avLst/>
          </a:prstGeom>
        </p:spPr>
        <p:txBody>
          <a:bodyPr/>
          <a:lstStyle>
            <a:lvl1pPr>
              <a:defRPr/>
            </a:lvl1pPr>
          </a:lstStyle>
          <a:p>
            <a:fld id="{DDA7469D-3E47-473D-B8DC-BE364532F619}" type="slidenum">
              <a:rPr lang="hu-HU" altLang="hu-HU">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2533335022"/>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Cím és diagram">
    <p:spTree>
      <p:nvGrpSpPr>
        <p:cNvPr id="1" name=""/>
        <p:cNvGrpSpPr/>
        <p:nvPr/>
      </p:nvGrpSpPr>
      <p:grpSpPr>
        <a:xfrm>
          <a:off x="0" y="0"/>
          <a:ext cx="0" cy="0"/>
          <a:chOff x="0" y="0"/>
          <a:chExt cx="0" cy="0"/>
        </a:xfrm>
      </p:grpSpPr>
      <p:sp>
        <p:nvSpPr>
          <p:cNvPr id="2" name="Cím 1"/>
          <p:cNvSpPr>
            <a:spLocks noGrp="1"/>
          </p:cNvSpPr>
          <p:nvPr>
            <p:ph type="title"/>
          </p:nvPr>
        </p:nvSpPr>
        <p:spPr>
          <a:xfrm>
            <a:off x="762001" y="244476"/>
            <a:ext cx="10917767" cy="822325"/>
          </a:xfrm>
        </p:spPr>
        <p:txBody>
          <a:bodyPr/>
          <a:lstStyle/>
          <a:p>
            <a:r>
              <a:rPr lang="hu-HU" smtClean="0"/>
              <a:t>Mintacím szerkesztése</a:t>
            </a:r>
            <a:endParaRPr lang="hu-HU"/>
          </a:p>
        </p:txBody>
      </p:sp>
      <p:sp>
        <p:nvSpPr>
          <p:cNvPr id="3" name="Diagram helye 2"/>
          <p:cNvSpPr>
            <a:spLocks noGrp="1"/>
          </p:cNvSpPr>
          <p:nvPr>
            <p:ph type="chart" idx="1"/>
          </p:nvPr>
        </p:nvSpPr>
        <p:spPr>
          <a:xfrm>
            <a:off x="719667" y="1557338"/>
            <a:ext cx="10765367" cy="4667250"/>
          </a:xfrm>
        </p:spPr>
        <p:txBody>
          <a:bodyPr/>
          <a:lstStyle/>
          <a:p>
            <a:endParaRPr lang="hu-HU" dirty="0"/>
          </a:p>
        </p:txBody>
      </p:sp>
      <p:sp>
        <p:nvSpPr>
          <p:cNvPr id="4" name="Dia számának helye 3"/>
          <p:cNvSpPr>
            <a:spLocks noGrp="1"/>
          </p:cNvSpPr>
          <p:nvPr>
            <p:ph type="sldNum" sz="quarter" idx="10"/>
          </p:nvPr>
        </p:nvSpPr>
        <p:spPr>
          <a:xfrm>
            <a:off x="334434" y="6348414"/>
            <a:ext cx="539751" cy="331787"/>
          </a:xfrm>
          <a:prstGeom prst="rect">
            <a:avLst/>
          </a:prstGeom>
        </p:spPr>
        <p:txBody>
          <a:bodyPr/>
          <a:lstStyle>
            <a:lvl1pPr>
              <a:defRPr sz="1400"/>
            </a:lvl1pPr>
          </a:lstStyle>
          <a:p>
            <a:fld id="{DF0D2376-0109-4ED3-A05B-464DB166B701}"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199968318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4" name="Dia számának helye 3"/>
          <p:cNvSpPr>
            <a:spLocks noGrp="1"/>
          </p:cNvSpPr>
          <p:nvPr>
            <p:ph type="sldNum" sz="quarter" idx="10"/>
          </p:nvPr>
        </p:nvSpPr>
        <p:spPr>
          <a:xfrm>
            <a:off x="334434" y="6348414"/>
            <a:ext cx="539751" cy="331787"/>
          </a:xfrm>
          <a:prstGeom prst="rect">
            <a:avLst/>
          </a:prstGeom>
        </p:spPr>
        <p:txBody>
          <a:bodyPr/>
          <a:lstStyle>
            <a:lvl1pPr>
              <a:defRPr sz="1400"/>
            </a:lvl1pPr>
          </a:lstStyle>
          <a:p>
            <a:fld id="{392D1985-D74A-461E-93CA-5F443BC728FB}"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1391287420"/>
      </p:ext>
    </p:extLst>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1" y="1709739"/>
            <a:ext cx="10515600" cy="2852737"/>
          </a:xfrm>
        </p:spPr>
        <p:txBody>
          <a:bodyPr/>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u-HU" smtClean="0"/>
              <a:t>Mintaszöveg szerkesztése</a:t>
            </a:r>
          </a:p>
        </p:txBody>
      </p:sp>
      <p:sp>
        <p:nvSpPr>
          <p:cNvPr id="4" name="Dia számának helye 3"/>
          <p:cNvSpPr>
            <a:spLocks noGrp="1"/>
          </p:cNvSpPr>
          <p:nvPr>
            <p:ph type="sldNum" sz="quarter" idx="10"/>
          </p:nvPr>
        </p:nvSpPr>
        <p:spPr>
          <a:xfrm>
            <a:off x="334434" y="6348414"/>
            <a:ext cx="539751" cy="331787"/>
          </a:xfrm>
          <a:prstGeom prst="rect">
            <a:avLst/>
          </a:prstGeom>
        </p:spPr>
        <p:txBody>
          <a:bodyPr/>
          <a:lstStyle>
            <a:lvl1pPr>
              <a:defRPr sz="1400"/>
            </a:lvl1pPr>
          </a:lstStyle>
          <a:p>
            <a:fld id="{02DBB534-5958-4922-A5D4-A657D0589846}"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2241491271"/>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719667" y="1557338"/>
            <a:ext cx="5281084" cy="466725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203951" y="1557338"/>
            <a:ext cx="5281083" cy="466725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ia számának helye 4"/>
          <p:cNvSpPr>
            <a:spLocks noGrp="1"/>
          </p:cNvSpPr>
          <p:nvPr>
            <p:ph type="sldNum" sz="quarter" idx="10"/>
          </p:nvPr>
        </p:nvSpPr>
        <p:spPr>
          <a:xfrm>
            <a:off x="334434" y="6348414"/>
            <a:ext cx="539751" cy="331787"/>
          </a:xfrm>
          <a:prstGeom prst="rect">
            <a:avLst/>
          </a:prstGeom>
        </p:spPr>
        <p:txBody>
          <a:bodyPr/>
          <a:lstStyle>
            <a:lvl1pPr>
              <a:defRPr sz="1400"/>
            </a:lvl1pPr>
          </a:lstStyle>
          <a:p>
            <a:fld id="{A8DD5397-CA00-4AE2-956A-7EBB302538C7}"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2840125303"/>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40317" y="365126"/>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40318" y="2505075"/>
            <a:ext cx="5158316"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71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ia számának helye 6"/>
          <p:cNvSpPr>
            <a:spLocks noGrp="1"/>
          </p:cNvSpPr>
          <p:nvPr>
            <p:ph type="sldNum" sz="quarter" idx="10"/>
          </p:nvPr>
        </p:nvSpPr>
        <p:spPr>
          <a:xfrm>
            <a:off x="334434" y="6348414"/>
            <a:ext cx="539751" cy="331787"/>
          </a:xfrm>
          <a:prstGeom prst="rect">
            <a:avLst/>
          </a:prstGeom>
        </p:spPr>
        <p:txBody>
          <a:bodyPr/>
          <a:lstStyle>
            <a:lvl1pPr>
              <a:defRPr sz="1400"/>
            </a:lvl1pPr>
          </a:lstStyle>
          <a:p>
            <a:fld id="{5D961594-15AD-4237-8914-AEB50321D206}"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2065648643"/>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ia számának helye 2"/>
          <p:cNvSpPr>
            <a:spLocks noGrp="1"/>
          </p:cNvSpPr>
          <p:nvPr>
            <p:ph type="sldNum" sz="quarter" idx="10"/>
          </p:nvPr>
        </p:nvSpPr>
        <p:spPr>
          <a:xfrm>
            <a:off x="334434" y="6348414"/>
            <a:ext cx="539751" cy="331787"/>
          </a:xfrm>
          <a:prstGeom prst="rect">
            <a:avLst/>
          </a:prstGeom>
        </p:spPr>
        <p:txBody>
          <a:bodyPr/>
          <a:lstStyle>
            <a:lvl1pPr>
              <a:defRPr sz="1400"/>
            </a:lvl1pPr>
          </a:lstStyle>
          <a:p>
            <a:fld id="{4CC40DBB-5481-47AD-86E6-C118BFA643BF}"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2722098436"/>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ia számának helye 1"/>
          <p:cNvSpPr>
            <a:spLocks noGrp="1"/>
          </p:cNvSpPr>
          <p:nvPr>
            <p:ph type="sldNum" sz="quarter" idx="10"/>
          </p:nvPr>
        </p:nvSpPr>
        <p:spPr>
          <a:xfrm>
            <a:off x="334434" y="6348414"/>
            <a:ext cx="539751" cy="331787"/>
          </a:xfrm>
          <a:prstGeom prst="rect">
            <a:avLst/>
          </a:prstGeom>
        </p:spPr>
        <p:txBody>
          <a:bodyPr/>
          <a:lstStyle>
            <a:lvl1pPr>
              <a:defRPr sz="1400"/>
            </a:lvl1pPr>
          </a:lstStyle>
          <a:p>
            <a:fld id="{D3D9726A-8B01-40F5-A1A4-A678AFDAE6DE}"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97184495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40318" y="457200"/>
            <a:ext cx="3932767" cy="1600200"/>
          </a:xfrm>
        </p:spPr>
        <p:txBody>
          <a:bodyPr/>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ia számának helye 4"/>
          <p:cNvSpPr>
            <a:spLocks noGrp="1"/>
          </p:cNvSpPr>
          <p:nvPr>
            <p:ph type="sldNum" sz="quarter" idx="10"/>
          </p:nvPr>
        </p:nvSpPr>
        <p:spPr>
          <a:xfrm>
            <a:off x="334434" y="6348414"/>
            <a:ext cx="539751" cy="331787"/>
          </a:xfrm>
          <a:prstGeom prst="rect">
            <a:avLst/>
          </a:prstGeom>
        </p:spPr>
        <p:txBody>
          <a:bodyPr/>
          <a:lstStyle>
            <a:lvl1pPr>
              <a:defRPr sz="1400"/>
            </a:lvl1pPr>
          </a:lstStyle>
          <a:p>
            <a:fld id="{BABB693E-4D8F-4340-AE39-C433A9461949}"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4153267348"/>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40318" y="457200"/>
            <a:ext cx="3932767" cy="1600200"/>
          </a:xfrm>
        </p:spPr>
        <p:txBody>
          <a:bodyPr/>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4" name="Szöveg hely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ia számának helye 4"/>
          <p:cNvSpPr>
            <a:spLocks noGrp="1"/>
          </p:cNvSpPr>
          <p:nvPr>
            <p:ph type="sldNum" sz="quarter" idx="10"/>
          </p:nvPr>
        </p:nvSpPr>
        <p:spPr>
          <a:xfrm>
            <a:off x="334434" y="6348414"/>
            <a:ext cx="539751" cy="331787"/>
          </a:xfrm>
          <a:prstGeom prst="rect">
            <a:avLst/>
          </a:prstGeom>
        </p:spPr>
        <p:txBody>
          <a:bodyPr/>
          <a:lstStyle>
            <a:lvl1pPr>
              <a:defRPr sz="1400"/>
            </a:lvl1pPr>
          </a:lstStyle>
          <a:p>
            <a:fld id="{9857C31B-21B2-4815-94DB-179F33B7E5C7}"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24957984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bwMode="auto">
          <a:xfrm>
            <a:off x="762001" y="244476"/>
            <a:ext cx="10917767" cy="82232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u-HU" altLang="hu-HU" smtClean="0"/>
              <a:t>Mintacím szerkesztése</a:t>
            </a:r>
          </a:p>
        </p:txBody>
      </p:sp>
      <p:sp>
        <p:nvSpPr>
          <p:cNvPr id="5123" name="Rectangle 3"/>
          <p:cNvSpPr>
            <a:spLocks noGrp="1" noChangeArrowheads="1"/>
          </p:cNvSpPr>
          <p:nvPr>
            <p:ph type="body" idx="1"/>
          </p:nvPr>
        </p:nvSpPr>
        <p:spPr bwMode="auto">
          <a:xfrm>
            <a:off x="719667" y="1557338"/>
            <a:ext cx="10765367" cy="466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u-HU" altLang="hu-HU" smtClean="0"/>
              <a:t>Mintaszöveg szerkesztése</a:t>
            </a:r>
          </a:p>
          <a:p>
            <a:pPr lvl="1"/>
            <a:r>
              <a:rPr lang="hu-HU" altLang="hu-HU" smtClean="0"/>
              <a:t>Második szint</a:t>
            </a:r>
          </a:p>
          <a:p>
            <a:pPr lvl="2"/>
            <a:r>
              <a:rPr lang="hu-HU" altLang="hu-HU" smtClean="0"/>
              <a:t>Harmadik szint</a:t>
            </a:r>
          </a:p>
          <a:p>
            <a:pPr lvl="3"/>
            <a:r>
              <a:rPr lang="hu-HU" altLang="hu-HU" smtClean="0"/>
              <a:t>Negyedik szint</a:t>
            </a:r>
          </a:p>
          <a:p>
            <a:pPr lvl="4"/>
            <a:r>
              <a:rPr lang="hu-HU" altLang="hu-HU" smtClean="0"/>
              <a:t>Ötödik szint</a:t>
            </a:r>
          </a:p>
        </p:txBody>
      </p:sp>
      <p:sp>
        <p:nvSpPr>
          <p:cNvPr id="5124" name="Line 4"/>
          <p:cNvSpPr>
            <a:spLocks noChangeShapeType="1"/>
          </p:cNvSpPr>
          <p:nvPr userDrawn="1"/>
        </p:nvSpPr>
        <p:spPr bwMode="auto">
          <a:xfrm>
            <a:off x="287867" y="1079500"/>
            <a:ext cx="11468100" cy="0"/>
          </a:xfrm>
          <a:prstGeom prst="line">
            <a:avLst/>
          </a:prstGeom>
          <a:noFill/>
          <a:ln w="508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hu-HU" sz="1800" dirty="0">
              <a:solidFill>
                <a:srgbClr val="003366"/>
              </a:solidFill>
            </a:endParaRPr>
          </a:p>
        </p:txBody>
      </p:sp>
      <p:grpSp>
        <p:nvGrpSpPr>
          <p:cNvPr id="5125" name="Group 5"/>
          <p:cNvGrpSpPr>
            <a:grpSpLocks/>
          </p:cNvGrpSpPr>
          <p:nvPr userDrawn="1"/>
        </p:nvGrpSpPr>
        <p:grpSpPr bwMode="auto">
          <a:xfrm>
            <a:off x="11184467" y="6149788"/>
            <a:ext cx="495301" cy="498662"/>
            <a:chOff x="2520" y="1066"/>
            <a:chExt cx="804" cy="804"/>
          </a:xfrm>
        </p:grpSpPr>
        <p:sp>
          <p:nvSpPr>
            <p:cNvPr id="5126" name="Freeform 6"/>
            <p:cNvSpPr>
              <a:spLocks noEditPoints="1"/>
            </p:cNvSpPr>
            <p:nvPr/>
          </p:nvSpPr>
          <p:spPr bwMode="auto">
            <a:xfrm>
              <a:off x="2520" y="1066"/>
              <a:ext cx="804" cy="804"/>
            </a:xfrm>
            <a:custGeom>
              <a:avLst/>
              <a:gdLst>
                <a:gd name="T0" fmla="*/ 0 w 251"/>
                <a:gd name="T1" fmla="*/ 126 h 251"/>
                <a:gd name="T2" fmla="*/ 126 w 251"/>
                <a:gd name="T3" fmla="*/ 0 h 251"/>
                <a:gd name="T4" fmla="*/ 251 w 251"/>
                <a:gd name="T5" fmla="*/ 126 h 251"/>
                <a:gd name="T6" fmla="*/ 126 w 251"/>
                <a:gd name="T7" fmla="*/ 251 h 251"/>
                <a:gd name="T8" fmla="*/ 0 w 251"/>
                <a:gd name="T9" fmla="*/ 126 h 251"/>
                <a:gd name="T10" fmla="*/ 126 w 251"/>
                <a:gd name="T11" fmla="*/ 237 h 251"/>
                <a:gd name="T12" fmla="*/ 237 w 251"/>
                <a:gd name="T13" fmla="*/ 126 h 251"/>
                <a:gd name="T14" fmla="*/ 126 w 251"/>
                <a:gd name="T15" fmla="*/ 14 h 251"/>
                <a:gd name="T16" fmla="*/ 14 w 251"/>
                <a:gd name="T17" fmla="*/ 126 h 251"/>
                <a:gd name="T18" fmla="*/ 126 w 251"/>
                <a:gd name="T19" fmla="*/ 237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 h="251">
                  <a:moveTo>
                    <a:pt x="0" y="126"/>
                  </a:moveTo>
                  <a:cubicBezTo>
                    <a:pt x="0" y="56"/>
                    <a:pt x="56" y="0"/>
                    <a:pt x="126" y="0"/>
                  </a:cubicBezTo>
                  <a:cubicBezTo>
                    <a:pt x="195" y="0"/>
                    <a:pt x="251" y="56"/>
                    <a:pt x="251" y="126"/>
                  </a:cubicBezTo>
                  <a:cubicBezTo>
                    <a:pt x="251" y="195"/>
                    <a:pt x="195" y="251"/>
                    <a:pt x="126" y="251"/>
                  </a:cubicBezTo>
                  <a:cubicBezTo>
                    <a:pt x="56" y="251"/>
                    <a:pt x="0" y="195"/>
                    <a:pt x="0" y="126"/>
                  </a:cubicBezTo>
                  <a:close/>
                  <a:moveTo>
                    <a:pt x="126" y="237"/>
                  </a:moveTo>
                  <a:cubicBezTo>
                    <a:pt x="187" y="237"/>
                    <a:pt x="237" y="187"/>
                    <a:pt x="237" y="126"/>
                  </a:cubicBezTo>
                  <a:cubicBezTo>
                    <a:pt x="237" y="64"/>
                    <a:pt x="187" y="14"/>
                    <a:pt x="126" y="14"/>
                  </a:cubicBezTo>
                  <a:cubicBezTo>
                    <a:pt x="64" y="14"/>
                    <a:pt x="14" y="64"/>
                    <a:pt x="14" y="126"/>
                  </a:cubicBezTo>
                  <a:cubicBezTo>
                    <a:pt x="14" y="187"/>
                    <a:pt x="64" y="237"/>
                    <a:pt x="126" y="237"/>
                  </a:cubicBezTo>
                  <a:close/>
                </a:path>
              </a:pathLst>
            </a:custGeom>
            <a:solidFill>
              <a:srgbClr val="00499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hu-HU" sz="1800" dirty="0">
                <a:solidFill>
                  <a:srgbClr val="003366"/>
                </a:solidFill>
              </a:endParaRPr>
            </a:p>
          </p:txBody>
        </p:sp>
        <p:sp>
          <p:nvSpPr>
            <p:cNvPr id="5127" name="Freeform 7"/>
            <p:cNvSpPr>
              <a:spLocks noEditPoints="1"/>
            </p:cNvSpPr>
            <p:nvPr/>
          </p:nvSpPr>
          <p:spPr bwMode="auto">
            <a:xfrm>
              <a:off x="2610" y="1156"/>
              <a:ext cx="624" cy="625"/>
            </a:xfrm>
            <a:custGeom>
              <a:avLst/>
              <a:gdLst>
                <a:gd name="T0" fmla="*/ 98 w 195"/>
                <a:gd name="T1" fmla="*/ 0 h 195"/>
                <a:gd name="T2" fmla="*/ 0 w 195"/>
                <a:gd name="T3" fmla="*/ 98 h 195"/>
                <a:gd name="T4" fmla="*/ 98 w 195"/>
                <a:gd name="T5" fmla="*/ 195 h 195"/>
                <a:gd name="T6" fmla="*/ 195 w 195"/>
                <a:gd name="T7" fmla="*/ 98 h 195"/>
                <a:gd name="T8" fmla="*/ 98 w 195"/>
                <a:gd name="T9" fmla="*/ 0 h 195"/>
                <a:gd name="T10" fmla="*/ 160 w 195"/>
                <a:gd name="T11" fmla="*/ 128 h 195"/>
                <a:gd name="T12" fmla="*/ 160 w 195"/>
                <a:gd name="T13" fmla="*/ 128 h 195"/>
                <a:gd name="T14" fmla="*/ 123 w 195"/>
                <a:gd name="T15" fmla="*/ 164 h 195"/>
                <a:gd name="T16" fmla="*/ 86 w 195"/>
                <a:gd name="T17" fmla="*/ 128 h 195"/>
                <a:gd name="T18" fmla="*/ 94 w 195"/>
                <a:gd name="T19" fmla="*/ 106 h 195"/>
                <a:gd name="T20" fmla="*/ 79 w 195"/>
                <a:gd name="T21" fmla="*/ 86 h 195"/>
                <a:gd name="T22" fmla="*/ 63 w 195"/>
                <a:gd name="T23" fmla="*/ 86 h 195"/>
                <a:gd name="T24" fmla="*/ 63 w 195"/>
                <a:gd name="T25" fmla="*/ 111 h 195"/>
                <a:gd name="T26" fmla="*/ 47 w 195"/>
                <a:gd name="T27" fmla="*/ 111 h 195"/>
                <a:gd name="T28" fmla="*/ 47 w 195"/>
                <a:gd name="T29" fmla="*/ 37 h 195"/>
                <a:gd name="T30" fmla="*/ 88 w 195"/>
                <a:gd name="T31" fmla="*/ 37 h 195"/>
                <a:gd name="T32" fmla="*/ 112 w 195"/>
                <a:gd name="T33" fmla="*/ 61 h 195"/>
                <a:gd name="T34" fmla="*/ 97 w 195"/>
                <a:gd name="T35" fmla="*/ 83 h 195"/>
                <a:gd name="T36" fmla="*/ 106 w 195"/>
                <a:gd name="T37" fmla="*/ 95 h 195"/>
                <a:gd name="T38" fmla="*/ 123 w 195"/>
                <a:gd name="T39" fmla="*/ 91 h 195"/>
                <a:gd name="T40" fmla="*/ 151 w 195"/>
                <a:gd name="T41" fmla="*/ 104 h 195"/>
                <a:gd name="T42" fmla="*/ 139 w 195"/>
                <a:gd name="T43" fmla="*/ 114 h 195"/>
                <a:gd name="T44" fmla="*/ 123 w 195"/>
                <a:gd name="T45" fmla="*/ 107 h 195"/>
                <a:gd name="T46" fmla="*/ 102 w 195"/>
                <a:gd name="T47" fmla="*/ 128 h 195"/>
                <a:gd name="T48" fmla="*/ 123 w 195"/>
                <a:gd name="T49" fmla="*/ 149 h 195"/>
                <a:gd name="T50" fmla="*/ 142 w 195"/>
                <a:gd name="T51" fmla="*/ 137 h 195"/>
                <a:gd name="T52" fmla="*/ 125 w 195"/>
                <a:gd name="T53" fmla="*/ 137 h 195"/>
                <a:gd name="T54" fmla="*/ 125 w 195"/>
                <a:gd name="T55" fmla="*/ 123 h 195"/>
                <a:gd name="T56" fmla="*/ 160 w 195"/>
                <a:gd name="T57" fmla="*/ 123 h 195"/>
                <a:gd name="T58" fmla="*/ 160 w 195"/>
                <a:gd name="T59" fmla="*/ 128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5" h="195">
                  <a:moveTo>
                    <a:pt x="98" y="0"/>
                  </a:moveTo>
                  <a:cubicBezTo>
                    <a:pt x="44" y="0"/>
                    <a:pt x="0" y="43"/>
                    <a:pt x="0" y="98"/>
                  </a:cubicBezTo>
                  <a:cubicBezTo>
                    <a:pt x="0" y="152"/>
                    <a:pt x="44" y="195"/>
                    <a:pt x="98" y="195"/>
                  </a:cubicBezTo>
                  <a:cubicBezTo>
                    <a:pt x="152" y="195"/>
                    <a:pt x="195" y="152"/>
                    <a:pt x="195" y="98"/>
                  </a:cubicBezTo>
                  <a:cubicBezTo>
                    <a:pt x="195" y="43"/>
                    <a:pt x="152" y="0"/>
                    <a:pt x="98" y="0"/>
                  </a:cubicBezTo>
                  <a:close/>
                  <a:moveTo>
                    <a:pt x="160" y="128"/>
                  </a:moveTo>
                  <a:cubicBezTo>
                    <a:pt x="160" y="128"/>
                    <a:pt x="160" y="128"/>
                    <a:pt x="160" y="128"/>
                  </a:cubicBezTo>
                  <a:cubicBezTo>
                    <a:pt x="160" y="148"/>
                    <a:pt x="143" y="164"/>
                    <a:pt x="123" y="164"/>
                  </a:cubicBezTo>
                  <a:cubicBezTo>
                    <a:pt x="103" y="164"/>
                    <a:pt x="86" y="148"/>
                    <a:pt x="86" y="128"/>
                  </a:cubicBezTo>
                  <a:cubicBezTo>
                    <a:pt x="86" y="120"/>
                    <a:pt x="89" y="112"/>
                    <a:pt x="94" y="106"/>
                  </a:cubicBezTo>
                  <a:cubicBezTo>
                    <a:pt x="79" y="86"/>
                    <a:pt x="79" y="86"/>
                    <a:pt x="79" y="86"/>
                  </a:cubicBezTo>
                  <a:cubicBezTo>
                    <a:pt x="63" y="86"/>
                    <a:pt x="63" y="86"/>
                    <a:pt x="63" y="86"/>
                  </a:cubicBezTo>
                  <a:cubicBezTo>
                    <a:pt x="63" y="111"/>
                    <a:pt x="63" y="111"/>
                    <a:pt x="63" y="111"/>
                  </a:cubicBezTo>
                  <a:cubicBezTo>
                    <a:pt x="47" y="111"/>
                    <a:pt x="47" y="111"/>
                    <a:pt x="47" y="111"/>
                  </a:cubicBezTo>
                  <a:cubicBezTo>
                    <a:pt x="47" y="37"/>
                    <a:pt x="47" y="37"/>
                    <a:pt x="47" y="37"/>
                  </a:cubicBezTo>
                  <a:cubicBezTo>
                    <a:pt x="88" y="37"/>
                    <a:pt x="88" y="37"/>
                    <a:pt x="88" y="37"/>
                  </a:cubicBezTo>
                  <a:cubicBezTo>
                    <a:pt x="101" y="37"/>
                    <a:pt x="112" y="48"/>
                    <a:pt x="112" y="61"/>
                  </a:cubicBezTo>
                  <a:cubicBezTo>
                    <a:pt x="112" y="71"/>
                    <a:pt x="106" y="80"/>
                    <a:pt x="97" y="83"/>
                  </a:cubicBezTo>
                  <a:cubicBezTo>
                    <a:pt x="106" y="95"/>
                    <a:pt x="106" y="95"/>
                    <a:pt x="106" y="95"/>
                  </a:cubicBezTo>
                  <a:cubicBezTo>
                    <a:pt x="111" y="93"/>
                    <a:pt x="117" y="91"/>
                    <a:pt x="123" y="91"/>
                  </a:cubicBezTo>
                  <a:cubicBezTo>
                    <a:pt x="134" y="91"/>
                    <a:pt x="145" y="96"/>
                    <a:pt x="151" y="104"/>
                  </a:cubicBezTo>
                  <a:cubicBezTo>
                    <a:pt x="139" y="114"/>
                    <a:pt x="139" y="114"/>
                    <a:pt x="139" y="114"/>
                  </a:cubicBezTo>
                  <a:cubicBezTo>
                    <a:pt x="135" y="110"/>
                    <a:pt x="130" y="107"/>
                    <a:pt x="123" y="107"/>
                  </a:cubicBezTo>
                  <a:cubicBezTo>
                    <a:pt x="112" y="107"/>
                    <a:pt x="102" y="116"/>
                    <a:pt x="102" y="128"/>
                  </a:cubicBezTo>
                  <a:cubicBezTo>
                    <a:pt x="102" y="139"/>
                    <a:pt x="112" y="149"/>
                    <a:pt x="123" y="149"/>
                  </a:cubicBezTo>
                  <a:cubicBezTo>
                    <a:pt x="131" y="149"/>
                    <a:pt x="138" y="144"/>
                    <a:pt x="142" y="137"/>
                  </a:cubicBezTo>
                  <a:cubicBezTo>
                    <a:pt x="125" y="137"/>
                    <a:pt x="125" y="137"/>
                    <a:pt x="125" y="137"/>
                  </a:cubicBezTo>
                  <a:cubicBezTo>
                    <a:pt x="125" y="123"/>
                    <a:pt x="125" y="123"/>
                    <a:pt x="125" y="123"/>
                  </a:cubicBezTo>
                  <a:cubicBezTo>
                    <a:pt x="160" y="123"/>
                    <a:pt x="160" y="123"/>
                    <a:pt x="160" y="123"/>
                  </a:cubicBezTo>
                  <a:lnTo>
                    <a:pt x="160" y="128"/>
                  </a:lnTo>
                  <a:close/>
                </a:path>
              </a:pathLst>
            </a:custGeom>
            <a:solidFill>
              <a:srgbClr val="00499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hu-HU" sz="1800" dirty="0">
                <a:solidFill>
                  <a:srgbClr val="003366"/>
                </a:solidFill>
              </a:endParaRPr>
            </a:p>
          </p:txBody>
        </p:sp>
        <p:sp>
          <p:nvSpPr>
            <p:cNvPr id="5128" name="Freeform 8"/>
            <p:cNvSpPr>
              <a:spLocks/>
            </p:cNvSpPr>
            <p:nvPr/>
          </p:nvSpPr>
          <p:spPr bwMode="auto">
            <a:xfrm>
              <a:off x="2812" y="1319"/>
              <a:ext cx="105" cy="68"/>
            </a:xfrm>
            <a:custGeom>
              <a:avLst/>
              <a:gdLst>
                <a:gd name="T0" fmla="*/ 23 w 33"/>
                <a:gd name="T1" fmla="*/ 0 h 21"/>
                <a:gd name="T2" fmla="*/ 0 w 33"/>
                <a:gd name="T3" fmla="*/ 0 h 21"/>
                <a:gd name="T4" fmla="*/ 0 w 33"/>
                <a:gd name="T5" fmla="*/ 21 h 21"/>
                <a:gd name="T6" fmla="*/ 23 w 33"/>
                <a:gd name="T7" fmla="*/ 21 h 21"/>
                <a:gd name="T8" fmla="*/ 33 w 33"/>
                <a:gd name="T9" fmla="*/ 10 h 21"/>
                <a:gd name="T10" fmla="*/ 23 w 33"/>
                <a:gd name="T11" fmla="*/ 0 h 21"/>
              </a:gdLst>
              <a:ahLst/>
              <a:cxnLst>
                <a:cxn ang="0">
                  <a:pos x="T0" y="T1"/>
                </a:cxn>
                <a:cxn ang="0">
                  <a:pos x="T2" y="T3"/>
                </a:cxn>
                <a:cxn ang="0">
                  <a:pos x="T4" y="T5"/>
                </a:cxn>
                <a:cxn ang="0">
                  <a:pos x="T6" y="T7"/>
                </a:cxn>
                <a:cxn ang="0">
                  <a:pos x="T8" y="T9"/>
                </a:cxn>
                <a:cxn ang="0">
                  <a:pos x="T10" y="T11"/>
                </a:cxn>
              </a:cxnLst>
              <a:rect l="0" t="0" r="r" b="b"/>
              <a:pathLst>
                <a:path w="33" h="21">
                  <a:moveTo>
                    <a:pt x="23" y="0"/>
                  </a:moveTo>
                  <a:cubicBezTo>
                    <a:pt x="0" y="0"/>
                    <a:pt x="0" y="0"/>
                    <a:pt x="0" y="0"/>
                  </a:cubicBezTo>
                  <a:cubicBezTo>
                    <a:pt x="0" y="21"/>
                    <a:pt x="0" y="21"/>
                    <a:pt x="0" y="21"/>
                  </a:cubicBezTo>
                  <a:cubicBezTo>
                    <a:pt x="23" y="21"/>
                    <a:pt x="23" y="21"/>
                    <a:pt x="23" y="21"/>
                  </a:cubicBezTo>
                  <a:cubicBezTo>
                    <a:pt x="28" y="21"/>
                    <a:pt x="33" y="16"/>
                    <a:pt x="33" y="10"/>
                  </a:cubicBezTo>
                  <a:cubicBezTo>
                    <a:pt x="33" y="5"/>
                    <a:pt x="28" y="0"/>
                    <a:pt x="23" y="0"/>
                  </a:cubicBezTo>
                  <a:close/>
                </a:path>
              </a:pathLst>
            </a:custGeom>
            <a:solidFill>
              <a:srgbClr val="00499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hu-HU" sz="1800" dirty="0">
                <a:solidFill>
                  <a:srgbClr val="003366"/>
                </a:solidFill>
              </a:endParaRPr>
            </a:p>
          </p:txBody>
        </p:sp>
      </p:grpSp>
      <p:sp>
        <p:nvSpPr>
          <p:cNvPr id="9" name="Dia számának helye 3"/>
          <p:cNvSpPr>
            <a:spLocks noGrp="1"/>
          </p:cNvSpPr>
          <p:nvPr>
            <p:ph type="sldNum" sz="quarter" idx="4"/>
          </p:nvPr>
        </p:nvSpPr>
        <p:spPr>
          <a:xfrm>
            <a:off x="334434" y="6348414"/>
            <a:ext cx="539751" cy="331787"/>
          </a:xfrm>
          <a:prstGeom prst="rect">
            <a:avLst/>
          </a:prstGeom>
        </p:spPr>
        <p:txBody>
          <a:bodyPr/>
          <a:lstStyle>
            <a:lvl1pPr>
              <a:defRPr sz="1400"/>
            </a:lvl1pPr>
          </a:lstStyle>
          <a:p>
            <a:fld id="{02DBB534-5958-4922-A5D4-A657D0589846}" type="slidenum">
              <a:rPr lang="hu-HU" altLang="hu-HU" smtClean="0">
                <a:solidFill>
                  <a:srgbClr val="003366"/>
                </a:solidFill>
              </a:rPr>
              <a:pPr/>
              <a:t>‹#›</a:t>
            </a:fld>
            <a:endParaRPr lang="hu-HU" altLang="hu-HU" dirty="0">
              <a:solidFill>
                <a:srgbClr val="003366"/>
              </a:solidFill>
            </a:endParaRPr>
          </a:p>
        </p:txBody>
      </p:sp>
    </p:spTree>
    <p:extLst>
      <p:ext uri="{BB962C8B-B14F-4D97-AF65-F5344CB8AC3E}">
        <p14:creationId xmlns:p14="http://schemas.microsoft.com/office/powerpoint/2010/main" val="3423235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timing>
    <p:tnLst>
      <p:par>
        <p:cTn id="1" dur="indefinite" restart="never" nodeType="tmRoot"/>
      </p:par>
    </p:tnLst>
  </p:timing>
  <p:hf hdr="0" ftr="0" dt="0"/>
  <p:txStyles>
    <p:titleStyle>
      <a:lvl1pPr algn="l" rtl="0" fontAlgn="base">
        <a:lnSpc>
          <a:spcPct val="90000"/>
        </a:lnSpc>
        <a:spcBef>
          <a:spcPct val="0"/>
        </a:spcBef>
        <a:spcAft>
          <a:spcPct val="0"/>
        </a:spcAft>
        <a:defRPr sz="2800" b="1" kern="1200">
          <a:solidFill>
            <a:srgbClr val="004990"/>
          </a:solidFill>
          <a:latin typeface="+mj-lt"/>
          <a:ea typeface="+mj-ea"/>
          <a:cs typeface="+mj-cs"/>
        </a:defRPr>
      </a:lvl1pPr>
      <a:lvl2pPr algn="l" rtl="0" fontAlgn="base">
        <a:lnSpc>
          <a:spcPct val="90000"/>
        </a:lnSpc>
        <a:spcBef>
          <a:spcPct val="0"/>
        </a:spcBef>
        <a:spcAft>
          <a:spcPct val="0"/>
        </a:spcAft>
        <a:defRPr sz="2800" b="1">
          <a:solidFill>
            <a:srgbClr val="004990"/>
          </a:solidFill>
          <a:latin typeface="Arial" panose="020B0604020202020204" pitchFamily="34" charset="0"/>
          <a:cs typeface="Arial" panose="020B0604020202020204" pitchFamily="34" charset="0"/>
        </a:defRPr>
      </a:lvl2pPr>
      <a:lvl3pPr algn="l" rtl="0" fontAlgn="base">
        <a:lnSpc>
          <a:spcPct val="90000"/>
        </a:lnSpc>
        <a:spcBef>
          <a:spcPct val="0"/>
        </a:spcBef>
        <a:spcAft>
          <a:spcPct val="0"/>
        </a:spcAft>
        <a:defRPr sz="2800" b="1">
          <a:solidFill>
            <a:srgbClr val="004990"/>
          </a:solidFill>
          <a:latin typeface="Arial" panose="020B0604020202020204" pitchFamily="34" charset="0"/>
          <a:cs typeface="Arial" panose="020B0604020202020204" pitchFamily="34" charset="0"/>
        </a:defRPr>
      </a:lvl3pPr>
      <a:lvl4pPr algn="l" rtl="0" fontAlgn="base">
        <a:lnSpc>
          <a:spcPct val="90000"/>
        </a:lnSpc>
        <a:spcBef>
          <a:spcPct val="0"/>
        </a:spcBef>
        <a:spcAft>
          <a:spcPct val="0"/>
        </a:spcAft>
        <a:defRPr sz="2800" b="1">
          <a:solidFill>
            <a:srgbClr val="004990"/>
          </a:solidFill>
          <a:latin typeface="Arial" panose="020B0604020202020204" pitchFamily="34" charset="0"/>
          <a:cs typeface="Arial" panose="020B0604020202020204" pitchFamily="34" charset="0"/>
        </a:defRPr>
      </a:lvl4pPr>
      <a:lvl5pPr algn="l" rtl="0" fontAlgn="base">
        <a:lnSpc>
          <a:spcPct val="90000"/>
        </a:lnSpc>
        <a:spcBef>
          <a:spcPct val="0"/>
        </a:spcBef>
        <a:spcAft>
          <a:spcPct val="0"/>
        </a:spcAft>
        <a:defRPr sz="2800" b="1">
          <a:solidFill>
            <a:srgbClr val="004990"/>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2800" b="1">
          <a:solidFill>
            <a:srgbClr val="004990"/>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2800" b="1">
          <a:solidFill>
            <a:srgbClr val="004990"/>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2800" b="1">
          <a:solidFill>
            <a:srgbClr val="004990"/>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2800" b="1">
          <a:solidFill>
            <a:srgbClr val="004990"/>
          </a:solidFill>
          <a:latin typeface="Arial" panose="020B0604020202020204" pitchFamily="34" charset="0"/>
          <a:cs typeface="Arial" panose="020B0604020202020204" pitchFamily="34" charset="0"/>
        </a:defRPr>
      </a:lvl9pPr>
    </p:titleStyle>
    <p:bodyStyle>
      <a:lvl1pPr marL="255588" indent="-255588" algn="l" rtl="0" fontAlgn="base">
        <a:spcBef>
          <a:spcPct val="20000"/>
        </a:spcBef>
        <a:spcAft>
          <a:spcPct val="0"/>
        </a:spcAft>
        <a:buClr>
          <a:srgbClr val="339966"/>
        </a:buClr>
        <a:buSzPct val="75000"/>
        <a:buFont typeface="Wingdings" panose="05000000000000000000" pitchFamily="2" charset="2"/>
        <a:buChar char="l"/>
        <a:defRPr sz="2000" kern="1200">
          <a:solidFill>
            <a:srgbClr val="004990"/>
          </a:solidFill>
          <a:latin typeface="+mn-lt"/>
          <a:ea typeface="+mn-ea"/>
          <a:cs typeface="+mn-cs"/>
        </a:defRPr>
      </a:lvl1pPr>
      <a:lvl2pPr marL="720725" indent="-285750" algn="l" rtl="0" fontAlgn="base">
        <a:spcBef>
          <a:spcPct val="20000"/>
        </a:spcBef>
        <a:spcAft>
          <a:spcPct val="0"/>
        </a:spcAft>
        <a:buClr>
          <a:srgbClr val="339966"/>
        </a:buClr>
        <a:buSzPct val="90000"/>
        <a:buFont typeface="Arial" panose="020B0604020202020204" pitchFamily="34" charset="0"/>
        <a:buChar char="−"/>
        <a:defRPr kern="1200">
          <a:solidFill>
            <a:srgbClr val="004990"/>
          </a:solidFill>
          <a:latin typeface="+mn-lt"/>
          <a:ea typeface="+mn-ea"/>
          <a:cs typeface="+mn-cs"/>
        </a:defRPr>
      </a:lvl2pPr>
      <a:lvl3pPr marL="1128713" indent="-228600" algn="l" rtl="0" fontAlgn="base">
        <a:spcBef>
          <a:spcPct val="20000"/>
        </a:spcBef>
        <a:spcAft>
          <a:spcPct val="0"/>
        </a:spcAft>
        <a:buClr>
          <a:srgbClr val="339966"/>
        </a:buClr>
        <a:buSzPct val="75000"/>
        <a:buFont typeface="Wingdings" panose="05000000000000000000" pitchFamily="2" charset="2"/>
        <a:buChar char="§"/>
        <a:defRPr kern="1200">
          <a:solidFill>
            <a:srgbClr val="004990"/>
          </a:solidFill>
          <a:latin typeface="+mn-lt"/>
          <a:ea typeface="+mn-ea"/>
          <a:cs typeface="+mn-cs"/>
        </a:defRPr>
      </a:lvl3pPr>
      <a:lvl4pPr marL="1536700" indent="-228600" algn="l" rtl="0" fontAlgn="base">
        <a:spcBef>
          <a:spcPct val="20000"/>
        </a:spcBef>
        <a:spcAft>
          <a:spcPct val="0"/>
        </a:spcAft>
        <a:buClr>
          <a:srgbClr val="339966"/>
        </a:buClr>
        <a:buSzPct val="80000"/>
        <a:buFont typeface="Arial" panose="020B0604020202020204" pitchFamily="34" charset="0"/>
        <a:buChar char="–"/>
        <a:defRPr sz="1600" kern="1200">
          <a:solidFill>
            <a:srgbClr val="004990"/>
          </a:solidFill>
          <a:latin typeface="+mn-lt"/>
          <a:ea typeface="+mn-ea"/>
          <a:cs typeface="+mn-cs"/>
        </a:defRPr>
      </a:lvl4pPr>
      <a:lvl5pPr marL="1944688" indent="-228600" algn="l" rtl="0" fontAlgn="base">
        <a:spcBef>
          <a:spcPct val="20000"/>
        </a:spcBef>
        <a:spcAft>
          <a:spcPct val="0"/>
        </a:spcAft>
        <a:buClr>
          <a:srgbClr val="339966"/>
        </a:buClr>
        <a:buSzPct val="65000"/>
        <a:buFont typeface="Wingdings" panose="05000000000000000000" pitchFamily="2" charset="2"/>
        <a:buChar char="l"/>
        <a:defRPr sz="1600" kern="1200">
          <a:solidFill>
            <a:srgbClr val="00499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agyosz.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1.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chor="t">
            <a:noAutofit/>
          </a:bodyPr>
          <a:lstStyle/>
          <a:p>
            <a:r>
              <a:rPr lang="hu-HU" sz="4800" dirty="0" smtClean="0">
                <a:solidFill>
                  <a:srgbClr val="339B69"/>
                </a:solidFill>
              </a:rPr>
              <a:t>A gyógyszeripari szakkönyvtárak helyzete napjainkban</a:t>
            </a:r>
            <a:endParaRPr lang="hu-HU" sz="4800" dirty="0">
              <a:solidFill>
                <a:srgbClr val="339B69"/>
              </a:solidFill>
            </a:endParaRPr>
          </a:p>
        </p:txBody>
      </p:sp>
      <p:pic>
        <p:nvPicPr>
          <p:cNvPr id="4" name="Kép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sp>
        <p:nvSpPr>
          <p:cNvPr id="3" name="Alcím 2"/>
          <p:cNvSpPr>
            <a:spLocks noGrp="1"/>
          </p:cNvSpPr>
          <p:nvPr>
            <p:ph type="subTitle" idx="1"/>
          </p:nvPr>
        </p:nvSpPr>
        <p:spPr>
          <a:xfrm>
            <a:off x="1524000" y="3602037"/>
            <a:ext cx="9144000" cy="2219341"/>
          </a:xfrm>
        </p:spPr>
        <p:txBody>
          <a:bodyPr/>
          <a:lstStyle/>
          <a:p>
            <a:r>
              <a:rPr lang="hu-HU" dirty="0" smtClean="0"/>
              <a:t>Fazekas Andrea</a:t>
            </a:r>
          </a:p>
          <a:p>
            <a:r>
              <a:rPr lang="hu-HU" dirty="0" smtClean="0"/>
              <a:t>Richter Gedeon Nyrt. Műszaki könyvtár</a:t>
            </a:r>
          </a:p>
          <a:p>
            <a:endParaRPr lang="hu-HU" sz="1800" dirty="0"/>
          </a:p>
          <a:p>
            <a:r>
              <a:rPr lang="hu-HU" sz="2800" dirty="0"/>
              <a:t>Szakkönyvtári seregszemle </a:t>
            </a:r>
            <a:r>
              <a:rPr lang="hu-HU" sz="2800" dirty="0" smtClean="0"/>
              <a:t>2017.</a:t>
            </a:r>
            <a:br>
              <a:rPr lang="hu-HU" sz="2800" dirty="0" smtClean="0"/>
            </a:br>
            <a:r>
              <a:rPr lang="hu-HU" sz="2800" dirty="0" smtClean="0"/>
              <a:t>Központi Statisztikai Hivatal, 2017. március 21.</a:t>
            </a:r>
            <a:endParaRPr lang="hu-HU" sz="2800"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665054" y="244476"/>
            <a:ext cx="8188325" cy="822325"/>
          </a:xfrm>
        </p:spPr>
        <p:txBody>
          <a:bodyPr anchor="ctr"/>
          <a:lstStyle/>
          <a:p>
            <a:pPr eaLnBrk="1" hangingPunct="1"/>
            <a:endParaRPr lang="en-US" dirty="0" smtClean="0"/>
          </a:p>
        </p:txBody>
      </p:sp>
      <p:sp>
        <p:nvSpPr>
          <p:cNvPr id="21508" name="Rectangle 3"/>
          <p:cNvSpPr>
            <a:spLocks noGrp="1" noChangeArrowheads="1"/>
          </p:cNvSpPr>
          <p:nvPr>
            <p:ph type="body" idx="1"/>
          </p:nvPr>
        </p:nvSpPr>
        <p:spPr>
          <a:xfrm>
            <a:off x="1289911" y="1233377"/>
            <a:ext cx="9764370" cy="4401879"/>
          </a:xfrm>
        </p:spPr>
        <p:txBody>
          <a:bodyPr/>
          <a:lstStyle/>
          <a:p>
            <a:pPr marL="0" indent="0">
              <a:lnSpc>
                <a:spcPts val="2600"/>
              </a:lnSpc>
              <a:spcBef>
                <a:spcPts val="600"/>
              </a:spcBef>
              <a:buNone/>
            </a:pPr>
            <a:r>
              <a:rPr lang="hu-HU" sz="2400" dirty="0" smtClean="0"/>
              <a:t>„</a:t>
            </a:r>
            <a:r>
              <a:rPr lang="en-US" sz="2400" dirty="0"/>
              <a:t>I’ve got an absolute dream job: our researchers are data-driven, and value information and their library very much. My superiors </a:t>
            </a:r>
            <a:r>
              <a:rPr lang="en-US" sz="2400" dirty="0" smtClean="0"/>
              <a:t>acknowledge </a:t>
            </a:r>
            <a:r>
              <a:rPr lang="en-US" sz="2400" dirty="0"/>
              <a:t>this by providing us stable budgets and all the resources we need, in general, to carry out our mission.</a:t>
            </a:r>
            <a:r>
              <a:rPr lang="hu-HU" sz="2400" dirty="0" smtClean="0"/>
              <a:t>”</a:t>
            </a:r>
          </a:p>
          <a:p>
            <a:pPr marL="0" indent="0">
              <a:lnSpc>
                <a:spcPts val="2600"/>
              </a:lnSpc>
              <a:spcBef>
                <a:spcPts val="600"/>
              </a:spcBef>
              <a:buNone/>
            </a:pPr>
            <a:r>
              <a:rPr lang="en-US" sz="2400" dirty="0"/>
              <a:t>Bradley E. Gernand, Library Manager for the Institute for Defense </a:t>
            </a:r>
            <a:r>
              <a:rPr lang="en-US" sz="2400" dirty="0" smtClean="0"/>
              <a:t>Analyses</a:t>
            </a:r>
            <a:r>
              <a:rPr lang="hu-HU" sz="2400" dirty="0" smtClean="0"/>
              <a:t> = </a:t>
            </a:r>
            <a:r>
              <a:rPr lang="en-US" sz="2400" dirty="0"/>
              <a:t>Library Life: Issue IV, 2016</a:t>
            </a:r>
            <a:endParaRPr lang="hu-HU" sz="2400" dirty="0" smtClean="0"/>
          </a:p>
          <a:p>
            <a:pPr marL="0" indent="0">
              <a:lnSpc>
                <a:spcPts val="2600"/>
              </a:lnSpc>
              <a:spcBef>
                <a:spcPts val="600"/>
              </a:spcBef>
              <a:buNone/>
            </a:pPr>
            <a:r>
              <a:rPr lang="en-GB" dirty="0" smtClean="0"/>
              <a:t>http</a:t>
            </a:r>
            <a:r>
              <a:rPr lang="en-GB" dirty="0"/>
              <a:t>://</a:t>
            </a:r>
            <a:r>
              <a:rPr lang="en-GB" dirty="0" smtClean="0"/>
              <a:t>www.springernature.com/gp/librarians/news-events/other-issues/library-life-issue-iv-2016/10701082</a:t>
            </a:r>
            <a:endParaRPr lang="hu-HU" dirty="0" smtClean="0"/>
          </a:p>
          <a:p>
            <a:pPr marL="0" indent="0">
              <a:lnSpc>
                <a:spcPts val="2600"/>
              </a:lnSpc>
              <a:spcBef>
                <a:spcPts val="600"/>
              </a:spcBef>
              <a:buNone/>
            </a:pPr>
            <a:endParaRPr lang="hu-HU" dirty="0" smtClean="0"/>
          </a:p>
          <a:p>
            <a:pPr marL="0" indent="0">
              <a:lnSpc>
                <a:spcPts val="2600"/>
              </a:lnSpc>
              <a:spcBef>
                <a:spcPts val="600"/>
              </a:spcBef>
              <a:buNone/>
            </a:pPr>
            <a:endParaRPr lang="hu-HU" dirty="0" smtClean="0"/>
          </a:p>
          <a:p>
            <a:pPr marL="0" indent="0" algn="ctr">
              <a:lnSpc>
                <a:spcPts val="2600"/>
              </a:lnSpc>
              <a:spcBef>
                <a:spcPts val="600"/>
              </a:spcBef>
              <a:buNone/>
            </a:pPr>
            <a:r>
              <a:rPr lang="hu-HU" sz="4400" b="1" dirty="0" smtClean="0">
                <a:solidFill>
                  <a:srgbClr val="339B69"/>
                </a:solidFill>
              </a:rPr>
              <a:t>Köszönöm a figyelmet!</a:t>
            </a:r>
            <a:endParaRPr lang="en-GB" sz="4400" b="1" dirty="0">
              <a:solidFill>
                <a:srgbClr val="339B69"/>
              </a:solidFill>
            </a:endParaRPr>
          </a:p>
        </p:txBody>
      </p:sp>
      <p:pic>
        <p:nvPicPr>
          <p:cNvPr id="4" name="Kép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spTree>
    <p:extLst>
      <p:ext uri="{BB962C8B-B14F-4D97-AF65-F5344CB8AC3E}">
        <p14:creationId xmlns:p14="http://schemas.microsoft.com/office/powerpoint/2010/main" val="242507672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1508">
                                            <p:txEl>
                                              <p:pRg st="5" end="5"/>
                                            </p:txEl>
                                          </p:spTgt>
                                        </p:tgtEl>
                                        <p:attrNameLst>
                                          <p:attrName>style.visibility</p:attrName>
                                        </p:attrNameLst>
                                      </p:cBhvr>
                                      <p:to>
                                        <p:strVal val="visible"/>
                                      </p:to>
                                    </p:set>
                                    <p:animEffect transition="in" filter="wipe(up)">
                                      <p:cBhvr>
                                        <p:cTn id="7" dur="1000"/>
                                        <p:tgtEl>
                                          <p:spTgt spid="2150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665054" y="244476"/>
            <a:ext cx="8737378" cy="822325"/>
          </a:xfrm>
        </p:spPr>
        <p:txBody>
          <a:bodyPr anchor="ctr"/>
          <a:lstStyle/>
          <a:p>
            <a:pPr algn="ctr"/>
            <a:r>
              <a:rPr lang="hu-HU" dirty="0" smtClean="0"/>
              <a:t>Kutatás-fejlesztési </a:t>
            </a:r>
            <a:r>
              <a:rPr lang="hu-HU" dirty="0"/>
              <a:t>költségek, </a:t>
            </a:r>
            <a:r>
              <a:rPr lang="hu-HU" dirty="0" smtClean="0"/>
              <a:t>2015</a:t>
            </a:r>
            <a:endParaRPr lang="en-US" dirty="0" smtClean="0"/>
          </a:p>
        </p:txBody>
      </p:sp>
      <p:sp>
        <p:nvSpPr>
          <p:cNvPr id="21508" name="Rectangle 3"/>
          <p:cNvSpPr>
            <a:spLocks noGrp="1" noChangeArrowheads="1"/>
          </p:cNvSpPr>
          <p:nvPr>
            <p:ph type="body" idx="1"/>
          </p:nvPr>
        </p:nvSpPr>
        <p:spPr>
          <a:xfrm>
            <a:off x="1289911" y="1539426"/>
            <a:ext cx="9764370" cy="4213040"/>
          </a:xfrm>
        </p:spPr>
        <p:txBody>
          <a:bodyPr/>
          <a:lstStyle/>
          <a:p>
            <a:pPr>
              <a:buNone/>
            </a:pPr>
            <a:endParaRPr lang="hu-HU" dirty="0" smtClean="0"/>
          </a:p>
          <a:p>
            <a:pPr>
              <a:buNone/>
            </a:pPr>
            <a:endParaRPr lang="hu-HU" dirty="0"/>
          </a:p>
          <a:p>
            <a:pPr>
              <a:buNone/>
            </a:pPr>
            <a:endParaRPr lang="hu-HU" dirty="0" smtClean="0"/>
          </a:p>
          <a:p>
            <a:pPr>
              <a:buNone/>
            </a:pPr>
            <a:endParaRPr lang="hu-HU" dirty="0"/>
          </a:p>
          <a:p>
            <a:pPr>
              <a:buNone/>
            </a:pPr>
            <a:endParaRPr lang="hu-HU" dirty="0" smtClean="0"/>
          </a:p>
          <a:p>
            <a:pPr>
              <a:buNone/>
            </a:pPr>
            <a:endParaRPr lang="hu-HU" dirty="0"/>
          </a:p>
          <a:p>
            <a:pPr>
              <a:buNone/>
            </a:pPr>
            <a:endParaRPr lang="hu-HU" sz="1800" dirty="0" smtClean="0"/>
          </a:p>
          <a:p>
            <a:pPr>
              <a:buNone/>
            </a:pPr>
            <a:r>
              <a:rPr lang="hu-HU" dirty="0" smtClean="0"/>
              <a:t>Az adatok millió forintban szerepelnek.</a:t>
            </a:r>
          </a:p>
          <a:p>
            <a:pPr>
              <a:buNone/>
            </a:pPr>
            <a:r>
              <a:rPr lang="hu-HU" dirty="0" smtClean="0"/>
              <a:t>Forrás: </a:t>
            </a:r>
            <a:r>
              <a:rPr lang="hu-HU" dirty="0"/>
              <a:t>KSH, </a:t>
            </a:r>
            <a:r>
              <a:rPr lang="hu-HU" dirty="0" smtClean="0"/>
              <a:t>Kutatás-fejlesztési ráfordítások 1990-</a:t>
            </a:r>
            <a:endParaRPr lang="hu-HU" dirty="0"/>
          </a:p>
          <a:p>
            <a:pPr>
              <a:buNone/>
            </a:pPr>
            <a:r>
              <a:rPr lang="hu-HU" dirty="0"/>
              <a:t> </a:t>
            </a:r>
            <a:r>
              <a:rPr lang="hu-HU" dirty="0" smtClean="0"/>
              <a:t>           Richter </a:t>
            </a:r>
            <a:r>
              <a:rPr lang="hu-HU" dirty="0"/>
              <a:t>Gedeon Nyrt. éves </a:t>
            </a:r>
            <a:r>
              <a:rPr lang="hu-HU" dirty="0" smtClean="0"/>
              <a:t>jelentése 2015</a:t>
            </a:r>
            <a:endParaRPr lang="en-GB" dirty="0"/>
          </a:p>
          <a:p>
            <a:pPr>
              <a:buNone/>
            </a:pPr>
            <a:endParaRPr lang="en-GB" dirty="0" smtClean="0"/>
          </a:p>
        </p:txBody>
      </p:sp>
      <p:pic>
        <p:nvPicPr>
          <p:cNvPr id="4" name="Kép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graphicFrame>
        <p:nvGraphicFramePr>
          <p:cNvPr id="2" name="Táblázat 1"/>
          <p:cNvGraphicFramePr>
            <a:graphicFrameLocks noGrp="1"/>
          </p:cNvGraphicFramePr>
          <p:nvPr>
            <p:extLst>
              <p:ext uri="{D42A27DB-BD31-4B8C-83A1-F6EECF244321}">
                <p14:modId xmlns:p14="http://schemas.microsoft.com/office/powerpoint/2010/main" val="1420888509"/>
              </p:ext>
            </p:extLst>
          </p:nvPr>
        </p:nvGraphicFramePr>
        <p:xfrm>
          <a:off x="1388556" y="1552585"/>
          <a:ext cx="8830100" cy="2286000"/>
        </p:xfrm>
        <a:graphic>
          <a:graphicData uri="http://schemas.openxmlformats.org/drawingml/2006/table">
            <a:tbl>
              <a:tblPr bandRow="1">
                <a:tableStyleId>{16D9F66E-5EB9-4882-86FB-DCBF35E3C3E4}</a:tableStyleId>
              </a:tblPr>
              <a:tblGrid>
                <a:gridCol w="7170982"/>
                <a:gridCol w="165911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sz="2400" kern="1200" dirty="0" smtClean="0"/>
                        <a:t>Valamennyi kutató-fejlesztő hely</a:t>
                      </a:r>
                      <a:endParaRPr lang="hu-HU" sz="2400" kern="1200" dirty="0" smtClean="0">
                        <a:solidFill>
                          <a:schemeClr val="dk1"/>
                        </a:solidFill>
                        <a:latin typeface="+mn-lt"/>
                        <a:ea typeface="+mn-ea"/>
                        <a:cs typeface="+mn-cs"/>
                      </a:endParaRPr>
                    </a:p>
                  </a:txBody>
                  <a:tcPr anchor="ctr"/>
                </a:tc>
                <a:tc>
                  <a:txBody>
                    <a:bodyPr/>
                    <a:lstStyle/>
                    <a:p>
                      <a:pPr algn="r"/>
                      <a:r>
                        <a:rPr lang="hu-HU" sz="2400" dirty="0" smtClean="0"/>
                        <a:t>403 378</a:t>
                      </a:r>
                      <a:endParaRPr lang="hu-HU" sz="24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sz="2400" dirty="0" smtClean="0"/>
                        <a:t>A kutató-fejlesztő intézetek és egyéb kutatóhelyek</a:t>
                      </a:r>
                    </a:p>
                  </a:txBody>
                  <a:tcPr anchor="ctr"/>
                </a:tc>
                <a:tc>
                  <a:txBody>
                    <a:bodyPr/>
                    <a:lstStyle/>
                    <a:p>
                      <a:pPr algn="r"/>
                      <a:r>
                        <a:rPr lang="hu-HU" sz="2400" dirty="0" smtClean="0"/>
                        <a:t>53 888</a:t>
                      </a:r>
                      <a:endParaRPr lang="hu-HU" sz="2400" dirty="0"/>
                    </a:p>
                  </a:txBody>
                  <a:tcPr anchor="ctr"/>
                </a:tc>
              </a:tr>
              <a:tr h="370840">
                <a:tc>
                  <a:txBody>
                    <a:bodyPr/>
                    <a:lstStyle/>
                    <a:p>
                      <a:pPr algn="l"/>
                      <a:r>
                        <a:rPr lang="hu-HU" sz="2400" dirty="0" smtClean="0"/>
                        <a:t>A felsőoktatási kutató-fejlesztő helyek</a:t>
                      </a:r>
                      <a:endParaRPr lang="hu-HU" sz="2400" dirty="0"/>
                    </a:p>
                  </a:txBody>
                  <a:tcPr anchor="ctr"/>
                </a:tc>
                <a:tc>
                  <a:txBody>
                    <a:bodyPr/>
                    <a:lstStyle/>
                    <a:p>
                      <a:pPr algn="r"/>
                      <a:r>
                        <a:rPr lang="hu-HU" sz="2400" dirty="0" smtClean="0"/>
                        <a:t>51 450</a:t>
                      </a:r>
                      <a:endParaRPr lang="hu-HU" sz="2400" dirty="0"/>
                    </a:p>
                  </a:txBody>
                  <a:tcPr anchor="ctr"/>
                </a:tc>
              </a:tr>
              <a:tr h="370840">
                <a:tc>
                  <a:txBody>
                    <a:bodyPr/>
                    <a:lstStyle/>
                    <a:p>
                      <a:pPr algn="l"/>
                      <a:r>
                        <a:rPr lang="hu-HU" sz="2400" dirty="0" smtClean="0"/>
                        <a:t>A vállalkozási kutató-fejlesztő helyek</a:t>
                      </a:r>
                      <a:endParaRPr lang="hu-HU" sz="2400" dirty="0"/>
                    </a:p>
                  </a:txBody>
                  <a:tcPr anchor="ctr"/>
                </a:tc>
                <a:tc>
                  <a:txBody>
                    <a:bodyPr/>
                    <a:lstStyle/>
                    <a:p>
                      <a:pPr algn="r"/>
                      <a:r>
                        <a:rPr lang="hu-HU" sz="2400" dirty="0" smtClean="0"/>
                        <a:t>298 039</a:t>
                      </a:r>
                      <a:endParaRPr lang="hu-HU" sz="2400" dirty="0"/>
                    </a:p>
                  </a:txBody>
                  <a:tcPr anchor="ctr"/>
                </a:tc>
              </a:tr>
              <a:tr h="370840">
                <a:tc>
                  <a:txBody>
                    <a:bodyPr/>
                    <a:lstStyle/>
                    <a:p>
                      <a:pPr algn="l"/>
                      <a:r>
                        <a:rPr lang="hu-HU" sz="2400" dirty="0" smtClean="0"/>
                        <a:t>Richter Gedeon Nyrt.</a:t>
                      </a:r>
                      <a:endParaRPr lang="hu-HU" sz="2400" dirty="0"/>
                    </a:p>
                  </a:txBody>
                  <a:tcPr anchor="ctr"/>
                </a:tc>
                <a:tc>
                  <a:txBody>
                    <a:bodyPr/>
                    <a:lstStyle/>
                    <a:p>
                      <a:pPr algn="r"/>
                      <a:r>
                        <a:rPr lang="hu-HU" sz="2400" dirty="0" smtClean="0"/>
                        <a:t>34 822</a:t>
                      </a:r>
                      <a:endParaRPr lang="hu-HU" sz="2400" dirty="0"/>
                    </a:p>
                  </a:txBody>
                  <a:tcPr anchor="ctr"/>
                </a:tc>
              </a:tr>
            </a:tbl>
          </a:graphicData>
        </a:graphic>
      </p:graphicFrame>
    </p:spTree>
    <p:extLst>
      <p:ext uri="{BB962C8B-B14F-4D97-AF65-F5344CB8AC3E}">
        <p14:creationId xmlns:p14="http://schemas.microsoft.com/office/powerpoint/2010/main" val="57254888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665054" y="244476"/>
            <a:ext cx="8188325" cy="822325"/>
          </a:xfrm>
        </p:spPr>
        <p:txBody>
          <a:bodyPr/>
          <a:lstStyle/>
          <a:p>
            <a:pPr eaLnBrk="1" hangingPunct="1"/>
            <a:endParaRPr lang="en-US" dirty="0" smtClean="0"/>
          </a:p>
        </p:txBody>
      </p:sp>
      <p:sp>
        <p:nvSpPr>
          <p:cNvPr id="21508" name="Rectangle 3"/>
          <p:cNvSpPr>
            <a:spLocks noGrp="1" noChangeArrowheads="1"/>
          </p:cNvSpPr>
          <p:nvPr>
            <p:ph type="body" idx="1"/>
          </p:nvPr>
        </p:nvSpPr>
        <p:spPr>
          <a:xfrm>
            <a:off x="1289911" y="1213164"/>
            <a:ext cx="9764370" cy="4798337"/>
          </a:xfrm>
        </p:spPr>
        <p:txBody>
          <a:bodyPr/>
          <a:lstStyle/>
          <a:p>
            <a:pPr marL="0" indent="0" algn="just">
              <a:lnSpc>
                <a:spcPts val="2600"/>
              </a:lnSpc>
              <a:spcBef>
                <a:spcPts val="500"/>
              </a:spcBef>
              <a:spcAft>
                <a:spcPts val="500"/>
              </a:spcAft>
              <a:buNone/>
            </a:pPr>
            <a:r>
              <a:rPr lang="hu-HU" sz="2200" dirty="0" smtClean="0">
                <a:solidFill>
                  <a:srgbClr val="339B69"/>
                </a:solidFill>
              </a:rPr>
              <a:t>„</a:t>
            </a:r>
            <a:r>
              <a:rPr lang="en-US" sz="2200" dirty="0" smtClean="0">
                <a:solidFill>
                  <a:srgbClr val="339B69"/>
                </a:solidFill>
              </a:rPr>
              <a:t>The </a:t>
            </a:r>
            <a:r>
              <a:rPr lang="en-US" sz="2200" dirty="0">
                <a:solidFill>
                  <a:srgbClr val="339B69"/>
                </a:solidFill>
              </a:rPr>
              <a:t>role of a corporate library is to respond to changes in the business and business models of the company, understand needs and collect necessary information for accelerating the business, and to provide and promote this information. It is especially important that its service is utilized by end users, because if a library is not used enough, its value will be questioned even if it has high-quality information</a:t>
            </a:r>
            <a:r>
              <a:rPr lang="en-US" sz="2200" dirty="0" smtClean="0">
                <a:solidFill>
                  <a:srgbClr val="339B69"/>
                </a:solidFill>
              </a:rPr>
              <a:t>.</a:t>
            </a:r>
            <a:r>
              <a:rPr lang="hu-HU" sz="2200" dirty="0" smtClean="0">
                <a:solidFill>
                  <a:srgbClr val="339B69"/>
                </a:solidFill>
              </a:rPr>
              <a:t>” by Fujitsu librarian</a:t>
            </a:r>
            <a:endParaRPr lang="en-US" sz="2200" dirty="0">
              <a:solidFill>
                <a:srgbClr val="339B69"/>
              </a:solidFill>
            </a:endParaRPr>
          </a:p>
          <a:p>
            <a:pPr marL="0" indent="0" algn="just">
              <a:lnSpc>
                <a:spcPts val="2600"/>
              </a:lnSpc>
              <a:spcBef>
                <a:spcPts val="1200"/>
              </a:spcBef>
              <a:buNone/>
            </a:pPr>
            <a:r>
              <a:rPr lang="hu-HU" sz="2200" dirty="0"/>
              <a:t>Egy vállalati könyvtár feladata az, hogy reagáljon a cég üzleti </a:t>
            </a:r>
            <a:r>
              <a:rPr lang="hu-HU" sz="2200" dirty="0" smtClean="0"/>
              <a:t>modelljének </a:t>
            </a:r>
            <a:r>
              <a:rPr lang="hu-HU" sz="2200" dirty="0"/>
              <a:t>és </a:t>
            </a:r>
            <a:r>
              <a:rPr lang="hu-HU" sz="2200" dirty="0" smtClean="0"/>
              <a:t>piaci </a:t>
            </a:r>
            <a:r>
              <a:rPr lang="hu-HU" sz="2200" dirty="0"/>
              <a:t>helyzetének </a:t>
            </a:r>
            <a:r>
              <a:rPr lang="hu-HU" sz="2200" dirty="0" smtClean="0"/>
              <a:t>változásaira és </a:t>
            </a:r>
            <a:r>
              <a:rPr lang="hu-HU" sz="2200" dirty="0"/>
              <a:t>összegyűjtse, szolgáltassa az üzleti hatékonyság növeléséhez szükséges információkat, valamint felhívja a figyelmet ezekre az információkra. </a:t>
            </a:r>
            <a:r>
              <a:rPr lang="hu-HU" sz="2200" dirty="0" smtClean="0"/>
              <a:t>Különösen fontos</a:t>
            </a:r>
            <a:r>
              <a:rPr lang="hu-HU" sz="2200" dirty="0"/>
              <a:t>, hogy a felhasználók használják ezeket a szolgáltatásokat, mert ha a kihasználtság nem megfelelő, akkor a könyvtárnak hiába vannak </a:t>
            </a:r>
            <a:r>
              <a:rPr lang="hu-HU" sz="2200" dirty="0" smtClean="0"/>
              <a:t>minőségi </a:t>
            </a:r>
            <a:r>
              <a:rPr lang="hu-HU" sz="2200" dirty="0"/>
              <a:t>információi, értéke megkérdőjeleződik.</a:t>
            </a:r>
          </a:p>
        </p:txBody>
      </p:sp>
      <p:pic>
        <p:nvPicPr>
          <p:cNvPr id="4" name="Kép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spTree>
    <p:extLst>
      <p:ext uri="{BB962C8B-B14F-4D97-AF65-F5344CB8AC3E}">
        <p14:creationId xmlns:p14="http://schemas.microsoft.com/office/powerpoint/2010/main" val="248982559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665054" y="244476"/>
            <a:ext cx="8188325" cy="822325"/>
          </a:xfrm>
        </p:spPr>
        <p:txBody>
          <a:bodyPr/>
          <a:lstStyle/>
          <a:p>
            <a:pPr eaLnBrk="1" hangingPunct="1"/>
            <a:endParaRPr lang="en-US" dirty="0" smtClean="0"/>
          </a:p>
        </p:txBody>
      </p:sp>
      <p:sp>
        <p:nvSpPr>
          <p:cNvPr id="21508" name="Rectangle 3"/>
          <p:cNvSpPr>
            <a:spLocks noGrp="1" noChangeArrowheads="1"/>
          </p:cNvSpPr>
          <p:nvPr>
            <p:ph type="body" idx="1"/>
          </p:nvPr>
        </p:nvSpPr>
        <p:spPr>
          <a:xfrm>
            <a:off x="1289911" y="1539426"/>
            <a:ext cx="9764370" cy="3992242"/>
          </a:xfrm>
        </p:spPr>
        <p:txBody>
          <a:bodyPr/>
          <a:lstStyle/>
          <a:p>
            <a:pPr marL="0" indent="0">
              <a:lnSpc>
                <a:spcPts val="2800"/>
              </a:lnSpc>
              <a:spcBef>
                <a:spcPts val="600"/>
              </a:spcBef>
              <a:buNone/>
            </a:pPr>
            <a:r>
              <a:rPr lang="hu-HU" sz="2200" dirty="0"/>
              <a:t>Sándori Zsuzsanna: Gyógyszeripari szakkönyvtárak. Könyvtárak 50 éve az egészségügy szolgálatában : Jubileumi évkönyv, Budapest, A Magyar Orvosi Könyvtárak Szövetsége, 1999. 121-132. p. ISBN 963 03 7888 </a:t>
            </a:r>
            <a:r>
              <a:rPr lang="hu-HU" sz="2200" dirty="0" smtClean="0"/>
              <a:t>4</a:t>
            </a:r>
          </a:p>
          <a:p>
            <a:pPr>
              <a:buNone/>
            </a:pPr>
            <a:endParaRPr lang="hu-HU" dirty="0" smtClean="0"/>
          </a:p>
          <a:p>
            <a:pPr>
              <a:buNone/>
            </a:pPr>
            <a:endParaRPr lang="hu-HU" sz="1000" dirty="0"/>
          </a:p>
          <a:p>
            <a:pPr>
              <a:buNone/>
            </a:pPr>
            <a:r>
              <a:rPr lang="hu-HU" sz="2200" dirty="0" smtClean="0"/>
              <a:t>A mai helyzet feltérképezése:</a:t>
            </a:r>
          </a:p>
          <a:p>
            <a:pPr>
              <a:buNone/>
            </a:pPr>
            <a:endParaRPr lang="hu-HU" dirty="0"/>
          </a:p>
          <a:p>
            <a:pPr>
              <a:buNone/>
            </a:pPr>
            <a:endParaRPr lang="hu-HU" dirty="0" smtClean="0"/>
          </a:p>
          <a:p>
            <a:pPr>
              <a:buNone/>
            </a:pPr>
            <a:endParaRPr lang="hu-HU" dirty="0"/>
          </a:p>
          <a:p>
            <a:pPr>
              <a:buNone/>
            </a:pPr>
            <a:endParaRPr lang="hu-HU" sz="1000" dirty="0" smtClean="0"/>
          </a:p>
          <a:p>
            <a:pPr>
              <a:buNone/>
            </a:pPr>
            <a:r>
              <a:rPr lang="hu-HU" dirty="0" smtClean="0"/>
              <a:t>    </a:t>
            </a:r>
            <a:r>
              <a:rPr lang="hu-HU" sz="2200" dirty="0" smtClean="0"/>
              <a:t>http://www.magyosz.org</a:t>
            </a:r>
            <a:r>
              <a:rPr lang="hu-HU" dirty="0" smtClean="0"/>
              <a:t> 			      </a:t>
            </a:r>
            <a:r>
              <a:rPr lang="hu-HU" dirty="0"/>
              <a:t>	</a:t>
            </a:r>
            <a:r>
              <a:rPr lang="hu-HU" dirty="0" smtClean="0"/>
              <a:t>        </a:t>
            </a:r>
            <a:r>
              <a:rPr lang="hu-HU" sz="2200" dirty="0" smtClean="0"/>
              <a:t>http://igy.hu</a:t>
            </a:r>
            <a:endParaRPr lang="hu-HU" sz="2200" dirty="0" smtClean="0">
              <a:hlinkClick r:id="rId3"/>
            </a:endParaRPr>
          </a:p>
        </p:txBody>
      </p:sp>
      <p:pic>
        <p:nvPicPr>
          <p:cNvPr id="4" name="Kép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2465" y="3867150"/>
            <a:ext cx="3309938"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75560" y="3787774"/>
            <a:ext cx="3309938" cy="95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04050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665054" y="244476"/>
            <a:ext cx="8188325" cy="822325"/>
          </a:xfrm>
        </p:spPr>
        <p:txBody>
          <a:bodyPr anchor="ctr"/>
          <a:lstStyle/>
          <a:p>
            <a:pPr eaLnBrk="1" hangingPunct="1"/>
            <a:endParaRPr lang="en-US" dirty="0" smtClean="0"/>
          </a:p>
        </p:txBody>
      </p:sp>
      <p:sp>
        <p:nvSpPr>
          <p:cNvPr id="21508" name="Rectangle 3"/>
          <p:cNvSpPr>
            <a:spLocks noGrp="1" noChangeArrowheads="1"/>
          </p:cNvSpPr>
          <p:nvPr>
            <p:ph type="body" idx="1"/>
          </p:nvPr>
        </p:nvSpPr>
        <p:spPr>
          <a:xfrm>
            <a:off x="1289911" y="1345475"/>
            <a:ext cx="9764370" cy="4088674"/>
          </a:xfrm>
        </p:spPr>
        <p:txBody>
          <a:bodyPr/>
          <a:lstStyle/>
          <a:p>
            <a:pPr>
              <a:buNone/>
            </a:pPr>
            <a:r>
              <a:rPr lang="hu-HU" sz="2200" dirty="0"/>
              <a:t>Az adatok </a:t>
            </a:r>
            <a:r>
              <a:rPr lang="hu-HU" sz="2200" dirty="0" smtClean="0"/>
              <a:t>összegyűjtésében segítettek:</a:t>
            </a:r>
          </a:p>
          <a:p>
            <a:pPr>
              <a:buNone/>
            </a:pPr>
            <a:endParaRPr lang="hu-HU" sz="1400" dirty="0" smtClean="0"/>
          </a:p>
          <a:p>
            <a:pPr>
              <a:spcBef>
                <a:spcPts val="600"/>
              </a:spcBef>
            </a:pPr>
            <a:r>
              <a:rPr lang="hu-HU" sz="2200" dirty="0" smtClean="0"/>
              <a:t>Alexi Anna, </a:t>
            </a:r>
            <a:r>
              <a:rPr lang="hu-HU" sz="2200" dirty="0"/>
              <a:t>Egis Gyógyszergyár Zrt., Műszaki </a:t>
            </a:r>
            <a:r>
              <a:rPr lang="hu-HU" sz="2200" dirty="0" smtClean="0"/>
              <a:t>könyvtár</a:t>
            </a:r>
          </a:p>
          <a:p>
            <a:pPr>
              <a:spcBef>
                <a:spcPts val="600"/>
              </a:spcBef>
            </a:pPr>
            <a:r>
              <a:rPr lang="hu-HU" sz="2200" dirty="0" smtClean="0"/>
              <a:t>Ferencz Gáborné, Richter Gedeon Nyrt., </a:t>
            </a:r>
            <a:r>
              <a:rPr lang="hu-HU" sz="2200" dirty="0"/>
              <a:t>Műszaki könyvtár</a:t>
            </a:r>
            <a:endParaRPr lang="hu-HU" sz="2200" dirty="0" smtClean="0"/>
          </a:p>
          <a:p>
            <a:pPr>
              <a:spcBef>
                <a:spcPts val="600"/>
              </a:spcBef>
            </a:pPr>
            <a:r>
              <a:rPr lang="hu-HU" sz="2200" dirty="0"/>
              <a:t>Magyar Szabolcs, TEVA Gyógyszergyár Zrt</a:t>
            </a:r>
            <a:r>
              <a:rPr lang="hu-HU" sz="2200" dirty="0" smtClean="0"/>
              <a:t>.</a:t>
            </a:r>
          </a:p>
          <a:p>
            <a:pPr>
              <a:spcBef>
                <a:spcPts val="600"/>
              </a:spcBef>
            </a:pPr>
            <a:r>
              <a:rPr lang="hu-HU" sz="2200" dirty="0"/>
              <a:t>Párkányi Judit, Béres Gyógyszergyár Zrt.</a:t>
            </a:r>
          </a:p>
          <a:p>
            <a:pPr>
              <a:spcBef>
                <a:spcPts val="600"/>
              </a:spcBef>
            </a:pPr>
            <a:r>
              <a:rPr lang="hu-HU" sz="2200" dirty="0" smtClean="0"/>
              <a:t>Süttő </a:t>
            </a:r>
            <a:r>
              <a:rPr lang="hu-HU" sz="2200" dirty="0"/>
              <a:t>G. Ildikó, </a:t>
            </a:r>
            <a:r>
              <a:rPr lang="hu-HU" sz="2200" dirty="0" err="1" smtClean="0"/>
              <a:t>Sanofi-Aventis</a:t>
            </a:r>
            <a:r>
              <a:rPr lang="hu-HU" sz="2200" dirty="0" smtClean="0"/>
              <a:t> </a:t>
            </a:r>
            <a:r>
              <a:rPr lang="hu-HU" sz="2200" dirty="0"/>
              <a:t>Zrt., Scientific and Information Department nyugdíjas </a:t>
            </a:r>
            <a:r>
              <a:rPr lang="hu-HU" sz="2200" dirty="0" smtClean="0"/>
              <a:t>munkatársa</a:t>
            </a:r>
          </a:p>
          <a:p>
            <a:pPr>
              <a:spcBef>
                <a:spcPts val="600"/>
              </a:spcBef>
            </a:pPr>
            <a:r>
              <a:rPr lang="hu-HU" sz="2200" dirty="0" smtClean="0"/>
              <a:t>Szántó Andrea, </a:t>
            </a:r>
            <a:r>
              <a:rPr lang="hu-HU" sz="2200" dirty="0" err="1" smtClean="0"/>
              <a:t>Sanofi-Aventis</a:t>
            </a:r>
            <a:r>
              <a:rPr lang="hu-HU" sz="2200" dirty="0" smtClean="0"/>
              <a:t> </a:t>
            </a:r>
            <a:r>
              <a:rPr lang="hu-HU" sz="2200" dirty="0"/>
              <a:t>Zrt., </a:t>
            </a:r>
            <a:r>
              <a:rPr lang="hu-HU" sz="2200" dirty="0" smtClean="0"/>
              <a:t>Facility management</a:t>
            </a:r>
          </a:p>
          <a:p>
            <a:pPr marL="288000" indent="-288000">
              <a:spcBef>
                <a:spcPts val="600"/>
              </a:spcBef>
            </a:pPr>
            <a:endParaRPr lang="en-GB" dirty="0" smtClean="0"/>
          </a:p>
        </p:txBody>
      </p:sp>
      <p:pic>
        <p:nvPicPr>
          <p:cNvPr id="4" name="Kép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spTree>
    <p:extLst>
      <p:ext uri="{BB962C8B-B14F-4D97-AF65-F5344CB8AC3E}">
        <p14:creationId xmlns:p14="http://schemas.microsoft.com/office/powerpoint/2010/main" val="1271219703"/>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665054" y="244476"/>
            <a:ext cx="8188325" cy="822325"/>
          </a:xfrm>
        </p:spPr>
        <p:txBody>
          <a:bodyPr anchor="ctr"/>
          <a:lstStyle/>
          <a:p>
            <a:pPr algn="ctr" eaLnBrk="1" hangingPunct="1"/>
            <a:r>
              <a:rPr lang="hu-HU" dirty="0" smtClean="0"/>
              <a:t>Gyógyszeripari vállalatok és könyvtárak</a:t>
            </a:r>
            <a:br>
              <a:rPr lang="hu-HU" dirty="0" smtClean="0"/>
            </a:br>
            <a:r>
              <a:rPr lang="hu-HU" dirty="0" smtClean="0"/>
              <a:t>1999 és 2017</a:t>
            </a:r>
            <a:endParaRPr lang="en-US" dirty="0" smtClean="0"/>
          </a:p>
        </p:txBody>
      </p:sp>
      <p:sp>
        <p:nvSpPr>
          <p:cNvPr id="21508" name="Rectangle 3"/>
          <p:cNvSpPr>
            <a:spLocks noGrp="1" noChangeArrowheads="1"/>
          </p:cNvSpPr>
          <p:nvPr>
            <p:ph type="body" idx="1"/>
          </p:nvPr>
        </p:nvSpPr>
        <p:spPr>
          <a:xfrm>
            <a:off x="1289911" y="1428751"/>
            <a:ext cx="9764370" cy="4746846"/>
          </a:xfrm>
        </p:spPr>
        <p:txBody>
          <a:bodyPr/>
          <a:lstStyle/>
          <a:p>
            <a:pPr>
              <a:buNone/>
            </a:pPr>
            <a:endParaRPr lang="hu-HU" sz="2400" b="1" dirty="0" smtClean="0"/>
          </a:p>
        </p:txBody>
      </p:sp>
      <p:pic>
        <p:nvPicPr>
          <p:cNvPr id="4" name="Kép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2618" y="1688223"/>
            <a:ext cx="1798637"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31973" y="2025325"/>
            <a:ext cx="2328054" cy="1089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36641" y="2044424"/>
            <a:ext cx="2157413"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36641" y="1961872"/>
            <a:ext cx="1923906" cy="1467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45205" y="4310165"/>
            <a:ext cx="2157413"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01730" y="1961873"/>
            <a:ext cx="1981200"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27588" y="1651435"/>
            <a:ext cx="1592489" cy="20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17173" y="4310165"/>
            <a:ext cx="2304000" cy="1171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87694" y="4087141"/>
            <a:ext cx="2232000" cy="1148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zorzás 2"/>
          <p:cNvSpPr/>
          <p:nvPr/>
        </p:nvSpPr>
        <p:spPr>
          <a:xfrm>
            <a:off x="1601731" y="1688223"/>
            <a:ext cx="2196000" cy="2232000"/>
          </a:xfrm>
          <a:prstGeom prst="mathMultiply">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p>
        </p:txBody>
      </p:sp>
      <p:pic>
        <p:nvPicPr>
          <p:cNvPr id="1038" name="Picture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646997" y="1881187"/>
            <a:ext cx="1536700" cy="154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469485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9" fill="hold" nodeType="clickEffect">
                                  <p:stCondLst>
                                    <p:cond delay="0"/>
                                  </p:stCondLst>
                                  <p:childTnLst>
                                    <p:anim calcmode="lin" valueType="num">
                                      <p:cBhvr additive="base">
                                        <p:cTn id="6" dur="4000"/>
                                        <p:tgtEl>
                                          <p:spTgt spid="1034"/>
                                        </p:tgtEl>
                                        <p:attrNameLst>
                                          <p:attrName>ppt_x</p:attrName>
                                        </p:attrNameLst>
                                      </p:cBhvr>
                                      <p:tavLst>
                                        <p:tav tm="0">
                                          <p:val>
                                            <p:strVal val="ppt_x"/>
                                          </p:val>
                                        </p:tav>
                                        <p:tav tm="100000">
                                          <p:val>
                                            <p:strVal val="0-ppt_w/2"/>
                                          </p:val>
                                        </p:tav>
                                      </p:tavLst>
                                    </p:anim>
                                    <p:anim calcmode="lin" valueType="num">
                                      <p:cBhvr additive="base">
                                        <p:cTn id="7" dur="4000"/>
                                        <p:tgtEl>
                                          <p:spTgt spid="1034"/>
                                        </p:tgtEl>
                                        <p:attrNameLst>
                                          <p:attrName>ppt_y</p:attrName>
                                        </p:attrNameLst>
                                      </p:cBhvr>
                                      <p:tavLst>
                                        <p:tav tm="0">
                                          <p:val>
                                            <p:strVal val="ppt_y"/>
                                          </p:val>
                                        </p:tav>
                                        <p:tav tm="100000">
                                          <p:val>
                                            <p:strVal val="0-ppt_h/2"/>
                                          </p:val>
                                        </p:tav>
                                      </p:tavLst>
                                    </p:anim>
                                    <p:set>
                                      <p:cBhvr>
                                        <p:cTn id="8" dur="1" fill="hold">
                                          <p:stCondLst>
                                            <p:cond delay="3999"/>
                                          </p:stCondLst>
                                        </p:cTn>
                                        <p:tgtEl>
                                          <p:spTgt spid="1034"/>
                                        </p:tgtEl>
                                        <p:attrNameLst>
                                          <p:attrName>style.visibility</p:attrName>
                                        </p:attrNameLst>
                                      </p:cBhvr>
                                      <p:to>
                                        <p:strVal val="hidden"/>
                                      </p:to>
                                    </p:set>
                                  </p:childTnLst>
                                </p:cTn>
                              </p:par>
                              <p:par>
                                <p:cTn id="9" presetID="2" presetClass="entr" presetSubtype="3" fill="hold" nodeType="withEffect">
                                  <p:stCondLst>
                                    <p:cond delay="500"/>
                                  </p:stCondLst>
                                  <p:childTnLst>
                                    <p:set>
                                      <p:cBhvr>
                                        <p:cTn id="10" dur="1" fill="hold">
                                          <p:stCondLst>
                                            <p:cond delay="0"/>
                                          </p:stCondLst>
                                        </p:cTn>
                                        <p:tgtEl>
                                          <p:spTgt spid="1035"/>
                                        </p:tgtEl>
                                        <p:attrNameLst>
                                          <p:attrName>style.visibility</p:attrName>
                                        </p:attrNameLst>
                                      </p:cBhvr>
                                      <p:to>
                                        <p:strVal val="visible"/>
                                      </p:to>
                                    </p:set>
                                    <p:anim calcmode="lin" valueType="num">
                                      <p:cBhvr additive="base">
                                        <p:cTn id="11" dur="3000" fill="hold"/>
                                        <p:tgtEl>
                                          <p:spTgt spid="1035"/>
                                        </p:tgtEl>
                                        <p:attrNameLst>
                                          <p:attrName>ppt_x</p:attrName>
                                        </p:attrNameLst>
                                      </p:cBhvr>
                                      <p:tavLst>
                                        <p:tav tm="0">
                                          <p:val>
                                            <p:strVal val="1+#ppt_w/2"/>
                                          </p:val>
                                        </p:tav>
                                        <p:tav tm="100000">
                                          <p:val>
                                            <p:strVal val="#ppt_x"/>
                                          </p:val>
                                        </p:tav>
                                      </p:tavLst>
                                    </p:anim>
                                    <p:anim calcmode="lin" valueType="num">
                                      <p:cBhvr additive="base">
                                        <p:cTn id="12" dur="3000" fill="hold"/>
                                        <p:tgtEl>
                                          <p:spTgt spid="1035"/>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xit" presetSubtype="9" fill="hold" nodeType="clickEffect">
                                  <p:stCondLst>
                                    <p:cond delay="0"/>
                                  </p:stCondLst>
                                  <p:childTnLst>
                                    <p:anim calcmode="lin" valueType="num">
                                      <p:cBhvr additive="base">
                                        <p:cTn id="16" dur="4000"/>
                                        <p:tgtEl>
                                          <p:spTgt spid="1028"/>
                                        </p:tgtEl>
                                        <p:attrNameLst>
                                          <p:attrName>ppt_x</p:attrName>
                                        </p:attrNameLst>
                                      </p:cBhvr>
                                      <p:tavLst>
                                        <p:tav tm="0">
                                          <p:val>
                                            <p:strVal val="ppt_x"/>
                                          </p:val>
                                        </p:tav>
                                        <p:tav tm="100000">
                                          <p:val>
                                            <p:strVal val="0-ppt_w/2"/>
                                          </p:val>
                                        </p:tav>
                                      </p:tavLst>
                                    </p:anim>
                                    <p:anim calcmode="lin" valueType="num">
                                      <p:cBhvr additive="base">
                                        <p:cTn id="17" dur="4000"/>
                                        <p:tgtEl>
                                          <p:spTgt spid="1028"/>
                                        </p:tgtEl>
                                        <p:attrNameLst>
                                          <p:attrName>ppt_y</p:attrName>
                                        </p:attrNameLst>
                                      </p:cBhvr>
                                      <p:tavLst>
                                        <p:tav tm="0">
                                          <p:val>
                                            <p:strVal val="ppt_y"/>
                                          </p:val>
                                        </p:tav>
                                        <p:tav tm="100000">
                                          <p:val>
                                            <p:strVal val="0-ppt_h/2"/>
                                          </p:val>
                                        </p:tav>
                                      </p:tavLst>
                                    </p:anim>
                                    <p:set>
                                      <p:cBhvr>
                                        <p:cTn id="18" dur="1" fill="hold">
                                          <p:stCondLst>
                                            <p:cond delay="3999"/>
                                          </p:stCondLst>
                                        </p:cTn>
                                        <p:tgtEl>
                                          <p:spTgt spid="1028"/>
                                        </p:tgtEl>
                                        <p:attrNameLst>
                                          <p:attrName>style.visibility</p:attrName>
                                        </p:attrNameLst>
                                      </p:cBhvr>
                                      <p:to>
                                        <p:strVal val="hidden"/>
                                      </p:to>
                                    </p:set>
                                  </p:childTnLst>
                                </p:cTn>
                              </p:par>
                              <p:par>
                                <p:cTn id="19" presetID="2" presetClass="entr" presetSubtype="3" fill="hold" nodeType="withEffect">
                                  <p:stCondLst>
                                    <p:cond delay="500"/>
                                  </p:stCondLst>
                                  <p:childTnLst>
                                    <p:set>
                                      <p:cBhvr>
                                        <p:cTn id="20" dur="1" fill="hold">
                                          <p:stCondLst>
                                            <p:cond delay="0"/>
                                          </p:stCondLst>
                                        </p:cTn>
                                        <p:tgtEl>
                                          <p:spTgt spid="1029"/>
                                        </p:tgtEl>
                                        <p:attrNameLst>
                                          <p:attrName>style.visibility</p:attrName>
                                        </p:attrNameLst>
                                      </p:cBhvr>
                                      <p:to>
                                        <p:strVal val="visible"/>
                                      </p:to>
                                    </p:set>
                                    <p:anim calcmode="lin" valueType="num">
                                      <p:cBhvr additive="base">
                                        <p:cTn id="21" dur="3000" fill="hold"/>
                                        <p:tgtEl>
                                          <p:spTgt spid="1029"/>
                                        </p:tgtEl>
                                        <p:attrNameLst>
                                          <p:attrName>ppt_x</p:attrName>
                                        </p:attrNameLst>
                                      </p:cBhvr>
                                      <p:tavLst>
                                        <p:tav tm="0">
                                          <p:val>
                                            <p:strVal val="1+#ppt_w/2"/>
                                          </p:val>
                                        </p:tav>
                                        <p:tav tm="100000">
                                          <p:val>
                                            <p:strVal val="#ppt_x"/>
                                          </p:val>
                                        </p:tav>
                                      </p:tavLst>
                                    </p:anim>
                                    <p:anim calcmode="lin" valueType="num">
                                      <p:cBhvr additive="base">
                                        <p:cTn id="22" dur="3000" fill="hold"/>
                                        <p:tgtEl>
                                          <p:spTgt spid="1029"/>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xit" presetSubtype="9" fill="hold" nodeType="clickEffect">
                                  <p:stCondLst>
                                    <p:cond delay="0"/>
                                  </p:stCondLst>
                                  <p:childTnLst>
                                    <p:anim calcmode="lin" valueType="num">
                                      <p:cBhvr additive="base">
                                        <p:cTn id="26" dur="4000"/>
                                        <p:tgtEl>
                                          <p:spTgt spid="1030"/>
                                        </p:tgtEl>
                                        <p:attrNameLst>
                                          <p:attrName>ppt_x</p:attrName>
                                        </p:attrNameLst>
                                      </p:cBhvr>
                                      <p:tavLst>
                                        <p:tav tm="0">
                                          <p:val>
                                            <p:strVal val="ppt_x"/>
                                          </p:val>
                                        </p:tav>
                                        <p:tav tm="100000">
                                          <p:val>
                                            <p:strVal val="0-ppt_w/2"/>
                                          </p:val>
                                        </p:tav>
                                      </p:tavLst>
                                    </p:anim>
                                    <p:anim calcmode="lin" valueType="num">
                                      <p:cBhvr additive="base">
                                        <p:cTn id="27" dur="4000"/>
                                        <p:tgtEl>
                                          <p:spTgt spid="1030"/>
                                        </p:tgtEl>
                                        <p:attrNameLst>
                                          <p:attrName>ppt_y</p:attrName>
                                        </p:attrNameLst>
                                      </p:cBhvr>
                                      <p:tavLst>
                                        <p:tav tm="0">
                                          <p:val>
                                            <p:strVal val="ppt_y"/>
                                          </p:val>
                                        </p:tav>
                                        <p:tav tm="100000">
                                          <p:val>
                                            <p:strVal val="0-ppt_h/2"/>
                                          </p:val>
                                        </p:tav>
                                      </p:tavLst>
                                    </p:anim>
                                    <p:set>
                                      <p:cBhvr>
                                        <p:cTn id="28" dur="1" fill="hold">
                                          <p:stCondLst>
                                            <p:cond delay="3999"/>
                                          </p:stCondLst>
                                        </p:cTn>
                                        <p:tgtEl>
                                          <p:spTgt spid="1030"/>
                                        </p:tgtEl>
                                        <p:attrNameLst>
                                          <p:attrName>style.visibility</p:attrName>
                                        </p:attrNameLst>
                                      </p:cBhvr>
                                      <p:to>
                                        <p:strVal val="hidden"/>
                                      </p:to>
                                    </p:set>
                                  </p:childTnLst>
                                </p:cTn>
                              </p:par>
                              <p:par>
                                <p:cTn id="29" presetID="2" presetClass="entr" presetSubtype="3" fill="hold" nodeType="withEffect">
                                  <p:stCondLst>
                                    <p:cond delay="500"/>
                                  </p:stCondLst>
                                  <p:childTnLst>
                                    <p:set>
                                      <p:cBhvr>
                                        <p:cTn id="30" dur="1" fill="hold">
                                          <p:stCondLst>
                                            <p:cond delay="0"/>
                                          </p:stCondLst>
                                        </p:cTn>
                                        <p:tgtEl>
                                          <p:spTgt spid="1031"/>
                                        </p:tgtEl>
                                        <p:attrNameLst>
                                          <p:attrName>style.visibility</p:attrName>
                                        </p:attrNameLst>
                                      </p:cBhvr>
                                      <p:to>
                                        <p:strVal val="visible"/>
                                      </p:to>
                                    </p:set>
                                    <p:anim calcmode="lin" valueType="num">
                                      <p:cBhvr additive="base">
                                        <p:cTn id="31" dur="3000" fill="hold"/>
                                        <p:tgtEl>
                                          <p:spTgt spid="1031"/>
                                        </p:tgtEl>
                                        <p:attrNameLst>
                                          <p:attrName>ppt_x</p:attrName>
                                        </p:attrNameLst>
                                      </p:cBhvr>
                                      <p:tavLst>
                                        <p:tav tm="0">
                                          <p:val>
                                            <p:strVal val="1+#ppt_w/2"/>
                                          </p:val>
                                        </p:tav>
                                        <p:tav tm="100000">
                                          <p:val>
                                            <p:strVal val="#ppt_x"/>
                                          </p:val>
                                        </p:tav>
                                      </p:tavLst>
                                    </p:anim>
                                    <p:anim calcmode="lin" valueType="num">
                                      <p:cBhvr additive="base">
                                        <p:cTn id="32" dur="3000" fill="hold"/>
                                        <p:tgtEl>
                                          <p:spTgt spid="1031"/>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36"/>
                                        </p:tgtEl>
                                        <p:attrNameLst>
                                          <p:attrName>style.visibility</p:attrName>
                                        </p:attrNameLst>
                                      </p:cBhvr>
                                      <p:to>
                                        <p:strVal val="visible"/>
                                      </p:to>
                                    </p:set>
                                    <p:anim calcmode="lin" valueType="num">
                                      <p:cBhvr additive="base">
                                        <p:cTn id="37" dur="2500" fill="hold"/>
                                        <p:tgtEl>
                                          <p:spTgt spid="1036"/>
                                        </p:tgtEl>
                                        <p:attrNameLst>
                                          <p:attrName>ppt_x</p:attrName>
                                        </p:attrNameLst>
                                      </p:cBhvr>
                                      <p:tavLst>
                                        <p:tav tm="0">
                                          <p:val>
                                            <p:strVal val="#ppt_x"/>
                                          </p:val>
                                        </p:tav>
                                        <p:tav tm="100000">
                                          <p:val>
                                            <p:strVal val="#ppt_x"/>
                                          </p:val>
                                        </p:tav>
                                      </p:tavLst>
                                    </p:anim>
                                    <p:anim calcmode="lin" valueType="num">
                                      <p:cBhvr additive="base">
                                        <p:cTn id="38" dur="2500" fill="hold"/>
                                        <p:tgtEl>
                                          <p:spTgt spid="1036"/>
                                        </p:tgtEl>
                                        <p:attrNameLst>
                                          <p:attrName>ppt_y</p:attrName>
                                        </p:attrNameLst>
                                      </p:cBhvr>
                                      <p:tavLst>
                                        <p:tav tm="0">
                                          <p:val>
                                            <p:strVal val="1+#ppt_h/2"/>
                                          </p:val>
                                        </p:tav>
                                        <p:tav tm="100000">
                                          <p:val>
                                            <p:strVal val="#ppt_y"/>
                                          </p:val>
                                        </p:tav>
                                      </p:tavLst>
                                    </p:anim>
                                  </p:childTnLst>
                                </p:cTn>
                              </p:par>
                              <p:par>
                                <p:cTn id="39" presetID="2" presetClass="exit" presetSubtype="1" fill="hold" nodeType="withEffect">
                                  <p:stCondLst>
                                    <p:cond delay="1000"/>
                                  </p:stCondLst>
                                  <p:childTnLst>
                                    <p:anim calcmode="lin" valueType="num">
                                      <p:cBhvr additive="base">
                                        <p:cTn id="40" dur="3000"/>
                                        <p:tgtEl>
                                          <p:spTgt spid="1036"/>
                                        </p:tgtEl>
                                        <p:attrNameLst>
                                          <p:attrName>ppt_x</p:attrName>
                                        </p:attrNameLst>
                                      </p:cBhvr>
                                      <p:tavLst>
                                        <p:tav tm="0">
                                          <p:val>
                                            <p:strVal val="ppt_x"/>
                                          </p:val>
                                        </p:tav>
                                        <p:tav tm="100000">
                                          <p:val>
                                            <p:strVal val="ppt_x"/>
                                          </p:val>
                                        </p:tav>
                                      </p:tavLst>
                                    </p:anim>
                                    <p:anim calcmode="lin" valueType="num">
                                      <p:cBhvr additive="base">
                                        <p:cTn id="41" dur="3000"/>
                                        <p:tgtEl>
                                          <p:spTgt spid="1036"/>
                                        </p:tgtEl>
                                        <p:attrNameLst>
                                          <p:attrName>ppt_y</p:attrName>
                                        </p:attrNameLst>
                                      </p:cBhvr>
                                      <p:tavLst>
                                        <p:tav tm="0">
                                          <p:val>
                                            <p:strVal val="ppt_y"/>
                                          </p:val>
                                        </p:tav>
                                        <p:tav tm="100000">
                                          <p:val>
                                            <p:strVal val="0-ppt_h/2"/>
                                          </p:val>
                                        </p:tav>
                                      </p:tavLst>
                                    </p:anim>
                                    <p:set>
                                      <p:cBhvr>
                                        <p:cTn id="42" dur="1" fill="hold">
                                          <p:stCondLst>
                                            <p:cond delay="2999"/>
                                          </p:stCondLst>
                                        </p:cTn>
                                        <p:tgtEl>
                                          <p:spTgt spid="103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6" presetClass="emph" presetSubtype="0" fill="hold" nodeType="clickEffect">
                                  <p:stCondLst>
                                    <p:cond delay="0"/>
                                  </p:stCondLst>
                                  <p:childTnLst>
                                    <p:animScale>
                                      <p:cBhvr>
                                        <p:cTn id="46" dur="2500" fill="hold"/>
                                        <p:tgtEl>
                                          <p:spTgt spid="1037"/>
                                        </p:tgtEl>
                                      </p:cBhvr>
                                      <p:by x="150000" y="150000"/>
                                    </p:animScale>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2000" fill="hold"/>
                                        <p:tgtEl>
                                          <p:spTgt spid="3"/>
                                        </p:tgtEl>
                                        <p:attrNameLst>
                                          <p:attrName>ppt_w</p:attrName>
                                        </p:attrNameLst>
                                      </p:cBhvr>
                                      <p:tavLst>
                                        <p:tav tm="0">
                                          <p:val>
                                            <p:fltVal val="0"/>
                                          </p:val>
                                        </p:tav>
                                        <p:tav tm="100000">
                                          <p:val>
                                            <p:strVal val="#ppt_w"/>
                                          </p:val>
                                        </p:tav>
                                      </p:tavLst>
                                    </p:anim>
                                    <p:anim calcmode="lin" valueType="num">
                                      <p:cBhvr>
                                        <p:cTn id="52" dur="2000" fill="hold"/>
                                        <p:tgtEl>
                                          <p:spTgt spid="3"/>
                                        </p:tgtEl>
                                        <p:attrNameLst>
                                          <p:attrName>ppt_h</p:attrName>
                                        </p:attrNameLst>
                                      </p:cBhvr>
                                      <p:tavLst>
                                        <p:tav tm="0">
                                          <p:val>
                                            <p:fltVal val="0"/>
                                          </p:val>
                                        </p:tav>
                                        <p:tav tm="100000">
                                          <p:val>
                                            <p:strVal val="#ppt_h"/>
                                          </p:val>
                                        </p:tav>
                                      </p:tavLst>
                                    </p:anim>
                                    <p:animEffect transition="in" filter="fade">
                                      <p:cBhvr>
                                        <p:cTn id="53" dur="2000"/>
                                        <p:tgtEl>
                                          <p:spTgt spid="3"/>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1038"/>
                                        </p:tgtEl>
                                        <p:attrNameLst>
                                          <p:attrName>style.visibility</p:attrName>
                                        </p:attrNameLst>
                                      </p:cBhvr>
                                      <p:to>
                                        <p:strVal val="visible"/>
                                      </p:to>
                                    </p:set>
                                    <p:anim calcmode="lin" valueType="num">
                                      <p:cBhvr>
                                        <p:cTn id="58" dur="2000" fill="hold"/>
                                        <p:tgtEl>
                                          <p:spTgt spid="1038"/>
                                        </p:tgtEl>
                                        <p:attrNameLst>
                                          <p:attrName>ppt_w</p:attrName>
                                        </p:attrNameLst>
                                      </p:cBhvr>
                                      <p:tavLst>
                                        <p:tav tm="0">
                                          <p:val>
                                            <p:fltVal val="0"/>
                                          </p:val>
                                        </p:tav>
                                        <p:tav tm="100000">
                                          <p:val>
                                            <p:strVal val="#ppt_w"/>
                                          </p:val>
                                        </p:tav>
                                      </p:tavLst>
                                    </p:anim>
                                    <p:anim calcmode="lin" valueType="num">
                                      <p:cBhvr>
                                        <p:cTn id="59" dur="2000" fill="hold"/>
                                        <p:tgtEl>
                                          <p:spTgt spid="1038"/>
                                        </p:tgtEl>
                                        <p:attrNameLst>
                                          <p:attrName>ppt_h</p:attrName>
                                        </p:attrNameLst>
                                      </p:cBhvr>
                                      <p:tavLst>
                                        <p:tav tm="0">
                                          <p:val>
                                            <p:fltVal val="0"/>
                                          </p:val>
                                        </p:tav>
                                        <p:tav tm="100000">
                                          <p:val>
                                            <p:strVal val="#ppt_h"/>
                                          </p:val>
                                        </p:tav>
                                      </p:tavLst>
                                    </p:anim>
                                    <p:animEffect transition="in" filter="fade">
                                      <p:cBhvr>
                                        <p:cTn id="60" dur="2000"/>
                                        <p:tgtEl>
                                          <p:spTgt spid="10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665054" y="244476"/>
            <a:ext cx="8188325" cy="822325"/>
          </a:xfrm>
        </p:spPr>
        <p:txBody>
          <a:bodyPr anchor="ctr"/>
          <a:lstStyle/>
          <a:p>
            <a:pPr algn="ctr" eaLnBrk="1" hangingPunct="1"/>
            <a:r>
              <a:rPr lang="hu-HU" dirty="0" smtClean="0"/>
              <a:t>Könyvtári állomány és szolgáltatások 1.</a:t>
            </a:r>
            <a:endParaRPr lang="en-US" dirty="0" smtClean="0"/>
          </a:p>
        </p:txBody>
      </p:sp>
      <p:sp>
        <p:nvSpPr>
          <p:cNvPr id="21508" name="Rectangle 3"/>
          <p:cNvSpPr>
            <a:spLocks noGrp="1" noChangeArrowheads="1"/>
          </p:cNvSpPr>
          <p:nvPr>
            <p:ph type="body" idx="1"/>
          </p:nvPr>
        </p:nvSpPr>
        <p:spPr>
          <a:xfrm>
            <a:off x="1032094" y="1330859"/>
            <a:ext cx="10311897" cy="4844738"/>
          </a:xfrm>
        </p:spPr>
        <p:txBody>
          <a:bodyPr/>
          <a:lstStyle/>
          <a:p>
            <a:pPr>
              <a:buNone/>
            </a:pPr>
            <a:endParaRPr lang="en-GB" dirty="0" smtClean="0"/>
          </a:p>
        </p:txBody>
      </p:sp>
      <p:pic>
        <p:nvPicPr>
          <p:cNvPr id="4" name="Kép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graphicFrame>
        <p:nvGraphicFramePr>
          <p:cNvPr id="2" name="Táblázat 1"/>
          <p:cNvGraphicFramePr>
            <a:graphicFrameLocks noGrp="1"/>
          </p:cNvGraphicFramePr>
          <p:nvPr>
            <p:extLst>
              <p:ext uri="{D42A27DB-BD31-4B8C-83A1-F6EECF244321}">
                <p14:modId xmlns:p14="http://schemas.microsoft.com/office/powerpoint/2010/main" val="3942648398"/>
              </p:ext>
            </p:extLst>
          </p:nvPr>
        </p:nvGraphicFramePr>
        <p:xfrm>
          <a:off x="1108546" y="1222219"/>
          <a:ext cx="10081536" cy="4572870"/>
        </p:xfrm>
        <a:graphic>
          <a:graphicData uri="http://schemas.openxmlformats.org/drawingml/2006/table">
            <a:tbl>
              <a:tblPr firstRow="1" bandRow="1">
                <a:tableStyleId>{93296810-A885-4BE3-A3E7-6D5BEEA58F35}</a:tableStyleId>
              </a:tblPr>
              <a:tblGrid>
                <a:gridCol w="3083208"/>
                <a:gridCol w="2580238"/>
                <a:gridCol w="2435382"/>
                <a:gridCol w="1982708"/>
              </a:tblGrid>
              <a:tr h="384142">
                <a:tc>
                  <a:txBody>
                    <a:bodyPr/>
                    <a:lstStyle/>
                    <a:p>
                      <a:endParaRPr lang="hu-HU" dirty="0"/>
                    </a:p>
                  </a:txBody>
                  <a:tcPr/>
                </a:tc>
                <a:tc>
                  <a:txBody>
                    <a:bodyPr/>
                    <a:lstStyle/>
                    <a:p>
                      <a:r>
                        <a:rPr lang="hu-HU" dirty="0" smtClean="0"/>
                        <a:t>EGIS</a:t>
                      </a:r>
                      <a:endParaRPr lang="hu-HU" dirty="0"/>
                    </a:p>
                  </a:txBody>
                  <a:tcPr/>
                </a:tc>
                <a:tc>
                  <a:txBody>
                    <a:bodyPr/>
                    <a:lstStyle/>
                    <a:p>
                      <a:r>
                        <a:rPr lang="hu-HU" dirty="0" smtClean="0"/>
                        <a:t>Richter Gedeon</a:t>
                      </a:r>
                      <a:endParaRPr lang="hu-HU" dirty="0"/>
                    </a:p>
                  </a:txBody>
                  <a:tcPr/>
                </a:tc>
                <a:tc>
                  <a:txBody>
                    <a:bodyPr/>
                    <a:lstStyle/>
                    <a:p>
                      <a:r>
                        <a:rPr lang="hu-HU" dirty="0" smtClean="0"/>
                        <a:t>TEVA</a:t>
                      </a:r>
                      <a:endParaRPr lang="hu-HU" dirty="0"/>
                    </a:p>
                  </a:txBody>
                  <a:tcPr/>
                </a:tc>
              </a:tr>
              <a:tr h="663040">
                <a:tc>
                  <a:txBody>
                    <a:bodyPr/>
                    <a:lstStyle/>
                    <a:p>
                      <a:r>
                        <a:rPr lang="hu-HU" dirty="0" smtClean="0"/>
                        <a:t>Könyvtári munkatársak</a:t>
                      </a:r>
                      <a:endParaRPr lang="hu-HU" dirty="0"/>
                    </a:p>
                  </a:txBody>
                  <a:tcPr/>
                </a:tc>
                <a:tc>
                  <a:txBody>
                    <a:bodyPr/>
                    <a:lstStyle/>
                    <a:p>
                      <a:r>
                        <a:rPr lang="hu-HU" dirty="0" smtClean="0"/>
                        <a:t>4 (+ 2</a:t>
                      </a:r>
                      <a:r>
                        <a:rPr lang="hu-HU" baseline="0" dirty="0" smtClean="0"/>
                        <a:t> kiegészítő munkakörben)</a:t>
                      </a:r>
                      <a:endParaRPr lang="hu-HU" dirty="0"/>
                    </a:p>
                  </a:txBody>
                  <a:tcPr/>
                </a:tc>
                <a:tc>
                  <a:txBody>
                    <a:bodyPr/>
                    <a:lstStyle/>
                    <a:p>
                      <a:r>
                        <a:rPr lang="hu-HU" dirty="0" smtClean="0"/>
                        <a:t>10</a:t>
                      </a:r>
                      <a:endParaRPr lang="hu-HU" dirty="0"/>
                    </a:p>
                  </a:txBody>
                  <a:tcPr/>
                </a:tc>
                <a:tc>
                  <a:txBody>
                    <a:bodyPr/>
                    <a:lstStyle/>
                    <a:p>
                      <a:r>
                        <a:rPr lang="hu-HU" dirty="0" smtClean="0"/>
                        <a:t>1</a:t>
                      </a:r>
                      <a:endParaRPr lang="hu-HU" dirty="0"/>
                    </a:p>
                  </a:txBody>
                  <a:tcPr/>
                </a:tc>
              </a:tr>
              <a:tr h="384142">
                <a:tc>
                  <a:txBody>
                    <a:bodyPr/>
                    <a:lstStyle/>
                    <a:p>
                      <a:r>
                        <a:rPr lang="hu-HU" dirty="0" smtClean="0"/>
                        <a:t>Könyvek</a:t>
                      </a:r>
                      <a:endParaRPr lang="hu-HU" dirty="0"/>
                    </a:p>
                  </a:txBody>
                  <a:tcPr/>
                </a:tc>
                <a:tc>
                  <a:txBody>
                    <a:bodyPr/>
                    <a:lstStyle/>
                    <a:p>
                      <a:r>
                        <a:rPr lang="hu-HU" dirty="0" smtClean="0"/>
                        <a:t>22.800</a:t>
                      </a:r>
                      <a:endParaRPr lang="hu-HU" dirty="0"/>
                    </a:p>
                  </a:txBody>
                  <a:tcPr/>
                </a:tc>
                <a:tc>
                  <a:txBody>
                    <a:bodyPr/>
                    <a:lstStyle/>
                    <a:p>
                      <a:r>
                        <a:rPr lang="hu-HU" dirty="0" smtClean="0"/>
                        <a:t>19.150</a:t>
                      </a:r>
                      <a:endParaRPr lang="hu-HU" dirty="0"/>
                    </a:p>
                  </a:txBody>
                  <a:tcPr/>
                </a:tc>
                <a:tc>
                  <a:txBody>
                    <a:bodyPr/>
                    <a:lstStyle/>
                    <a:p>
                      <a:r>
                        <a:rPr lang="hu-HU" dirty="0" smtClean="0"/>
                        <a:t>~ 21.000</a:t>
                      </a:r>
                      <a:endParaRPr lang="hu-HU" dirty="0"/>
                    </a:p>
                  </a:txBody>
                  <a:tcPr/>
                </a:tc>
              </a:tr>
              <a:tr h="384142">
                <a:tc>
                  <a:txBody>
                    <a:bodyPr/>
                    <a:lstStyle/>
                    <a:p>
                      <a:r>
                        <a:rPr lang="hu-HU" dirty="0" smtClean="0"/>
                        <a:t>Folyóiratok</a:t>
                      </a:r>
                      <a:endParaRPr lang="hu-H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10.200</a:t>
                      </a:r>
                    </a:p>
                  </a:txBody>
                  <a:tcPr/>
                </a:tc>
                <a:tc>
                  <a:txBody>
                    <a:bodyPr/>
                    <a:lstStyle/>
                    <a:p>
                      <a:r>
                        <a:rPr lang="hu-HU" dirty="0" smtClean="0"/>
                        <a:t>20.300</a:t>
                      </a:r>
                      <a:endParaRPr lang="hu-HU" dirty="0"/>
                    </a:p>
                  </a:txBody>
                  <a:tcPr/>
                </a:tc>
                <a:tc>
                  <a:txBody>
                    <a:bodyPr/>
                    <a:lstStyle/>
                    <a:p>
                      <a:endParaRPr lang="hu-HU" dirty="0"/>
                    </a:p>
                  </a:txBody>
                  <a:tcPr/>
                </a:tc>
              </a:tr>
              <a:tr h="663040">
                <a:tc>
                  <a:txBody>
                    <a:bodyPr/>
                    <a:lstStyle/>
                    <a:p>
                      <a:r>
                        <a:rPr lang="hu-HU" dirty="0" smtClean="0"/>
                        <a:t>Kurrens nyomtatott külföldi folyóiratok</a:t>
                      </a:r>
                      <a:endParaRPr lang="hu-HU" dirty="0"/>
                    </a:p>
                  </a:txBody>
                  <a:tcPr/>
                </a:tc>
                <a:tc>
                  <a:txBody>
                    <a:bodyPr/>
                    <a:lstStyle/>
                    <a:p>
                      <a:r>
                        <a:rPr lang="hu-HU" dirty="0" smtClean="0"/>
                        <a:t>73</a:t>
                      </a:r>
                      <a:endParaRPr lang="hu-HU" dirty="0"/>
                    </a:p>
                  </a:txBody>
                  <a:tcPr/>
                </a:tc>
                <a:tc>
                  <a:txBody>
                    <a:bodyPr/>
                    <a:lstStyle/>
                    <a:p>
                      <a:r>
                        <a:rPr lang="hu-HU" dirty="0" smtClean="0"/>
                        <a:t>67</a:t>
                      </a:r>
                      <a:endParaRPr lang="hu-HU" dirty="0"/>
                    </a:p>
                  </a:txBody>
                  <a:tcPr/>
                </a:tc>
                <a:tc>
                  <a:txBody>
                    <a:bodyPr/>
                    <a:lstStyle/>
                    <a:p>
                      <a:r>
                        <a:rPr lang="hu-HU" dirty="0" smtClean="0"/>
                        <a:t>14</a:t>
                      </a:r>
                      <a:endParaRPr lang="hu-HU" dirty="0"/>
                    </a:p>
                  </a:txBody>
                  <a:tcPr/>
                </a:tc>
              </a:tr>
              <a:tr h="663040">
                <a:tc>
                  <a:txBody>
                    <a:bodyPr/>
                    <a:lstStyle/>
                    <a:p>
                      <a:r>
                        <a:rPr lang="hu-HU" dirty="0" smtClean="0"/>
                        <a:t>Kurrens nyomtatott magyar folyóiratok</a:t>
                      </a:r>
                      <a:endParaRPr lang="hu-HU" dirty="0"/>
                    </a:p>
                  </a:txBody>
                  <a:tcPr/>
                </a:tc>
                <a:tc>
                  <a:txBody>
                    <a:bodyPr/>
                    <a:lstStyle/>
                    <a:p>
                      <a:r>
                        <a:rPr lang="hu-HU" dirty="0" smtClean="0"/>
                        <a:t>71</a:t>
                      </a:r>
                      <a:endParaRPr lang="hu-HU" dirty="0"/>
                    </a:p>
                  </a:txBody>
                  <a:tcPr/>
                </a:tc>
                <a:tc>
                  <a:txBody>
                    <a:bodyPr/>
                    <a:lstStyle/>
                    <a:p>
                      <a:r>
                        <a:rPr lang="hu-HU" dirty="0" smtClean="0"/>
                        <a:t>44</a:t>
                      </a:r>
                      <a:endParaRPr lang="hu-HU" dirty="0"/>
                    </a:p>
                  </a:txBody>
                  <a:tcPr/>
                </a:tc>
                <a:tc>
                  <a:txBody>
                    <a:bodyPr/>
                    <a:lstStyle/>
                    <a:p>
                      <a:r>
                        <a:rPr lang="hu-HU" dirty="0" smtClean="0"/>
                        <a:t>18</a:t>
                      </a:r>
                      <a:endParaRPr lang="hu-HU" dirty="0"/>
                    </a:p>
                  </a:txBody>
                  <a:tcPr/>
                </a:tc>
              </a:tr>
              <a:tr h="663040">
                <a:tc>
                  <a:txBody>
                    <a:bodyPr/>
                    <a:lstStyle/>
                    <a:p>
                      <a:r>
                        <a:rPr lang="hu-HU" dirty="0" smtClean="0"/>
                        <a:t>Kurrens elektronikus folyóiratok</a:t>
                      </a:r>
                      <a:endParaRPr lang="hu-HU" dirty="0"/>
                    </a:p>
                  </a:txBody>
                  <a:tcPr/>
                </a:tc>
                <a:tc>
                  <a:txBody>
                    <a:bodyPr/>
                    <a:lstStyle/>
                    <a:p>
                      <a:r>
                        <a:rPr lang="hu-HU" dirty="0" smtClean="0"/>
                        <a:t>~ 1000</a:t>
                      </a:r>
                      <a:endParaRPr lang="hu-HU" dirty="0"/>
                    </a:p>
                  </a:txBody>
                  <a:tcPr/>
                </a:tc>
                <a:tc>
                  <a:txBody>
                    <a:bodyPr/>
                    <a:lstStyle/>
                    <a:p>
                      <a:r>
                        <a:rPr lang="hu-HU" dirty="0" smtClean="0"/>
                        <a:t>1460</a:t>
                      </a:r>
                      <a:endParaRPr lang="hu-HU" dirty="0"/>
                    </a:p>
                  </a:txBody>
                  <a:tcPr/>
                </a:tc>
                <a:tc>
                  <a:txBody>
                    <a:bodyPr/>
                    <a:lstStyle/>
                    <a:p>
                      <a:endParaRPr lang="hu-HU" dirty="0"/>
                    </a:p>
                  </a:txBody>
                  <a:tcPr/>
                </a:tc>
              </a:tr>
              <a:tr h="384142">
                <a:tc>
                  <a:txBody>
                    <a:bodyPr/>
                    <a:lstStyle/>
                    <a:p>
                      <a:r>
                        <a:rPr lang="hu-HU" dirty="0" smtClean="0"/>
                        <a:t>Elektronikus</a:t>
                      </a:r>
                      <a:r>
                        <a:rPr lang="hu-HU" baseline="0" dirty="0" smtClean="0"/>
                        <a:t> könyvek</a:t>
                      </a:r>
                      <a:endParaRPr lang="hu-HU" dirty="0"/>
                    </a:p>
                  </a:txBody>
                  <a:tcPr/>
                </a:tc>
                <a:tc>
                  <a:txBody>
                    <a:bodyPr/>
                    <a:lstStyle/>
                    <a:p>
                      <a:r>
                        <a:rPr lang="hu-HU" dirty="0" smtClean="0"/>
                        <a:t>72 </a:t>
                      </a:r>
                      <a:endParaRPr lang="hu-HU" dirty="0"/>
                    </a:p>
                  </a:txBody>
                  <a:tcPr/>
                </a:tc>
                <a:tc>
                  <a:txBody>
                    <a:bodyPr/>
                    <a:lstStyle/>
                    <a:p>
                      <a:r>
                        <a:rPr lang="hu-HU" dirty="0" smtClean="0"/>
                        <a:t>14.500</a:t>
                      </a:r>
                      <a:endParaRPr lang="hu-HU" dirty="0"/>
                    </a:p>
                  </a:txBody>
                  <a:tcPr/>
                </a:tc>
                <a:tc>
                  <a:txBody>
                    <a:bodyPr/>
                    <a:lstStyle/>
                    <a:p>
                      <a:r>
                        <a:rPr lang="hu-HU" dirty="0" smtClean="0"/>
                        <a:t>nincs adat</a:t>
                      </a:r>
                      <a:endParaRPr lang="hu-HU" dirty="0"/>
                    </a:p>
                  </a:txBody>
                  <a:tcPr/>
                </a:tc>
              </a:tr>
              <a:tr h="384142">
                <a:tc>
                  <a:txBody>
                    <a:bodyPr/>
                    <a:lstStyle/>
                    <a:p>
                      <a:r>
                        <a:rPr lang="hu-HU" dirty="0" smtClean="0"/>
                        <a:t>IKR</a:t>
                      </a:r>
                      <a:endParaRPr lang="hu-HU" dirty="0"/>
                    </a:p>
                  </a:txBody>
                  <a:tcPr/>
                </a:tc>
                <a:tc>
                  <a:txBody>
                    <a:bodyPr/>
                    <a:lstStyle/>
                    <a:p>
                      <a:r>
                        <a:rPr lang="hu-HU" dirty="0" smtClean="0"/>
                        <a:t>Huntéka</a:t>
                      </a:r>
                      <a:endParaRPr lang="hu-HU" dirty="0"/>
                    </a:p>
                  </a:txBody>
                  <a:tcPr/>
                </a:tc>
                <a:tc>
                  <a:txBody>
                    <a:bodyPr/>
                    <a:lstStyle/>
                    <a:p>
                      <a:r>
                        <a:rPr lang="hu-HU" dirty="0" smtClean="0"/>
                        <a:t>OLIB</a:t>
                      </a:r>
                      <a:endParaRPr lang="hu-HU" dirty="0"/>
                    </a:p>
                  </a:txBody>
                  <a:tcPr/>
                </a:tc>
                <a:tc>
                  <a:txBody>
                    <a:bodyPr/>
                    <a:lstStyle/>
                    <a:p>
                      <a:r>
                        <a:rPr lang="hu-HU" dirty="0" smtClean="0"/>
                        <a:t>PC-Lib</a:t>
                      </a:r>
                      <a:endParaRPr lang="hu-HU" dirty="0"/>
                    </a:p>
                  </a:txBody>
                  <a:tcPr/>
                </a:tc>
              </a:tr>
            </a:tbl>
          </a:graphicData>
        </a:graphic>
      </p:graphicFrame>
    </p:spTree>
    <p:extLst>
      <p:ext uri="{BB962C8B-B14F-4D97-AF65-F5344CB8AC3E}">
        <p14:creationId xmlns:p14="http://schemas.microsoft.com/office/powerpoint/2010/main" val="3267035419"/>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665054" y="244476"/>
            <a:ext cx="8188325" cy="822325"/>
          </a:xfrm>
        </p:spPr>
        <p:txBody>
          <a:bodyPr anchor="ctr"/>
          <a:lstStyle/>
          <a:p>
            <a:pPr algn="ctr" eaLnBrk="1" hangingPunct="1"/>
            <a:r>
              <a:rPr lang="hu-HU" dirty="0" smtClean="0"/>
              <a:t>Könyvtári állomány </a:t>
            </a:r>
            <a:r>
              <a:rPr lang="hu-HU" dirty="0"/>
              <a:t>és </a:t>
            </a:r>
            <a:r>
              <a:rPr lang="hu-HU" dirty="0" smtClean="0"/>
              <a:t>szolgáltatások 2.</a:t>
            </a:r>
            <a:endParaRPr lang="en-US" dirty="0" smtClean="0"/>
          </a:p>
        </p:txBody>
      </p:sp>
      <p:sp>
        <p:nvSpPr>
          <p:cNvPr id="21508" name="Rectangle 3"/>
          <p:cNvSpPr>
            <a:spLocks noGrp="1" noChangeArrowheads="1"/>
          </p:cNvSpPr>
          <p:nvPr>
            <p:ph type="body" idx="1"/>
          </p:nvPr>
        </p:nvSpPr>
        <p:spPr>
          <a:xfrm>
            <a:off x="1032094" y="1330859"/>
            <a:ext cx="10311897" cy="4844738"/>
          </a:xfrm>
        </p:spPr>
        <p:txBody>
          <a:bodyPr/>
          <a:lstStyle/>
          <a:p>
            <a:pPr>
              <a:buNone/>
            </a:pPr>
            <a:endParaRPr lang="en-GB" dirty="0" smtClean="0"/>
          </a:p>
        </p:txBody>
      </p:sp>
      <p:pic>
        <p:nvPicPr>
          <p:cNvPr id="4" name="Kép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graphicFrame>
        <p:nvGraphicFramePr>
          <p:cNvPr id="2" name="Táblázat 1"/>
          <p:cNvGraphicFramePr>
            <a:graphicFrameLocks noGrp="1"/>
          </p:cNvGraphicFramePr>
          <p:nvPr>
            <p:extLst>
              <p:ext uri="{D42A27DB-BD31-4B8C-83A1-F6EECF244321}">
                <p14:modId xmlns:p14="http://schemas.microsoft.com/office/powerpoint/2010/main" val="3624993281"/>
              </p:ext>
            </p:extLst>
          </p:nvPr>
        </p:nvGraphicFramePr>
        <p:xfrm>
          <a:off x="1108546" y="1213165"/>
          <a:ext cx="10081536" cy="4389120"/>
        </p:xfrm>
        <a:graphic>
          <a:graphicData uri="http://schemas.openxmlformats.org/drawingml/2006/table">
            <a:tbl>
              <a:tblPr firstRow="1" bandRow="1">
                <a:tableStyleId>{93296810-A885-4BE3-A3E7-6D5BEEA58F35}</a:tableStyleId>
              </a:tblPr>
              <a:tblGrid>
                <a:gridCol w="1607494"/>
                <a:gridCol w="2933322"/>
                <a:gridCol w="2960484"/>
                <a:gridCol w="2580236"/>
              </a:tblGrid>
              <a:tr h="346295">
                <a:tc>
                  <a:txBody>
                    <a:bodyPr/>
                    <a:lstStyle/>
                    <a:p>
                      <a:endParaRPr lang="hu-HU" dirty="0"/>
                    </a:p>
                  </a:txBody>
                  <a:tcPr/>
                </a:tc>
                <a:tc>
                  <a:txBody>
                    <a:bodyPr/>
                    <a:lstStyle/>
                    <a:p>
                      <a:r>
                        <a:rPr lang="hu-HU" dirty="0" smtClean="0"/>
                        <a:t>EGIS</a:t>
                      </a:r>
                      <a:endParaRPr lang="hu-HU" dirty="0"/>
                    </a:p>
                  </a:txBody>
                  <a:tcPr/>
                </a:tc>
                <a:tc>
                  <a:txBody>
                    <a:bodyPr/>
                    <a:lstStyle/>
                    <a:p>
                      <a:r>
                        <a:rPr lang="hu-HU" dirty="0" smtClean="0"/>
                        <a:t>Richter Gedeon</a:t>
                      </a:r>
                      <a:endParaRPr lang="hu-HU" dirty="0"/>
                    </a:p>
                  </a:txBody>
                  <a:tcPr/>
                </a:tc>
                <a:tc>
                  <a:txBody>
                    <a:bodyPr/>
                    <a:lstStyle/>
                    <a:p>
                      <a:r>
                        <a:rPr lang="hu-HU" dirty="0" smtClean="0"/>
                        <a:t>TEVA</a:t>
                      </a:r>
                      <a:endParaRPr lang="hu-HU" dirty="0"/>
                    </a:p>
                  </a:txBody>
                  <a:tcPr/>
                </a:tc>
              </a:tr>
              <a:tr h="1644901">
                <a:tc>
                  <a:txBody>
                    <a:bodyPr/>
                    <a:lstStyle/>
                    <a:p>
                      <a:r>
                        <a:rPr lang="hu-HU" dirty="0" smtClean="0"/>
                        <a:t>Helyi gyűjtemények</a:t>
                      </a:r>
                      <a:endParaRPr lang="hu-HU" dirty="0"/>
                    </a:p>
                  </a:txBody>
                  <a:tcPr/>
                </a:tc>
                <a:tc>
                  <a:txBody>
                    <a:bodyPr/>
                    <a:lstStyle/>
                    <a:p>
                      <a:pPr marL="285750" indent="-285750">
                        <a:buFontTx/>
                        <a:buChar char="-"/>
                      </a:pPr>
                      <a:r>
                        <a:rPr lang="hu-HU" dirty="0" smtClean="0"/>
                        <a:t>munkatársak cikkei és könyvei</a:t>
                      </a:r>
                    </a:p>
                    <a:p>
                      <a:pPr marL="285750" indent="-285750">
                        <a:buFontTx/>
                        <a:buChar char="-"/>
                      </a:pPr>
                      <a:r>
                        <a:rPr lang="hu-HU" dirty="0" smtClean="0"/>
                        <a:t>kollégák által látogatott konferenciák anyaga</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hu-HU" dirty="0" smtClean="0"/>
                        <a:t>beszerzett cikkek</a:t>
                      </a:r>
                    </a:p>
                  </a:txBody>
                  <a:tcPr/>
                </a:tc>
                <a:tc>
                  <a:txBody>
                    <a:bodyPr/>
                    <a:lstStyle/>
                    <a:p>
                      <a:pPr marL="285750" indent="-285750">
                        <a:buFontTx/>
                        <a:buChar char="-"/>
                      </a:pPr>
                      <a:r>
                        <a:rPr lang="hu-HU" dirty="0" smtClean="0"/>
                        <a:t>munkatársak cikkei és könyvei</a:t>
                      </a:r>
                    </a:p>
                    <a:p>
                      <a:pPr marL="285750" indent="-285750">
                        <a:buFontTx/>
                        <a:buChar char="-"/>
                      </a:pPr>
                      <a:r>
                        <a:rPr lang="hu-HU" dirty="0" smtClean="0"/>
                        <a:t>kollégák által látogatott konferenciák anyaga</a:t>
                      </a:r>
                    </a:p>
                    <a:p>
                      <a:pPr marL="285750" indent="-285750">
                        <a:buFontTx/>
                        <a:buChar char="-"/>
                      </a:pPr>
                      <a:r>
                        <a:rPr lang="hu-HU" dirty="0" smtClean="0"/>
                        <a:t>beszerzett szabványok</a:t>
                      </a:r>
                    </a:p>
                    <a:p>
                      <a:endParaRPr lang="hu-HU"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hu-HU" dirty="0" smtClean="0"/>
                        <a:t>beszerzett szabványok</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hu-HU" dirty="0" smtClean="0"/>
                        <a:t>munkatársak által</a:t>
                      </a:r>
                      <a:r>
                        <a:rPr lang="hu-HU" baseline="0" dirty="0" smtClean="0"/>
                        <a:t> készített szak- és PhD-dolgozatok</a:t>
                      </a:r>
                      <a:endParaRPr lang="hu-HU" dirty="0" smtClean="0"/>
                    </a:p>
                  </a:txBody>
                  <a:tcPr/>
                </a:tc>
              </a:tr>
              <a:tr h="2164344">
                <a:tc>
                  <a:txBody>
                    <a:bodyPr/>
                    <a:lstStyle/>
                    <a:p>
                      <a:r>
                        <a:rPr lang="hu-HU" dirty="0" smtClean="0"/>
                        <a:t>Intranet</a:t>
                      </a:r>
                      <a:endParaRPr lang="hu-HU"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hu-HU" dirty="0" smtClean="0"/>
                        <a:t>adatbázisok</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hu-HU" dirty="0" smtClean="0"/>
                        <a:t>magyar folyóiratok</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hu-HU" dirty="0" smtClean="0"/>
                        <a:t>külföldi folyóiratok</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hu-HU" dirty="0" smtClean="0"/>
                        <a:t>gyógyszerkönyvek</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hu-HU" dirty="0" smtClean="0"/>
                        <a:t>e-könyvek</a:t>
                      </a:r>
                    </a:p>
                  </a:txBody>
                  <a:tcPr/>
                </a:tc>
                <a:tc>
                  <a:txBody>
                    <a:bodyPr/>
                    <a:lstStyle/>
                    <a:p>
                      <a:pPr marL="285750" indent="-285750">
                        <a:buFontTx/>
                        <a:buChar char="-"/>
                      </a:pPr>
                      <a:r>
                        <a:rPr lang="hu-HU" dirty="0" smtClean="0"/>
                        <a:t>adatbázisok</a:t>
                      </a:r>
                      <a:r>
                        <a:rPr lang="hu-HU" baseline="0" dirty="0" smtClean="0"/>
                        <a:t> témakörök szerint</a:t>
                      </a:r>
                    </a:p>
                    <a:p>
                      <a:pPr marL="285750" indent="-285750">
                        <a:buFontTx/>
                        <a:buChar char="-"/>
                      </a:pPr>
                      <a:r>
                        <a:rPr lang="hu-HU" baseline="0" dirty="0" smtClean="0"/>
                        <a:t>katalógus OPAC</a:t>
                      </a:r>
                    </a:p>
                    <a:p>
                      <a:pPr marL="285750" indent="-285750">
                        <a:buFontTx/>
                        <a:buChar char="-"/>
                      </a:pPr>
                      <a:r>
                        <a:rPr lang="hu-HU" baseline="0" dirty="0" smtClean="0"/>
                        <a:t>elektronikus dokumentumok</a:t>
                      </a:r>
                    </a:p>
                    <a:p>
                      <a:pPr marL="285750" indent="-285750">
                        <a:buFontTx/>
                        <a:buChar char="-"/>
                      </a:pPr>
                      <a:r>
                        <a:rPr lang="hu-HU" baseline="0" dirty="0" smtClean="0"/>
                        <a:t>hírek, kalauzok, tájékoztatók</a:t>
                      </a:r>
                    </a:p>
                    <a:p>
                      <a:pPr marL="285750" indent="-285750">
                        <a:buFontTx/>
                        <a:buChar char="-"/>
                      </a:pPr>
                      <a:endParaRPr lang="hu-HU" dirty="0"/>
                    </a:p>
                  </a:txBody>
                  <a:tcPr/>
                </a:tc>
                <a:tc>
                  <a:txBody>
                    <a:bodyPr/>
                    <a:lstStyle/>
                    <a:p>
                      <a:endParaRPr lang="hu-HU" dirty="0"/>
                    </a:p>
                  </a:txBody>
                  <a:tcPr/>
                </a:tc>
              </a:tr>
            </a:tbl>
          </a:graphicData>
        </a:graphic>
      </p:graphicFrame>
    </p:spTree>
    <p:extLst>
      <p:ext uri="{BB962C8B-B14F-4D97-AF65-F5344CB8AC3E}">
        <p14:creationId xmlns:p14="http://schemas.microsoft.com/office/powerpoint/2010/main" val="1343571197"/>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2"/>
          <p:cNvSpPr>
            <a:spLocks noGrp="1" noChangeArrowheads="1"/>
          </p:cNvSpPr>
          <p:nvPr>
            <p:ph type="title"/>
          </p:nvPr>
        </p:nvSpPr>
        <p:spPr>
          <a:xfrm>
            <a:off x="1665054" y="244476"/>
            <a:ext cx="8188325" cy="822325"/>
          </a:xfrm>
        </p:spPr>
        <p:txBody>
          <a:bodyPr anchor="ctr"/>
          <a:lstStyle/>
          <a:p>
            <a:pPr algn="ctr" eaLnBrk="1" hangingPunct="1"/>
            <a:r>
              <a:rPr lang="hu-HU" dirty="0" smtClean="0"/>
              <a:t>Könyvtári állomány </a:t>
            </a:r>
            <a:r>
              <a:rPr lang="hu-HU" dirty="0"/>
              <a:t>és </a:t>
            </a:r>
            <a:r>
              <a:rPr lang="hu-HU" dirty="0" smtClean="0"/>
              <a:t>szolgáltatások 3.</a:t>
            </a:r>
            <a:endParaRPr lang="en-US" dirty="0" smtClean="0"/>
          </a:p>
        </p:txBody>
      </p:sp>
      <p:sp>
        <p:nvSpPr>
          <p:cNvPr id="21508" name="Rectangle 3"/>
          <p:cNvSpPr>
            <a:spLocks noGrp="1" noChangeArrowheads="1"/>
          </p:cNvSpPr>
          <p:nvPr>
            <p:ph type="body" idx="1"/>
          </p:nvPr>
        </p:nvSpPr>
        <p:spPr>
          <a:xfrm>
            <a:off x="1032094" y="1330859"/>
            <a:ext cx="10311897" cy="4844738"/>
          </a:xfrm>
        </p:spPr>
        <p:txBody>
          <a:bodyPr/>
          <a:lstStyle/>
          <a:p>
            <a:pPr>
              <a:buNone/>
            </a:pPr>
            <a:endParaRPr lang="en-GB" dirty="0" smtClean="0"/>
          </a:p>
        </p:txBody>
      </p:sp>
      <p:pic>
        <p:nvPicPr>
          <p:cNvPr id="4" name="Kép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65" y="5752465"/>
            <a:ext cx="2520000" cy="907774"/>
          </a:xfrm>
          <a:prstGeom prst="rect">
            <a:avLst/>
          </a:prstGeom>
        </p:spPr>
      </p:pic>
      <p:graphicFrame>
        <p:nvGraphicFramePr>
          <p:cNvPr id="2" name="Táblázat 1"/>
          <p:cNvGraphicFramePr>
            <a:graphicFrameLocks noGrp="1"/>
          </p:cNvGraphicFramePr>
          <p:nvPr>
            <p:extLst>
              <p:ext uri="{D42A27DB-BD31-4B8C-83A1-F6EECF244321}">
                <p14:modId xmlns:p14="http://schemas.microsoft.com/office/powerpoint/2010/main" val="4221842400"/>
              </p:ext>
            </p:extLst>
          </p:nvPr>
        </p:nvGraphicFramePr>
        <p:xfrm>
          <a:off x="1127399" y="1225486"/>
          <a:ext cx="10289767" cy="4715374"/>
        </p:xfrm>
        <a:graphic>
          <a:graphicData uri="http://schemas.openxmlformats.org/drawingml/2006/table">
            <a:tbl>
              <a:tblPr firstRow="1" bandRow="1">
                <a:tableStyleId>{93296810-A885-4BE3-A3E7-6D5BEEA58F35}</a:tableStyleId>
              </a:tblPr>
              <a:tblGrid>
                <a:gridCol w="3595430"/>
                <a:gridCol w="1451728"/>
                <a:gridCol w="2253006"/>
                <a:gridCol w="2989603"/>
              </a:tblGrid>
              <a:tr h="348633">
                <a:tc>
                  <a:txBody>
                    <a:bodyPr/>
                    <a:lstStyle/>
                    <a:p>
                      <a:endParaRPr lang="hu-HU" dirty="0"/>
                    </a:p>
                  </a:txBody>
                  <a:tcPr/>
                </a:tc>
                <a:tc>
                  <a:txBody>
                    <a:bodyPr/>
                    <a:lstStyle/>
                    <a:p>
                      <a:r>
                        <a:rPr lang="hu-HU" dirty="0" smtClean="0"/>
                        <a:t>EGIS</a:t>
                      </a:r>
                      <a:endParaRPr lang="hu-HU" dirty="0"/>
                    </a:p>
                  </a:txBody>
                  <a:tcPr/>
                </a:tc>
                <a:tc>
                  <a:txBody>
                    <a:bodyPr/>
                    <a:lstStyle/>
                    <a:p>
                      <a:r>
                        <a:rPr lang="hu-HU" dirty="0" smtClean="0"/>
                        <a:t>Richter Gedeon</a:t>
                      </a:r>
                      <a:endParaRPr lang="hu-HU" dirty="0"/>
                    </a:p>
                  </a:txBody>
                  <a:tcPr/>
                </a:tc>
                <a:tc>
                  <a:txBody>
                    <a:bodyPr/>
                    <a:lstStyle/>
                    <a:p>
                      <a:r>
                        <a:rPr lang="hu-HU" dirty="0" smtClean="0"/>
                        <a:t>TEVA</a:t>
                      </a:r>
                      <a:endParaRPr lang="hu-HU" dirty="0"/>
                    </a:p>
                  </a:txBody>
                  <a:tcPr/>
                </a:tc>
              </a:tr>
              <a:tr h="610108">
                <a:tc>
                  <a:txBody>
                    <a:bodyPr/>
                    <a:lstStyle/>
                    <a:p>
                      <a:r>
                        <a:rPr lang="hu-HU" dirty="0" smtClean="0"/>
                        <a:t>Adatbázisok</a:t>
                      </a:r>
                      <a:endParaRPr lang="hu-HU" dirty="0"/>
                    </a:p>
                  </a:txBody>
                  <a:tcPr/>
                </a:tc>
                <a:tc>
                  <a:txBody>
                    <a:bodyPr/>
                    <a:lstStyle/>
                    <a:p>
                      <a:pPr marL="0" indent="0">
                        <a:buFontTx/>
                        <a:buNone/>
                      </a:pPr>
                      <a:r>
                        <a:rPr lang="hu-HU" dirty="0" smtClean="0"/>
                        <a:t>50</a:t>
                      </a:r>
                    </a:p>
                  </a:txBody>
                  <a:tcPr/>
                </a:tc>
                <a:tc>
                  <a:txBody>
                    <a:bodyPr/>
                    <a:lstStyle/>
                    <a:p>
                      <a:r>
                        <a:rPr lang="hu-HU" dirty="0" smtClean="0"/>
                        <a:t>90</a:t>
                      </a:r>
                      <a:endParaRPr lang="hu-H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helyben nincs</a:t>
                      </a:r>
                      <a:r>
                        <a:rPr lang="hu-HU" baseline="0" dirty="0" smtClean="0"/>
                        <a:t>, csak központi TEVA szolgáltatás</a:t>
                      </a:r>
                      <a:endParaRPr lang="hu-HU" dirty="0" smtClean="0"/>
                    </a:p>
                  </a:txBody>
                  <a:tcPr/>
                </a:tc>
              </a:tr>
              <a:tr h="871583">
                <a:tc>
                  <a:txBody>
                    <a:bodyPr/>
                    <a:lstStyle/>
                    <a:p>
                      <a:r>
                        <a:rPr lang="hu-HU" dirty="0" smtClean="0"/>
                        <a:t>Könyvtárközi cikk kölcsönzés</a:t>
                      </a:r>
                      <a:endParaRPr lang="hu-H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 9100</a:t>
                      </a:r>
                    </a:p>
                  </a:txBody>
                  <a:tcPr/>
                </a:tc>
                <a:tc>
                  <a:txBody>
                    <a:bodyPr/>
                    <a:lstStyle/>
                    <a:p>
                      <a:pPr marL="0" indent="0">
                        <a:buFontTx/>
                        <a:buNone/>
                      </a:pPr>
                      <a:r>
                        <a:rPr lang="hu-HU" dirty="0" smtClean="0"/>
                        <a:t>7621</a:t>
                      </a:r>
                      <a:endParaRPr lang="hu-HU" dirty="0"/>
                    </a:p>
                  </a:txBody>
                  <a:tcPr/>
                </a:tc>
                <a:tc>
                  <a:txBody>
                    <a:bodyPr/>
                    <a:lstStyle/>
                    <a:p>
                      <a:r>
                        <a:rPr lang="hu-HU" dirty="0" smtClean="0"/>
                        <a:t>kutatók önállóan rendelnek a központi TEVA szolgáltatásból</a:t>
                      </a:r>
                      <a:endParaRPr lang="hu-HU" dirty="0"/>
                    </a:p>
                  </a:txBody>
                  <a:tcPr/>
                </a:tc>
              </a:tr>
              <a:tr h="871583">
                <a:tc>
                  <a:txBody>
                    <a:bodyPr/>
                    <a:lstStyle/>
                    <a:p>
                      <a:pPr marL="0" indent="0">
                        <a:buFontTx/>
                        <a:buNone/>
                      </a:pPr>
                      <a:r>
                        <a:rPr lang="hu-HU" dirty="0" smtClean="0"/>
                        <a:t>Irodalomkutatás, hírfigyelés</a:t>
                      </a:r>
                      <a:endParaRPr lang="hu-H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nincs</a:t>
                      </a:r>
                    </a:p>
                  </a:txBody>
                  <a:tcPr/>
                </a:tc>
                <a:tc>
                  <a:txBody>
                    <a:bodyPr/>
                    <a:lstStyle/>
                    <a:p>
                      <a:pPr marL="0" indent="0">
                        <a:buFontTx/>
                        <a:buNone/>
                      </a:pPr>
                      <a:r>
                        <a:rPr lang="hu-HU" dirty="0" smtClean="0"/>
                        <a:t>275 téma, 107 hírlevél 212 megrendelőnek</a:t>
                      </a:r>
                      <a:endParaRPr lang="hu-HU" dirty="0"/>
                    </a:p>
                  </a:txBody>
                  <a:tcPr/>
                </a:tc>
                <a:tc>
                  <a:txBody>
                    <a:bodyPr/>
                    <a:lstStyle/>
                    <a:p>
                      <a:r>
                        <a:rPr lang="hu-HU" dirty="0" smtClean="0"/>
                        <a:t>nincs</a:t>
                      </a:r>
                      <a:endParaRPr lang="hu-HU" dirty="0"/>
                    </a:p>
                  </a:txBody>
                  <a:tcPr/>
                </a:tc>
              </a:tr>
              <a:tr h="1133058">
                <a:tc>
                  <a:txBody>
                    <a:bodyPr/>
                    <a:lstStyle/>
                    <a:p>
                      <a:pPr marL="285750" indent="-285750">
                        <a:buFontTx/>
                        <a:buChar char="-"/>
                      </a:pPr>
                      <a:r>
                        <a:rPr lang="hu-HU" dirty="0" smtClean="0"/>
                        <a:t>OSZK statisztika</a:t>
                      </a:r>
                    </a:p>
                    <a:p>
                      <a:pPr marL="285750" indent="-285750">
                        <a:buFontTx/>
                        <a:buChar char="-"/>
                      </a:pPr>
                      <a:r>
                        <a:rPr lang="hu-HU" dirty="0" smtClean="0"/>
                        <a:t>ÁEEK Országos Egészségtudományi Szakkönyvtár Lelőhelyjegyzék</a:t>
                      </a:r>
                      <a:endParaRPr lang="hu-H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IGEN</a:t>
                      </a:r>
                    </a:p>
                  </a:txBody>
                  <a:tcPr/>
                </a:tc>
                <a:tc>
                  <a:txBody>
                    <a:bodyPr/>
                    <a:lstStyle/>
                    <a:p>
                      <a:pPr marL="0" indent="0">
                        <a:buFontTx/>
                        <a:buNone/>
                      </a:pPr>
                      <a:r>
                        <a:rPr lang="hu-HU" dirty="0" smtClean="0"/>
                        <a:t>IGEN</a:t>
                      </a:r>
                      <a:endParaRPr lang="hu-HU" dirty="0"/>
                    </a:p>
                  </a:txBody>
                  <a:tcPr/>
                </a:tc>
                <a:tc>
                  <a:txBody>
                    <a:bodyPr/>
                    <a:lstStyle/>
                    <a:p>
                      <a:r>
                        <a:rPr lang="hu-HU" dirty="0" smtClean="0"/>
                        <a:t>IGEN</a:t>
                      </a:r>
                      <a:endParaRPr lang="hu-HU" dirty="0"/>
                    </a:p>
                  </a:txBody>
                  <a:tcPr/>
                </a:tc>
              </a:tr>
              <a:tr h="692014">
                <a:tc>
                  <a:txBody>
                    <a:bodyPr/>
                    <a:lstStyle/>
                    <a:p>
                      <a:r>
                        <a:rPr lang="hu-HU" dirty="0" smtClean="0"/>
                        <a:t>MKE és</a:t>
                      </a:r>
                      <a:r>
                        <a:rPr lang="hu-HU" baseline="0" dirty="0" smtClean="0"/>
                        <a:t> MOKSZ tagság </a:t>
                      </a:r>
                      <a:endParaRPr lang="hu-HU" sz="1800" b="0" i="0" u="none" strike="noStrike" kern="1200" baseline="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IGEN</a:t>
                      </a:r>
                    </a:p>
                  </a:txBody>
                  <a:tcPr/>
                </a:tc>
                <a:tc>
                  <a:txBody>
                    <a:bodyPr/>
                    <a:lstStyle/>
                    <a:p>
                      <a:pPr marL="0" indent="0">
                        <a:buFontTx/>
                        <a:buNone/>
                      </a:pPr>
                      <a:r>
                        <a:rPr lang="hu-HU" dirty="0" smtClean="0"/>
                        <a:t>IGEN</a:t>
                      </a:r>
                      <a:endParaRPr lang="hu-HU" dirty="0"/>
                    </a:p>
                  </a:txBody>
                  <a:tcPr/>
                </a:tc>
                <a:tc>
                  <a:txBody>
                    <a:bodyPr/>
                    <a:lstStyle/>
                    <a:p>
                      <a:r>
                        <a:rPr lang="hu-HU" dirty="0" smtClean="0"/>
                        <a:t>nem</a:t>
                      </a:r>
                      <a:endParaRPr lang="hu-HU" dirty="0"/>
                    </a:p>
                  </a:txBody>
                  <a:tcPr/>
                </a:tc>
              </a:tr>
            </a:tbl>
          </a:graphicData>
        </a:graphic>
      </p:graphicFrame>
    </p:spTree>
    <p:extLst>
      <p:ext uri="{BB962C8B-B14F-4D97-AF65-F5344CB8AC3E}">
        <p14:creationId xmlns:p14="http://schemas.microsoft.com/office/powerpoint/2010/main" val="3372093416"/>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2_Kapszulák">
  <a:themeElements>
    <a:clrScheme name="1_Kapszulák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1_Kapszulá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Kapszulák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1_Kapszulák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1_Kapszulák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1_Kapszulák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1_Kapszulák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1_Kapszulák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1_Kapszulák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1_Kapszulák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3195</TotalTime>
  <Words>591</Words>
  <Application>Microsoft Office PowerPoint</Application>
  <PresentationFormat>Egyéni</PresentationFormat>
  <Paragraphs>144</Paragraphs>
  <Slides>10</Slides>
  <Notes>10</Notes>
  <HiddenSlides>0</HiddenSlides>
  <MMClips>0</MMClips>
  <ScaleCrop>false</ScaleCrop>
  <HeadingPairs>
    <vt:vector size="4" baseType="variant">
      <vt:variant>
        <vt:lpstr>Téma</vt:lpstr>
      </vt:variant>
      <vt:variant>
        <vt:i4>1</vt:i4>
      </vt:variant>
      <vt:variant>
        <vt:lpstr>Diacímek</vt:lpstr>
      </vt:variant>
      <vt:variant>
        <vt:i4>10</vt:i4>
      </vt:variant>
    </vt:vector>
  </HeadingPairs>
  <TitlesOfParts>
    <vt:vector size="11" baseType="lpstr">
      <vt:lpstr>2_Kapszulák</vt:lpstr>
      <vt:lpstr>A gyógyszeripari szakkönyvtárak helyzete napjainkban</vt:lpstr>
      <vt:lpstr>Kutatás-fejlesztési költségek, 2015</vt:lpstr>
      <vt:lpstr>PowerPoint bemutató</vt:lpstr>
      <vt:lpstr>PowerPoint bemutató</vt:lpstr>
      <vt:lpstr>PowerPoint bemutató</vt:lpstr>
      <vt:lpstr>Gyógyszeripari vállalatok és könyvtárak 1999 és 2017</vt:lpstr>
      <vt:lpstr>Könyvtári állomány és szolgáltatások 1.</vt:lpstr>
      <vt:lpstr>Könyvtári állomány és szolgáltatások 2.</vt:lpstr>
      <vt:lpstr>Könyvtári állomány és szolgáltatások 3.</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a.fazekas@richter.hu</dc:creator>
  <cp:lastModifiedBy>Fazekas Andrea</cp:lastModifiedBy>
  <cp:revision>140</cp:revision>
  <cp:lastPrinted>2017-03-20T11:56:24Z</cp:lastPrinted>
  <dcterms:created xsi:type="dcterms:W3CDTF">2015-10-23T15:24:58Z</dcterms:created>
  <dcterms:modified xsi:type="dcterms:W3CDTF">2017-03-20T12:01:14Z</dcterms:modified>
  <cp:contentStatus>Végleges</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