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7AA-9C90-405E-B6C2-2857D473FEF2}" type="datetimeFigureOut">
              <a:rPr lang="hu-HU" smtClean="0"/>
              <a:t>2017. 03. 20.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FB790-3913-4013-9B2F-955BA7D1E8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880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7" y="332670"/>
            <a:ext cx="6792146" cy="111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989" y="164794"/>
            <a:ext cx="3249637" cy="11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5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842253" y="2483633"/>
            <a:ext cx="784887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(Át)láthatóbb kutatások – az MTA TK Kutatási Dokumentációs</a:t>
            </a:r>
            <a:r>
              <a:rPr kumimoji="0" lang="hu-HU" sz="35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hu-HU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Központ tapasztalatai</a:t>
            </a: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2723422" y="5209727"/>
            <a:ext cx="6086534" cy="1151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Meiszterics Enikő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MTA TK KDK</a:t>
            </a:r>
          </a:p>
        </p:txBody>
      </p:sp>
    </p:spTree>
    <p:extLst>
      <p:ext uri="{BB962C8B-B14F-4D97-AF65-F5344CB8AC3E}">
        <p14:creationId xmlns:p14="http://schemas.microsoft.com/office/powerpoint/2010/main" val="42877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 bwMode="auto">
          <a:xfrm>
            <a:off x="693702" y="1705402"/>
            <a:ext cx="10473396" cy="478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400" b="1" i="1" dirty="0">
                <a:solidFill>
                  <a:srgbClr val="7030A0"/>
                </a:solidFill>
              </a:rPr>
              <a:t>Hogyan gondozza a KDK a kutatási adatokat?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endParaRPr lang="hu-HU" sz="2400" b="1" i="1" dirty="0">
              <a:solidFill>
                <a:srgbClr val="7D1985"/>
              </a:solidFill>
              <a:latin typeface="Calibri"/>
            </a:endParaRPr>
          </a:p>
          <a:p>
            <a:pPr lvl="0" algn="just" eaLnBrk="1" fontAlgn="auto" hangingPunct="1">
              <a:spcAft>
                <a:spcPts val="0"/>
              </a:spcAft>
              <a:defRPr/>
            </a:pPr>
            <a:r>
              <a:rPr lang="hu-HU" sz="2400" dirty="0"/>
              <a:t>A kutató a kutatás jogi kereteinek, valamint a kutatásban résztvevők igényeinek megfelelően eldönti, hogy mely adatokat milyen hozzáférés mellett archiválhat a KDK</a:t>
            </a:r>
          </a:p>
          <a:p>
            <a:pPr lvl="0" algn="just" eaLnBrk="1" fontAlgn="auto" hangingPunct="1">
              <a:spcAft>
                <a:spcPts val="0"/>
              </a:spcAft>
              <a:defRPr/>
            </a:pPr>
            <a:r>
              <a:rPr lang="hu-HU" sz="2400" dirty="0"/>
              <a:t>Ezeket feltételeket rögzítjük a Letéti nyilatkozatban</a:t>
            </a:r>
          </a:p>
          <a:p>
            <a:pPr lvl="0" algn="just" eaLnBrk="1" fontAlgn="auto" hangingPunct="1">
              <a:spcAft>
                <a:spcPts val="0"/>
              </a:spcAft>
              <a:defRPr/>
            </a:pPr>
            <a:r>
              <a:rPr lang="hu-HU" sz="2400" dirty="0"/>
              <a:t>A kutatás archiválásához szükséges </a:t>
            </a:r>
            <a:r>
              <a:rPr lang="hu-HU" sz="2400" dirty="0" err="1"/>
              <a:t>metaadatokat</a:t>
            </a:r>
            <a:r>
              <a:rPr lang="hu-HU" sz="2400" dirty="0"/>
              <a:t> munkatársunk felviszi a rendszerbe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2400" dirty="0"/>
              <a:t>A gyűjtemények mindegyikének kérünk DOI-t</a:t>
            </a:r>
          </a:p>
        </p:txBody>
      </p:sp>
    </p:spTree>
    <p:extLst>
      <p:ext uri="{BB962C8B-B14F-4D97-AF65-F5344CB8AC3E}">
        <p14:creationId xmlns:p14="http://schemas.microsoft.com/office/powerpoint/2010/main" val="1715303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 bwMode="auto">
          <a:xfrm>
            <a:off x="812971" y="1917437"/>
            <a:ext cx="10473396" cy="37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2400" dirty="0"/>
              <a:t>A megállapodás szerinti adatok másolatát rendezzük. A kvantitatív adatbázisokat megtisztítjuk, a kvalitatív adatokat, szövegeket egységesítjük és formázzuk, szükség esetén az adatokat </a:t>
            </a:r>
            <a:r>
              <a:rPr lang="hu-HU" sz="2400" dirty="0" err="1"/>
              <a:t>anonimizáljuk</a:t>
            </a:r>
            <a:endParaRPr lang="hu-HU" sz="2400" dirty="0"/>
          </a:p>
          <a:p>
            <a:pPr lvl="0" algn="just" eaLnBrk="1" fontAlgn="auto" hangingPunct="1">
              <a:spcAft>
                <a:spcPts val="0"/>
              </a:spcAft>
              <a:defRPr/>
            </a:pPr>
            <a:r>
              <a:rPr lang="hu-HU" sz="2400" dirty="0"/>
              <a:t>A rendezett és megtisztított adatokat gyűjteménybe rendezve feltöltjük a </a:t>
            </a:r>
            <a:r>
              <a:rPr lang="hu-HU" sz="2400" dirty="0" err="1"/>
              <a:t>repozitóriumba</a:t>
            </a:r>
            <a:endParaRPr lang="hu-HU" sz="2400" dirty="0"/>
          </a:p>
          <a:p>
            <a:pPr lvl="0" algn="just" eaLnBrk="1" fontAlgn="auto" hangingPunct="1">
              <a:spcAft>
                <a:spcPts val="0"/>
              </a:spcAft>
              <a:defRPr/>
            </a:pPr>
            <a:r>
              <a:rPr lang="hu-HU" sz="2400" dirty="0"/>
              <a:t>A kutató maga is végezheti a </a:t>
            </a:r>
            <a:r>
              <a:rPr lang="hu-HU" sz="2400" dirty="0" err="1"/>
              <a:t>metaadatok</a:t>
            </a:r>
            <a:r>
              <a:rPr lang="hu-HU" sz="2400" dirty="0"/>
              <a:t> megadását és a feltöltést, ilyenkor a KDK ezt a folyamatot ellenőrzi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143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36431" y="1772529"/>
            <a:ext cx="8975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>
                <a:solidFill>
                  <a:srgbClr val="7030A0"/>
                </a:solidFill>
              </a:rPr>
              <a:t>Adatmenedzsment a KDK-ban</a:t>
            </a:r>
          </a:p>
          <a:p>
            <a:endParaRPr lang="hu-HU" sz="2400" b="1" i="1" dirty="0">
              <a:solidFill>
                <a:srgbClr val="7030A0"/>
              </a:solidFill>
            </a:endParaRPr>
          </a:p>
          <a:p>
            <a:pPr algn="just"/>
            <a:r>
              <a:rPr lang="hu-HU" sz="2400" dirty="0"/>
              <a:t>Figyelembe vett szempontok:</a:t>
            </a:r>
            <a:endParaRPr lang="hu-H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A kutatás finanszírozójának követelményei az adatokkal kapcsolatosan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Törvényi, etikai megkötések a kutatással kapcsolatban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Hozzájárulási nyilatkozat a kutatott személyektől, csoportoktól a kutatás kezdete előtt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Kutatócsoport esetén az adatok mentését, tárolását, dokumentálását és archiválását koordináló adatfelelős választása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Dokumentum tárolás, megosztás a kutatás alatt, illetve a kutatás </a:t>
            </a:r>
            <a:r>
              <a:rPr lang="hu-HU" sz="2400" dirty="0" err="1"/>
              <a:t>lezárultával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4549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22952" y="1802907"/>
            <a:ext cx="112119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részfeladatok elvégezésének dokumentálása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fontos fájlok, változtatások mentése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Ingyenes formátumok (</a:t>
            </a:r>
            <a:r>
              <a:rPr lang="hu-HU" sz="2400" dirty="0" err="1"/>
              <a:t>rtf</a:t>
            </a:r>
            <a:r>
              <a:rPr lang="hu-HU" sz="2400" dirty="0"/>
              <a:t>, </a:t>
            </a:r>
            <a:r>
              <a:rPr lang="hu-HU" sz="2400" dirty="0" err="1"/>
              <a:t>csv</a:t>
            </a:r>
            <a:r>
              <a:rPr lang="hu-HU" sz="2400" dirty="0"/>
              <a:t>, mp4 stb.) használatának előnyben részesítése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létrejövő kutatási anyagok és tartalmuk dokumentálása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Beszélő címek, feliratok, vagy más informatív jelölések  használata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Az adatfájlokban a változók felcímkézése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Az adatok másodfelhasználási lehetőségeinek,  céljainak tisztázása az etikai-törvényi feltételek figyelembevételével</a:t>
            </a:r>
          </a:p>
        </p:txBody>
      </p:sp>
    </p:spTree>
    <p:extLst>
      <p:ext uri="{BB962C8B-B14F-4D97-AF65-F5344CB8AC3E}">
        <p14:creationId xmlns:p14="http://schemas.microsoft.com/office/powerpoint/2010/main" val="150749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92369" y="1659988"/>
            <a:ext cx="1087432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>
                <a:solidFill>
                  <a:srgbClr val="7030A0"/>
                </a:solidFill>
              </a:rPr>
              <a:t>Együttműködés a kutatókkal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Mint az már az eddigiekből is kitűnhetett, a KDK tevékenysége során szorosan együttműködik a kutatókkal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 gyűjtemény gondozás lépéseit az kutatóval (kutatócsoport esetében az erre kijelölt személlyel) minden esetben egyeztetjük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Mind az adatgondozás, mind az adatmenedzsment során a kutató véleményét, szempontjait, érdekeit elsődlegesnek tartva járunk el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90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47114" y="2110155"/>
            <a:ext cx="102272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/>
              <a:t>Kezdetben jellemzően KDK kezdeményezésre történt a kapcsolatfelvétel, most már a kutatók is keresnek bennünket, mert </a:t>
            </a:r>
          </a:p>
          <a:p>
            <a:pPr marL="720000" indent="-342900" algn="just">
              <a:buFont typeface="Calibri" panose="020F0502020204030204" pitchFamily="34" charset="0"/>
              <a:buChar char="−"/>
            </a:pPr>
            <a:r>
              <a:rPr lang="hu-HU" sz="2400" dirty="0"/>
              <a:t>elbírálás alatt álló cikkhez az adatokat szeretnék a </a:t>
            </a:r>
            <a:r>
              <a:rPr lang="hu-HU" sz="2400" dirty="0" err="1"/>
              <a:t>repozitóriumban</a:t>
            </a:r>
            <a:r>
              <a:rPr lang="hu-HU" sz="2400" dirty="0"/>
              <a:t> elhelyezni, hogy  a bírálók onnan érhessék el,</a:t>
            </a:r>
          </a:p>
          <a:p>
            <a:pPr marL="720000" indent="-342900" algn="just">
              <a:buFont typeface="Calibri" panose="020F0502020204030204" pitchFamily="34" charset="0"/>
              <a:buChar char="−"/>
            </a:pPr>
            <a:r>
              <a:rPr lang="hu-HU" sz="2400" dirty="0"/>
              <a:t>úgy gondolják, hogy egy konferencián a témához tartozó adataik </a:t>
            </a:r>
            <a:r>
              <a:rPr lang="hu-HU" sz="2400" dirty="0" err="1"/>
              <a:t>repozitóriumból</a:t>
            </a:r>
            <a:r>
              <a:rPr lang="hu-HU" sz="2400" dirty="0"/>
              <a:t> történő hivatkozása a nemzetközi sztenderdeknek megfelelő megoldás,</a:t>
            </a:r>
          </a:p>
          <a:p>
            <a:pPr marL="720000" indent="-342900" algn="just">
              <a:buFont typeface="Calibri" panose="020F0502020204030204" pitchFamily="34" charset="0"/>
              <a:buChar char="−"/>
            </a:pPr>
            <a:r>
              <a:rPr lang="hu-HU" sz="2400" dirty="0"/>
              <a:t>a társadalomtudományi kutatások esetében is egyre inkább elvárás a transzparencia, és erre a </a:t>
            </a:r>
            <a:r>
              <a:rPr lang="hu-HU" sz="2400" dirty="0" err="1"/>
              <a:t>repozitóriumi</a:t>
            </a:r>
            <a:r>
              <a:rPr lang="hu-HU" sz="2400" dirty="0"/>
              <a:t> elhelyezés jó megoldást nyújt.</a:t>
            </a:r>
          </a:p>
        </p:txBody>
      </p:sp>
    </p:spTree>
    <p:extLst>
      <p:ext uri="{BB962C8B-B14F-4D97-AF65-F5344CB8AC3E}">
        <p14:creationId xmlns:p14="http://schemas.microsoft.com/office/powerpoint/2010/main" val="255095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500001" y="3724676"/>
            <a:ext cx="5002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7030A0"/>
                </a:solidFill>
              </a:rPr>
              <a:t>Köszönöm</a:t>
            </a:r>
            <a:r>
              <a:rPr lang="hu-HU" sz="3600" dirty="0">
                <a:solidFill>
                  <a:srgbClr val="7030A0"/>
                </a:solidFill>
              </a:rPr>
              <a:t> </a:t>
            </a:r>
            <a:r>
              <a:rPr lang="hu-HU" sz="3600" b="1" dirty="0">
                <a:solidFill>
                  <a:srgbClr val="7030A0"/>
                </a:solidFill>
              </a:rPr>
              <a:t>a figyelmüket!</a:t>
            </a:r>
          </a:p>
        </p:txBody>
      </p:sp>
    </p:spTree>
    <p:extLst>
      <p:ext uri="{BB962C8B-B14F-4D97-AF65-F5344CB8AC3E}">
        <p14:creationId xmlns:p14="http://schemas.microsoft.com/office/powerpoint/2010/main" val="46900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50167" y="1589650"/>
            <a:ext cx="114229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i="1" dirty="0">
              <a:solidFill>
                <a:srgbClr val="7030A0"/>
              </a:solidFill>
            </a:endParaRPr>
          </a:p>
          <a:p>
            <a:r>
              <a:rPr lang="hu-HU" sz="2400" b="1" i="1" dirty="0">
                <a:solidFill>
                  <a:srgbClr val="7030A0"/>
                </a:solidFill>
              </a:rPr>
              <a:t>Miért jó adatokat megosztani?</a:t>
            </a:r>
          </a:p>
          <a:p>
            <a:endParaRPr lang="hu-HU" sz="2400" b="1" i="1" dirty="0">
              <a:solidFill>
                <a:srgbClr val="7030A0"/>
              </a:solidFill>
            </a:endParaRPr>
          </a:p>
          <a:p>
            <a:r>
              <a:rPr lang="hu-HU" sz="2400" dirty="0"/>
              <a:t>Az adatmegosztás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csökkenti a tudományos kutatás költségeit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elősegíti a tudományos vitát</a:t>
            </a:r>
            <a:endParaRPr lang="hu-HU" sz="2400" b="1" i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hozzájárul a tudományos módszerek fejlődéséhez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elősegíti az </a:t>
            </a:r>
            <a:r>
              <a:rPr lang="hu-HU" sz="2400" dirty="0" err="1"/>
              <a:t>átláthatóságot</a:t>
            </a:r>
            <a:r>
              <a:rPr lang="hu-HU" sz="2400" dirty="0"/>
              <a:t> és a </a:t>
            </a:r>
            <a:r>
              <a:rPr lang="hu-HU" sz="2400" dirty="0" err="1"/>
              <a:t>számonkérhetőséget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hatásosabbá és láthatóbbá teszi a tudományos eredményeket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lehetővé teszi az adatok belinkelését a cikk(ek)</a:t>
            </a:r>
            <a:r>
              <a:rPr lang="hu-HU" sz="2400" dirty="0" err="1"/>
              <a:t>hez</a:t>
            </a:r>
            <a:r>
              <a:rPr lang="hu-HU" sz="2400" dirty="0"/>
              <a:t> 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növeli a tudós elismertségét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kiváló oktatási anyag alapját teremtheti meg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adatfelhasználók és adatlétrehozók közötti új együttműködést tesz lehetővé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84589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 bwMode="auto">
          <a:xfrm>
            <a:off x="654148" y="1354016"/>
            <a:ext cx="10867291" cy="525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400" i="1" dirty="0">
              <a:solidFill>
                <a:srgbClr val="7D1985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400" b="1" i="1" dirty="0">
                <a:solidFill>
                  <a:srgbClr val="7D1985"/>
                </a:solidFill>
                <a:latin typeface="Calibri"/>
              </a:rPr>
              <a:t>Miért fontos az adatmenedzsment?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i="1" u="none" strike="noStrike" kern="1200" cap="none" spc="0" normalizeH="0" baseline="0" noProof="0" dirty="0">
              <a:ln>
                <a:noFill/>
              </a:ln>
              <a:solidFill>
                <a:srgbClr val="7D1985"/>
              </a:solidFill>
              <a:effectLst/>
              <a:uLnTx/>
              <a:uFillTx/>
              <a:latin typeface="Calibri"/>
            </a:endParaRPr>
          </a:p>
          <a:p>
            <a:pPr lvl="0" algn="just" eaLnBrk="1" fontAlgn="auto" hangingPunct="1">
              <a:spcAft>
                <a:spcPts val="0"/>
              </a:spcAft>
              <a:defRPr/>
            </a:pPr>
            <a:r>
              <a:rPr lang="hu-HU" sz="2400" dirty="0">
                <a:latin typeface="Calibri"/>
              </a:rPr>
              <a:t>Megosztani csak jól dokumentált</a:t>
            </a:r>
            <a:r>
              <a:rPr lang="hu-HU" sz="2400" dirty="0"/>
              <a:t>, </a:t>
            </a:r>
            <a:r>
              <a:rPr lang="hu-HU" sz="2400" dirty="0">
                <a:latin typeface="Calibri"/>
              </a:rPr>
              <a:t>átlátható, </a:t>
            </a:r>
            <a:r>
              <a:rPr lang="hu-HU" sz="2400" dirty="0"/>
              <a:t>nyomon követhető kutatási </a:t>
            </a:r>
            <a:r>
              <a:rPr lang="hu-HU" sz="2400" dirty="0">
                <a:latin typeface="Calibri"/>
              </a:rPr>
              <a:t>adatokat, eredményeket lehet</a:t>
            </a:r>
          </a:p>
          <a:p>
            <a:pPr lvl="0" algn="just" eaLnBrk="1" fontAlgn="auto" hangingPunct="1">
              <a:spcAft>
                <a:spcPts val="0"/>
              </a:spcAft>
              <a:defRPr/>
            </a:pPr>
            <a:r>
              <a:rPr lang="hu-HU" sz="2400" dirty="0"/>
              <a:t>A nemzetközi kutatási mezőben az adatmenedzsment intézményesen elvárt és támogatott feladat</a:t>
            </a:r>
          </a:p>
          <a:p>
            <a:pPr lvl="0" algn="just" eaLnBrk="1" fontAlgn="auto" hangingPunct="1">
              <a:spcAft>
                <a:spcPts val="0"/>
              </a:spcAft>
              <a:defRPr/>
            </a:pPr>
            <a:r>
              <a:rPr lang="hu-HU" sz="2400" dirty="0"/>
              <a:t>Fontos, hogy ennek során a kutatók úgy hozzák létre, gondozzák és tárolják az adataikat, hogy azok más kutatók számára is átláthatók, érthetők és használhatók legyenek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9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815926" y="1688123"/>
            <a:ext cx="10170942" cy="358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hu-HU" sz="2400" b="1" i="1" dirty="0">
                <a:solidFill>
                  <a:srgbClr val="7030A0"/>
                </a:solidFill>
                <a:latin typeface="Calibri"/>
              </a:rPr>
              <a:t>A KDK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u-HU" sz="2400" dirty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Ezeknek az ezredforduló óta jelen lévő és  egyre inkább erősödő világ (és Magyarországon is egyre jobban ható) trendeknek köszönhetően jöttek és jönnek létre egyre nagyobb számban a digitális adat-, elemzési és publikációs archívumok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MTA Társadalomtudományi Kutatóközpont Kutatási Dokumentációs Központja (KDK) 2013. óta működik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 TK-t 4 intézet alkotja, sokfajta dokumentummal</a:t>
            </a:r>
          </a:p>
        </p:txBody>
      </p:sp>
    </p:spTree>
    <p:extLst>
      <p:ext uri="{BB962C8B-B14F-4D97-AF65-F5344CB8AC3E}">
        <p14:creationId xmlns:p14="http://schemas.microsoft.com/office/powerpoint/2010/main" val="37050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 bwMode="auto">
          <a:xfrm>
            <a:off x="1206661" y="2132326"/>
            <a:ext cx="8229600" cy="249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hu-HU" altLang="hu-HU" sz="2400" dirty="0">
                <a:solidFill>
                  <a:sysClr val="windowText" lastClr="000000"/>
                </a:solidFill>
                <a:latin typeface="Calibri"/>
              </a:rPr>
              <a:t>A KDK</a:t>
            </a:r>
            <a:endParaRPr kumimoji="0" lang="hu-HU" altLang="hu-H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lang="hu-HU" altLang="hu-HU" sz="2400" dirty="0">
                <a:solidFill>
                  <a:sysClr val="windowText" lastClr="000000"/>
                </a:solidFill>
                <a:latin typeface="Calibri"/>
              </a:rPr>
              <a:t>a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TK-ban folytatott, lezárt kutatásokat archiválja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lang="hu-HU" altLang="hu-HU" sz="2400" dirty="0">
                <a:solidFill>
                  <a:sysClr val="windowText" lastClr="000000"/>
                </a:solidFill>
                <a:latin typeface="Calibri"/>
              </a:rPr>
              <a:t>a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TK-ban folytatott kutatásokról szolgáltat információkat </a:t>
            </a:r>
          </a:p>
          <a:p>
            <a:pPr lvl="0" eaLnBrk="1" hangingPunct="1">
              <a:buFont typeface="Calibri" panose="020F0502020204030204" pitchFamily="34" charset="0"/>
              <a:buChar char="−"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kutatási adatokat </a:t>
            </a:r>
            <a:r>
              <a:rPr lang="hu-HU" altLang="hu-HU" sz="2400" dirty="0">
                <a:solidFill>
                  <a:sysClr val="windowText" lastClr="000000"/>
                </a:solidFill>
              </a:rPr>
              <a:t>tesz elérhetővé </a:t>
            </a:r>
            <a:r>
              <a:rPr lang="hu-HU" altLang="hu-HU" sz="2400" dirty="0">
                <a:solidFill>
                  <a:sysClr val="windowText" lastClr="000000"/>
                </a:solidFill>
              </a:rPr>
              <a:t>másodfelhasználás 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céljából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lang="hu-HU" altLang="hu-HU" sz="2400" dirty="0">
                <a:solidFill>
                  <a:sysClr val="windowText" lastClr="000000"/>
                </a:solidFill>
                <a:latin typeface="Calibri"/>
              </a:rPr>
              <a:t>a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datmenedzsment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szolgáltatást nyújt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u-HU" altLang="hu-HU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66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5" y="1445563"/>
            <a:ext cx="10494499" cy="532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1" y="1389900"/>
            <a:ext cx="10621109" cy="53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 bwMode="auto">
          <a:xfrm>
            <a:off x="893300" y="2043331"/>
            <a:ext cx="9108830" cy="481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7D19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Repozitórium</a:t>
            </a:r>
            <a:endParaRPr kumimoji="0" lang="hu-HU" sz="2400" b="1" i="1" u="none" strike="noStrike" kern="1200" cap="none" spc="0" normalizeH="0" baseline="0" noProof="0" dirty="0">
              <a:ln>
                <a:noFill/>
              </a:ln>
              <a:solidFill>
                <a:srgbClr val="7D19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7D19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Metaadatok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leíró információk a TK-ban folytatott kutatásokról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Kutatási adatok: kvantitatív és kvalitatív, kutatási adminisztráció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Hozzáférés az adatokhoz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Metaadatok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szabad hozzáférés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Kutatási adatok: kutatóval kötött megállapodásnak megfelelő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autorizáció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90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01043" y="1983926"/>
            <a:ext cx="9734843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ysClr val="windowText" lastClr="000000"/>
                </a:solidFill>
              </a:rPr>
              <a:t>Letéti Nyilatkozat: az adatokhoz való hozzáférés szabályozása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hu-HU" sz="2400" dirty="0">
                <a:solidFill>
                  <a:sysClr val="windowText" lastClr="000000"/>
                </a:solidFill>
              </a:rPr>
              <a:t>embargó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hu-HU" sz="2400" dirty="0">
                <a:solidFill>
                  <a:sysClr val="windowText" lastClr="000000"/>
                </a:solidFill>
              </a:rPr>
              <a:t>látogatók köre: bárki, TK-s kutatók, adminisztrátorok, hozzáférés kutatói jóváhagyással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hu-HU" sz="2400" dirty="0" err="1">
                <a:solidFill>
                  <a:sysClr val="windowText" lastClr="000000"/>
                </a:solidFill>
              </a:rPr>
              <a:t>anonimizálás</a:t>
            </a:r>
            <a:r>
              <a:rPr lang="hu-HU" sz="2400" dirty="0">
                <a:solidFill>
                  <a:sysClr val="windowText" lastClr="000000"/>
                </a:solidFill>
              </a:rPr>
              <a:t>: kutatás résztvevőinek felismerhetetlenné tétele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2524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632</Words>
  <Application>Microsoft Office PowerPoint</Application>
  <PresentationFormat>Szélesvásznú</PresentationFormat>
  <Paragraphs>77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Meiszterics Enikő</dc:creator>
  <cp:lastModifiedBy>Meiszterics Enikő</cp:lastModifiedBy>
  <cp:revision>39</cp:revision>
  <dcterms:created xsi:type="dcterms:W3CDTF">2017-03-20T05:01:00Z</dcterms:created>
  <dcterms:modified xsi:type="dcterms:W3CDTF">2017-03-20T15:22:00Z</dcterms:modified>
</cp:coreProperties>
</file>