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5"/>
  </p:notesMasterIdLst>
  <p:sldIdLst>
    <p:sldId id="266" r:id="rId2"/>
    <p:sldId id="264" r:id="rId3"/>
    <p:sldId id="267" r:id="rId4"/>
    <p:sldId id="269" r:id="rId5"/>
    <p:sldId id="271" r:id="rId6"/>
    <p:sldId id="272" r:id="rId7"/>
    <p:sldId id="274" r:id="rId8"/>
    <p:sldId id="275" r:id="rId9"/>
    <p:sldId id="276" r:id="rId10"/>
    <p:sldId id="277" r:id="rId11"/>
    <p:sldId id="273" r:id="rId12"/>
    <p:sldId id="268" r:id="rId13"/>
    <p:sldId id="260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80" y="-64"/>
      </p:cViewPr>
      <p:guideLst>
        <p:guide orient="horz" pos="2160"/>
        <p:guide pos="44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19D40-AE03-4D5F-9B9C-6C4C4D7F33F2}" type="datetimeFigureOut">
              <a:rPr lang="hu-HU" smtClean="0"/>
              <a:t>2017. 03. 20.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E0E64-9480-49DC-B62B-D1C24F6E49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613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E0E64-9480-49DC-B62B-D1C24F6E4903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077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773349" y="2099952"/>
            <a:ext cx="6250021" cy="7210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r">
              <a:defRPr sz="5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 smtClean="0"/>
              <a:t>CÍM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410513" y="2981528"/>
            <a:ext cx="5603132" cy="3356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r">
              <a:buNone/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Előadó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476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cím 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0" y="2908570"/>
            <a:ext cx="7772400" cy="701675"/>
          </a:xfrm>
          <a:prstGeom prst="rect">
            <a:avLst/>
          </a:prstGeom>
        </p:spPr>
        <p:txBody>
          <a:bodyPr tIns="0" rIns="0"/>
          <a:lstStyle>
            <a:lvl1pPr algn="r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759740"/>
            <a:ext cx="6400800" cy="1752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r">
              <a:buNone/>
              <a:defRPr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814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>
              <a:defRPr sz="2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cxnSp>
        <p:nvCxnSpPr>
          <p:cNvPr id="4" name="Egyenes összekötő 3"/>
          <p:cNvCxnSpPr/>
          <p:nvPr userDrawn="1"/>
        </p:nvCxnSpPr>
        <p:spPr>
          <a:xfrm>
            <a:off x="457200" y="749027"/>
            <a:ext cx="86868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27241"/>
            <a:ext cx="8229600" cy="3482503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z="1800" dirty="0" smtClean="0"/>
              <a:t>"</a:t>
            </a:r>
            <a:r>
              <a:rPr lang="hu-HU" sz="1800" dirty="0" err="1" smtClean="0"/>
              <a:t>Lorem</a:t>
            </a:r>
            <a:r>
              <a:rPr lang="hu-HU" sz="1800" dirty="0" smtClean="0"/>
              <a:t> </a:t>
            </a:r>
            <a:r>
              <a:rPr lang="hu-HU" sz="1800" dirty="0" err="1" smtClean="0"/>
              <a:t>ipsum</a:t>
            </a:r>
            <a:r>
              <a:rPr lang="hu-HU" sz="1800" dirty="0" smtClean="0"/>
              <a:t> </a:t>
            </a:r>
            <a:r>
              <a:rPr lang="hu-HU" sz="1800" dirty="0" err="1" smtClean="0"/>
              <a:t>dolor</a:t>
            </a:r>
            <a:r>
              <a:rPr lang="hu-HU" sz="1800" dirty="0" smtClean="0"/>
              <a:t> </a:t>
            </a:r>
            <a:r>
              <a:rPr lang="hu-HU" sz="1800" dirty="0" err="1" smtClean="0"/>
              <a:t>sit</a:t>
            </a:r>
            <a:r>
              <a:rPr lang="hu-HU" sz="1800" dirty="0" smtClean="0"/>
              <a:t> </a:t>
            </a:r>
            <a:r>
              <a:rPr lang="hu-HU" sz="1800" dirty="0" err="1" smtClean="0"/>
              <a:t>amet</a:t>
            </a:r>
            <a:r>
              <a:rPr lang="hu-HU" sz="1800" dirty="0" smtClean="0"/>
              <a:t>, </a:t>
            </a:r>
            <a:r>
              <a:rPr lang="hu-HU" sz="1800" dirty="0" err="1" smtClean="0"/>
              <a:t>consectetur</a:t>
            </a:r>
            <a:r>
              <a:rPr lang="hu-HU" sz="1800" dirty="0" smtClean="0"/>
              <a:t> </a:t>
            </a:r>
            <a:r>
              <a:rPr lang="hu-HU" sz="1800" dirty="0" err="1" smtClean="0"/>
              <a:t>adipiscing</a:t>
            </a:r>
            <a:r>
              <a:rPr lang="hu-HU" sz="1800" dirty="0" smtClean="0"/>
              <a:t> elit, </a:t>
            </a:r>
            <a:r>
              <a:rPr lang="hu-HU" sz="1800" dirty="0" err="1" smtClean="0"/>
              <a:t>sed</a:t>
            </a:r>
            <a:r>
              <a:rPr lang="hu-HU" sz="1800" dirty="0" smtClean="0"/>
              <a:t> </a:t>
            </a:r>
            <a:r>
              <a:rPr lang="hu-HU" sz="1800" dirty="0" err="1" smtClean="0"/>
              <a:t>do</a:t>
            </a:r>
            <a:r>
              <a:rPr lang="hu-HU" sz="1800" dirty="0" smtClean="0"/>
              <a:t> </a:t>
            </a:r>
            <a:r>
              <a:rPr lang="hu-HU" sz="1800" dirty="0" err="1" smtClean="0"/>
              <a:t>eiusmod</a:t>
            </a:r>
            <a:r>
              <a:rPr lang="hu-HU" sz="1800" dirty="0" smtClean="0"/>
              <a:t> </a:t>
            </a:r>
            <a:r>
              <a:rPr lang="hu-HU" sz="1800" dirty="0" err="1" smtClean="0"/>
              <a:t>tempor</a:t>
            </a:r>
            <a:r>
              <a:rPr lang="hu-HU" sz="1800" dirty="0" smtClean="0"/>
              <a:t> </a:t>
            </a:r>
            <a:r>
              <a:rPr lang="hu-HU" sz="1800" dirty="0" err="1" smtClean="0"/>
              <a:t>incididunt</a:t>
            </a:r>
            <a:r>
              <a:rPr lang="hu-HU" sz="1800" dirty="0" smtClean="0"/>
              <a:t> </a:t>
            </a:r>
            <a:r>
              <a:rPr lang="hu-HU" sz="1800" dirty="0" err="1" smtClean="0"/>
              <a:t>ut</a:t>
            </a:r>
            <a:r>
              <a:rPr lang="hu-HU" sz="1800" dirty="0" smtClean="0"/>
              <a:t> </a:t>
            </a:r>
            <a:r>
              <a:rPr lang="hu-HU" sz="1800" dirty="0" err="1" smtClean="0"/>
              <a:t>labore</a:t>
            </a:r>
            <a:r>
              <a:rPr lang="hu-HU" sz="1800" dirty="0" smtClean="0"/>
              <a:t> et </a:t>
            </a:r>
            <a:r>
              <a:rPr lang="hu-HU" sz="1800" dirty="0" err="1" smtClean="0"/>
              <a:t>dolore</a:t>
            </a:r>
            <a:r>
              <a:rPr lang="hu-HU" sz="1800" dirty="0" smtClean="0"/>
              <a:t> </a:t>
            </a:r>
            <a:r>
              <a:rPr lang="hu-HU" sz="1800" dirty="0" err="1" smtClean="0"/>
              <a:t>magna</a:t>
            </a:r>
            <a:r>
              <a:rPr lang="hu-HU" sz="1800" dirty="0" smtClean="0"/>
              <a:t> </a:t>
            </a:r>
            <a:r>
              <a:rPr lang="hu-HU" sz="1800" dirty="0" err="1" smtClean="0"/>
              <a:t>aliqua</a:t>
            </a:r>
            <a:r>
              <a:rPr lang="hu-HU" sz="1800" dirty="0" smtClean="0"/>
              <a:t>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0229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y objektu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199" y="1177047"/>
            <a:ext cx="8229601" cy="4708187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="1">
                <a:solidFill>
                  <a:schemeClr val="bg2"/>
                </a:solidFill>
              </a:defRPr>
            </a:lvl1pPr>
            <a:lvl2pPr>
              <a:defRPr sz="2400" b="1">
                <a:solidFill>
                  <a:schemeClr val="bg2"/>
                </a:solidFill>
              </a:defRPr>
            </a:lvl2pPr>
            <a:lvl3pPr>
              <a:defRPr sz="2000" b="1">
                <a:solidFill>
                  <a:schemeClr val="bg2"/>
                </a:solidFill>
              </a:defRPr>
            </a:lvl3pPr>
            <a:lvl4pPr>
              <a:defRPr sz="1800" b="1">
                <a:solidFill>
                  <a:schemeClr val="bg2"/>
                </a:solidFill>
              </a:defRPr>
            </a:lvl4pPr>
            <a:lvl5pPr>
              <a:defRPr sz="1800" b="1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 hasCustomPrompt="1"/>
          </p:nvPr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>
              <a:defRPr sz="2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cxnSp>
        <p:nvCxnSpPr>
          <p:cNvPr id="5" name="Egyenes összekötő 4"/>
          <p:cNvCxnSpPr/>
          <p:nvPr userDrawn="1"/>
        </p:nvCxnSpPr>
        <p:spPr>
          <a:xfrm>
            <a:off x="457200" y="749027"/>
            <a:ext cx="86868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112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Üres al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 hasCustomPrompt="1"/>
          </p:nvPr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>
              <a:defRPr sz="2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cxnSp>
        <p:nvCxnSpPr>
          <p:cNvPr id="5" name="Egyenes összekötő 4"/>
          <p:cNvCxnSpPr/>
          <p:nvPr userDrawn="1"/>
        </p:nvCxnSpPr>
        <p:spPr>
          <a:xfrm>
            <a:off x="457200" y="749027"/>
            <a:ext cx="86868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038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0"/>
          <a:lstStyle>
            <a:lvl1pPr>
              <a:defRPr sz="2000" b="1">
                <a:solidFill>
                  <a:schemeClr val="bg2"/>
                </a:solidFill>
              </a:defRPr>
            </a:lvl1pPr>
            <a:lvl2pPr>
              <a:defRPr sz="2400" b="1">
                <a:solidFill>
                  <a:schemeClr val="bg2"/>
                </a:solidFill>
              </a:defRPr>
            </a:lvl2pPr>
            <a:lvl3pPr>
              <a:defRPr sz="2000" b="1">
                <a:solidFill>
                  <a:schemeClr val="bg2"/>
                </a:solidFill>
              </a:defRPr>
            </a:lvl3pPr>
            <a:lvl4pPr>
              <a:defRPr sz="1800" b="1">
                <a:solidFill>
                  <a:schemeClr val="bg2"/>
                </a:solidFill>
              </a:defRPr>
            </a:lvl4pPr>
            <a:lvl5pPr>
              <a:defRPr sz="1800" b="1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CÍM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chemeClr val="bg2"/>
                </a:solidFill>
              </a:defRPr>
            </a:lvl1pPr>
            <a:lvl2pPr>
              <a:defRPr sz="2400" b="1">
                <a:solidFill>
                  <a:schemeClr val="bg2"/>
                </a:solidFill>
              </a:defRPr>
            </a:lvl2pPr>
            <a:lvl3pPr>
              <a:defRPr sz="2000" b="1">
                <a:solidFill>
                  <a:schemeClr val="bg2"/>
                </a:solidFill>
              </a:defRPr>
            </a:lvl3pPr>
            <a:lvl4pPr>
              <a:defRPr sz="1800" b="1">
                <a:solidFill>
                  <a:schemeClr val="bg2"/>
                </a:solidFill>
              </a:defRPr>
            </a:lvl4pPr>
            <a:lvl5pPr>
              <a:defRPr sz="1800" b="1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CÍM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8" name="Cím 1"/>
          <p:cNvSpPr>
            <a:spLocks noGrp="1"/>
          </p:cNvSpPr>
          <p:nvPr>
            <p:ph type="title" hasCustomPrompt="1"/>
          </p:nvPr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>
              <a:defRPr sz="2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cxnSp>
        <p:nvCxnSpPr>
          <p:cNvPr id="9" name="Egyenes összekötő 8"/>
          <p:cNvCxnSpPr/>
          <p:nvPr userDrawn="1"/>
        </p:nvCxnSpPr>
        <p:spPr>
          <a:xfrm>
            <a:off x="457200" y="749027"/>
            <a:ext cx="86868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531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335604"/>
          </a:xfrm>
          <a:prstGeom prst="rect">
            <a:avLst/>
          </a:prstGeom>
        </p:spPr>
        <p:txBody>
          <a:bodyPr lIns="0" anchor="b"/>
          <a:lstStyle>
            <a:lvl1pPr algn="l"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136204"/>
            <a:ext cx="5486400" cy="804862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0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z="1800" dirty="0" smtClean="0"/>
              <a:t>"</a:t>
            </a:r>
            <a:r>
              <a:rPr lang="hu-HU" sz="1800" dirty="0" err="1" smtClean="0"/>
              <a:t>Lorem</a:t>
            </a:r>
            <a:r>
              <a:rPr lang="hu-HU" sz="1800" dirty="0" smtClean="0"/>
              <a:t> </a:t>
            </a:r>
            <a:r>
              <a:rPr lang="hu-HU" sz="1800" dirty="0" err="1" smtClean="0"/>
              <a:t>ipsum</a:t>
            </a:r>
            <a:r>
              <a:rPr lang="hu-HU" sz="1800" dirty="0" smtClean="0"/>
              <a:t> </a:t>
            </a:r>
            <a:r>
              <a:rPr lang="hu-HU" sz="1800" dirty="0" err="1" smtClean="0"/>
              <a:t>dolor</a:t>
            </a:r>
            <a:r>
              <a:rPr lang="hu-HU" sz="1800" dirty="0" smtClean="0"/>
              <a:t> </a:t>
            </a:r>
            <a:r>
              <a:rPr lang="hu-HU" sz="1800" dirty="0" err="1" smtClean="0"/>
              <a:t>sit</a:t>
            </a:r>
            <a:r>
              <a:rPr lang="hu-HU" sz="1800" dirty="0" smtClean="0"/>
              <a:t> </a:t>
            </a:r>
            <a:r>
              <a:rPr lang="hu-HU" sz="1800" dirty="0" err="1" smtClean="0"/>
              <a:t>amet</a:t>
            </a:r>
            <a:r>
              <a:rPr lang="hu-HU" sz="1800" dirty="0" smtClean="0"/>
              <a:t>, </a:t>
            </a:r>
            <a:r>
              <a:rPr lang="hu-HU" sz="1800" dirty="0" err="1" smtClean="0"/>
              <a:t>consectetur</a:t>
            </a:r>
            <a:r>
              <a:rPr lang="hu-HU" sz="1800" dirty="0" smtClean="0"/>
              <a:t> </a:t>
            </a:r>
            <a:r>
              <a:rPr lang="hu-HU" sz="1800" dirty="0" err="1" smtClean="0"/>
              <a:t>adipiscing</a:t>
            </a:r>
            <a:r>
              <a:rPr lang="hu-HU" sz="1800" dirty="0" smtClean="0"/>
              <a:t> elit, </a:t>
            </a:r>
            <a:r>
              <a:rPr lang="hu-HU" sz="1800" dirty="0" err="1" smtClean="0"/>
              <a:t>sed</a:t>
            </a:r>
            <a:r>
              <a:rPr lang="hu-HU" sz="1800" dirty="0" smtClean="0"/>
              <a:t> </a:t>
            </a:r>
            <a:r>
              <a:rPr lang="hu-HU" sz="1800" dirty="0" err="1" smtClean="0"/>
              <a:t>do</a:t>
            </a:r>
            <a:r>
              <a:rPr lang="hu-HU" sz="1800" dirty="0" smtClean="0"/>
              <a:t> </a:t>
            </a:r>
            <a:r>
              <a:rPr lang="hu-HU" sz="1800" dirty="0" err="1" smtClean="0"/>
              <a:t>eiusmod</a:t>
            </a:r>
            <a:r>
              <a:rPr lang="hu-HU" sz="1800" dirty="0" smtClean="0"/>
              <a:t> </a:t>
            </a:r>
            <a:r>
              <a:rPr lang="hu-HU" sz="1800" dirty="0" err="1" smtClean="0"/>
              <a:t>tempor</a:t>
            </a:r>
            <a:r>
              <a:rPr lang="hu-HU" sz="1800" dirty="0" smtClean="0"/>
              <a:t> </a:t>
            </a:r>
            <a:r>
              <a:rPr lang="hu-HU" sz="1800" dirty="0" err="1" smtClean="0"/>
              <a:t>incididunt</a:t>
            </a:r>
            <a:r>
              <a:rPr lang="hu-HU" sz="1800" dirty="0" smtClean="0"/>
              <a:t> </a:t>
            </a:r>
            <a:r>
              <a:rPr lang="hu-HU" sz="1800" dirty="0" err="1" smtClean="0"/>
              <a:t>ut</a:t>
            </a:r>
            <a:r>
              <a:rPr lang="hu-HU" sz="1800" dirty="0" smtClean="0"/>
              <a:t> </a:t>
            </a:r>
            <a:r>
              <a:rPr lang="hu-HU" sz="1800" dirty="0" err="1" smtClean="0"/>
              <a:t>labore</a:t>
            </a:r>
            <a:r>
              <a:rPr lang="hu-HU" sz="1800" dirty="0" smtClean="0"/>
              <a:t> et </a:t>
            </a:r>
            <a:r>
              <a:rPr lang="hu-HU" sz="1800" dirty="0" err="1" smtClean="0"/>
              <a:t>dolore</a:t>
            </a:r>
            <a:r>
              <a:rPr lang="hu-HU" sz="1800" dirty="0" smtClean="0"/>
              <a:t> </a:t>
            </a:r>
            <a:r>
              <a:rPr lang="hu-HU" sz="1800" dirty="0" err="1" smtClean="0"/>
              <a:t>magna</a:t>
            </a:r>
            <a:r>
              <a:rPr lang="hu-HU" sz="1800" dirty="0" smtClean="0"/>
              <a:t> </a:t>
            </a:r>
            <a:r>
              <a:rPr lang="hu-HU" sz="1800" dirty="0" err="1" smtClean="0"/>
              <a:t>aliqua</a:t>
            </a:r>
            <a:r>
              <a:rPr lang="hu-HU" sz="1800" dirty="0" smtClean="0"/>
              <a:t>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621515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fejező 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404472" y="2812203"/>
            <a:ext cx="6624000" cy="61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4000" b="1" cap="none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sz="3600" b="1" dirty="0" smtClean="0">
                <a:solidFill>
                  <a:schemeClr val="bg2"/>
                </a:solidFill>
                <a:latin typeface="Futura Std Medium" pitchFamily="34" charset="0"/>
              </a:rPr>
              <a:t>Köszönöm a figyelmüket!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579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04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4" r:id="rId2"/>
    <p:sldLayoutId id="2147483710" r:id="rId3"/>
    <p:sldLayoutId id="2147483720" r:id="rId4"/>
    <p:sldLayoutId id="2147483712" r:id="rId5"/>
    <p:sldLayoutId id="2147483717" r:id="rId6"/>
    <p:sldLayoutId id="2147483722" r:id="rId7"/>
    <p:sldLayoutId id="2147483711" r:id="rId8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ru.org/files/general/LERU%20Statement%20Moving%20Forwards%20on%20Open%20Access%282%29.pdf" TargetMode="External"/><Relationship Id="rId2" Type="http://schemas.openxmlformats.org/officeDocument/2006/relationships/hyperlink" Target="http://publishopenaccess.blogspot.hu/2011/09/briefing-paper-on-open-access-business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dx.doi.org/10.17617/1.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11285" y="1341193"/>
            <a:ext cx="8602494" cy="1100449"/>
          </a:xfrm>
        </p:spPr>
        <p:txBody>
          <a:bodyPr>
            <a:noAutofit/>
          </a:bodyPr>
          <a:lstStyle/>
          <a:p>
            <a:pPr algn="ctr"/>
            <a:r>
              <a:rPr lang="hu-HU" sz="4000" dirty="0"/>
              <a:t>A nyílt hozzáférésű publikálás aktuális kihívásai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60315" y="3387657"/>
            <a:ext cx="7227651" cy="1152727"/>
          </a:xfrm>
        </p:spPr>
        <p:txBody>
          <a:bodyPr/>
          <a:lstStyle/>
          <a:p>
            <a:pPr algn="ctr"/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</a:rPr>
              <a:t>Dr. Kovács Kármen</a:t>
            </a:r>
          </a:p>
          <a:p>
            <a:pPr algn="ctr"/>
            <a:r>
              <a:rPr lang="hu-HU" sz="2200" b="0" dirty="0" smtClean="0">
                <a:solidFill>
                  <a:schemeClr val="accent1">
                    <a:lumMod val="75000"/>
                  </a:schemeClr>
                </a:solidFill>
              </a:rPr>
              <a:t>Egyetemi docens</a:t>
            </a:r>
          </a:p>
          <a:p>
            <a:pPr algn="ctr"/>
            <a:r>
              <a:rPr lang="hu-HU" sz="2200" b="0" dirty="0" smtClean="0">
                <a:solidFill>
                  <a:schemeClr val="accent1">
                    <a:lumMod val="75000"/>
                  </a:schemeClr>
                </a:solidFill>
              </a:rPr>
              <a:t>Pécsi Tudományegyetem Közgazdaságtudományi Kar</a:t>
            </a:r>
            <a:endParaRPr lang="hu-HU" sz="22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21"/>
            <a:ext cx="2682875" cy="96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36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nyílt hozzáférésű publikálás rendszerszinten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807393"/>
            <a:ext cx="8686800" cy="54669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Élénk szakmai vita: miként és mennyiben valósuljon meg az áttérés a nyílt hozzáférésű publikálásra, valamint ennek finanszírozása hogyan történjen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Az arany, a hibrid és a zöld OA modell eltérő súllyal van jelen a különböző tudományterületeken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folyóiratok előfizetésére szánt ráfordításokat </a:t>
            </a:r>
            <a:r>
              <a:rPr lang="hu-HU" sz="2200" dirty="0" err="1" smtClean="0"/>
              <a:t>OA-publikálásra</a:t>
            </a:r>
            <a:r>
              <a:rPr lang="hu-HU" sz="2200" dirty="0" smtClean="0"/>
              <a:t> kell átcsoportosítani (</a:t>
            </a:r>
            <a:r>
              <a:rPr lang="hu-HU" sz="2200" dirty="0" err="1" smtClean="0"/>
              <a:t>Schimmer</a:t>
            </a:r>
            <a:r>
              <a:rPr lang="hu-HU" sz="2200" dirty="0" smtClean="0"/>
              <a:t> és szerzőtársai, 2015)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a</a:t>
            </a:r>
            <a:r>
              <a:rPr lang="hu-HU" sz="2000" dirty="0" smtClean="0"/>
              <a:t>z </a:t>
            </a:r>
            <a:r>
              <a:rPr lang="hu-HU" sz="2000" dirty="0" smtClean="0"/>
              <a:t>előfizetéses rendszerben rendelkezésre áll az a pénzösszeg, amely a folyóiratok teljes körének nyílt működtetéséhez szükséges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számítások csak a fedezet rendelkezésre állását igazolják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Nem veszik figyelembe, hogy az előfizetések és a publikálási díjak forráshelyei nem feltétlenül azonosak, valamint hogy az előfizetések forrásai nem minden esetben csoportosíthatók át az </a:t>
            </a:r>
            <a:r>
              <a:rPr lang="hu-HU" sz="2200" dirty="0" err="1" smtClean="0"/>
              <a:t>OA-publikálás</a:t>
            </a:r>
            <a:r>
              <a:rPr lang="hu-HU" sz="2200" dirty="0" smtClean="0"/>
              <a:t> finanszírozására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4848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Néhány </a:t>
            </a:r>
            <a:r>
              <a:rPr lang="hu-HU" dirty="0" smtClean="0"/>
              <a:t>megoldás </a:t>
            </a:r>
            <a:r>
              <a:rPr lang="hu-HU" dirty="0" smtClean="0"/>
              <a:t>a kihívásokra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199" y="826849"/>
            <a:ext cx="8686801" cy="55544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smtClean="0"/>
              <a:t>Számos kutatóintézet és felsőoktatási intézmény biztosít forrást a szerzők részére a nyílt hozzáférésű publikáláshoz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többnyire arany </a:t>
            </a:r>
            <a:r>
              <a:rPr lang="hu-HU" sz="2000" dirty="0" err="1" smtClean="0"/>
              <a:t>OA-ra</a:t>
            </a:r>
            <a:r>
              <a:rPr lang="hu-HU" sz="2000" dirty="0" smtClean="0"/>
              <a:t> és a publikálási díj egy bizonyos %-ára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i</a:t>
            </a:r>
            <a:r>
              <a:rPr lang="hu-HU" sz="2000" dirty="0" smtClean="0"/>
              <a:t>ntézményi szerződés kiadókkal 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smtClean="0"/>
              <a:t>Az online megjelenésű </a:t>
            </a:r>
            <a:r>
              <a:rPr lang="hu-HU" dirty="0" err="1" smtClean="0"/>
              <a:t>Discrete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 c. folyóirat által befogadott tanulmányok egy linken keresztül az </a:t>
            </a:r>
            <a:r>
              <a:rPr lang="hu-HU" dirty="0" err="1" smtClean="0"/>
              <a:t>arXiv</a:t>
            </a:r>
            <a:r>
              <a:rPr lang="hu-HU" dirty="0" smtClean="0"/>
              <a:t> </a:t>
            </a:r>
            <a:r>
              <a:rPr lang="hu-HU" dirty="0" err="1" smtClean="0"/>
              <a:t>repozitóriumban</a:t>
            </a:r>
            <a:r>
              <a:rPr lang="hu-HU" dirty="0" smtClean="0"/>
              <a:t> érhetők el – a kéziratok benyújtása is az </a:t>
            </a:r>
            <a:r>
              <a:rPr lang="hu-HU" dirty="0" err="1" smtClean="0"/>
              <a:t>arXiven</a:t>
            </a:r>
            <a:r>
              <a:rPr lang="hu-HU" dirty="0" smtClean="0"/>
              <a:t> keresztül történik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s</a:t>
            </a:r>
            <a:r>
              <a:rPr lang="hu-HU" sz="2000" dirty="0" smtClean="0"/>
              <a:t>em a szerzők, sem az olvasók számára nem merülnek fel költségek; a lap működési költsége is alacsony szinten tartható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smtClean="0"/>
              <a:t>Egyes t</a:t>
            </a:r>
            <a:r>
              <a:rPr lang="hu-HU" dirty="0" smtClean="0"/>
              <a:t>udományos társaságok tagjaik szá</a:t>
            </a:r>
            <a:r>
              <a:rPr lang="hu-HU" dirty="0" smtClean="0"/>
              <a:t>mára</a:t>
            </a:r>
            <a:r>
              <a:rPr lang="hu-HU" dirty="0" smtClean="0"/>
              <a:t> az általuk megjelentetett lapokban publikációs díj kivetése nélkül biztosítják a cikkek nyílt hozzáférését</a:t>
            </a: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smtClean="0"/>
              <a:t>CERN kezdeményezésére a legmagasabb presztízsű részecskefizikai folyóiratok egy csoportját nyílt hozzáférésűvé alakították át – a SCOAP</a:t>
            </a:r>
            <a:r>
              <a:rPr lang="hu-HU" baseline="30000" dirty="0" smtClean="0"/>
              <a:t>3 </a:t>
            </a:r>
            <a:r>
              <a:rPr lang="hu-HU" dirty="0" smtClean="0"/>
              <a:t>fedezi a publikálási díjat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</p:txBody>
      </p:sp>
    </p:spTree>
    <p:extLst>
      <p:ext uri="{BB962C8B-B14F-4D97-AF65-F5344CB8AC3E}">
        <p14:creationId xmlns:p14="http://schemas.microsoft.com/office/powerpoint/2010/main" val="938726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Felhasznált irodalom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57200" y="856032"/>
            <a:ext cx="8686800" cy="5505857"/>
          </a:xfrm>
        </p:spPr>
        <p:txBody>
          <a:bodyPr/>
          <a:lstStyle/>
          <a:p>
            <a:r>
              <a:rPr lang="hu-HU" sz="1400" dirty="0" err="1"/>
              <a:t>Baruch</a:t>
            </a:r>
            <a:r>
              <a:rPr lang="hu-HU" sz="1400" dirty="0"/>
              <a:t>, </a:t>
            </a:r>
            <a:r>
              <a:rPr lang="hu-HU" sz="1400" dirty="0" smtClean="0"/>
              <a:t>Y.–</a:t>
            </a:r>
            <a:r>
              <a:rPr lang="hu-HU" sz="1400" dirty="0" err="1" smtClean="0"/>
              <a:t>Ghobadian</a:t>
            </a:r>
            <a:r>
              <a:rPr lang="hu-HU" sz="1400" dirty="0"/>
              <a:t>, </a:t>
            </a:r>
            <a:r>
              <a:rPr lang="hu-HU" sz="1400" dirty="0" smtClean="0"/>
              <a:t>A.– </a:t>
            </a:r>
            <a:r>
              <a:rPr lang="hu-HU" sz="1400" dirty="0" err="1"/>
              <a:t>Özbilgin</a:t>
            </a:r>
            <a:r>
              <a:rPr lang="hu-HU" sz="1400" dirty="0"/>
              <a:t>, </a:t>
            </a:r>
            <a:r>
              <a:rPr lang="hu-HU" sz="1400" dirty="0" smtClean="0"/>
              <a:t>M. </a:t>
            </a:r>
            <a:r>
              <a:rPr lang="hu-HU" sz="1400" dirty="0"/>
              <a:t>(2013): </a:t>
            </a:r>
            <a:r>
              <a:rPr lang="hu-HU" sz="1400" dirty="0" err="1"/>
              <a:t>Editorial</a:t>
            </a:r>
            <a:r>
              <a:rPr lang="hu-HU" sz="1400" dirty="0"/>
              <a:t>: Open Access – </a:t>
            </a:r>
            <a:r>
              <a:rPr lang="hu-HU" sz="1400" dirty="0" err="1"/>
              <a:t>the</a:t>
            </a:r>
            <a:r>
              <a:rPr lang="hu-HU" sz="1400" dirty="0"/>
              <a:t> </a:t>
            </a:r>
            <a:r>
              <a:rPr lang="hu-HU" sz="1400" dirty="0" err="1"/>
              <a:t>Wrong</a:t>
            </a:r>
            <a:r>
              <a:rPr lang="hu-HU" sz="1400" dirty="0"/>
              <a:t> </a:t>
            </a:r>
            <a:r>
              <a:rPr lang="hu-HU" sz="1400" dirty="0" err="1"/>
              <a:t>Response</a:t>
            </a:r>
            <a:r>
              <a:rPr lang="hu-HU" sz="1400" dirty="0"/>
              <a:t> </a:t>
            </a:r>
            <a:r>
              <a:rPr lang="hu-HU" sz="1400" dirty="0" err="1"/>
              <a:t>to</a:t>
            </a:r>
            <a:r>
              <a:rPr lang="hu-HU" sz="1400" dirty="0"/>
              <a:t> a </a:t>
            </a:r>
            <a:r>
              <a:rPr lang="hu-HU" sz="1400" dirty="0" err="1"/>
              <a:t>Complex</a:t>
            </a:r>
            <a:r>
              <a:rPr lang="hu-HU" sz="1400" dirty="0"/>
              <a:t> </a:t>
            </a:r>
            <a:r>
              <a:rPr lang="hu-HU" sz="1400" dirty="0" err="1"/>
              <a:t>Question</a:t>
            </a:r>
            <a:r>
              <a:rPr lang="hu-HU" sz="1400" dirty="0"/>
              <a:t>: The </a:t>
            </a:r>
            <a:r>
              <a:rPr lang="hu-HU" sz="1400" dirty="0" err="1"/>
              <a:t>Case</a:t>
            </a:r>
            <a:r>
              <a:rPr lang="hu-HU" sz="1400" dirty="0"/>
              <a:t> of </a:t>
            </a:r>
            <a:r>
              <a:rPr lang="hu-HU" sz="1400" dirty="0" err="1"/>
              <a:t>the</a:t>
            </a:r>
            <a:r>
              <a:rPr lang="hu-HU" sz="1400" dirty="0"/>
              <a:t> </a:t>
            </a:r>
            <a:r>
              <a:rPr lang="hu-HU" sz="1400" dirty="0" err="1"/>
              <a:t>Finch</a:t>
            </a:r>
            <a:r>
              <a:rPr lang="hu-HU" sz="1400" dirty="0"/>
              <a:t> </a:t>
            </a:r>
            <a:r>
              <a:rPr lang="hu-HU" sz="1400" dirty="0" err="1"/>
              <a:t>Report</a:t>
            </a:r>
            <a:r>
              <a:rPr lang="hu-HU" sz="1400" dirty="0"/>
              <a:t>. </a:t>
            </a:r>
            <a:r>
              <a:rPr lang="hu-HU" sz="1400" i="1" dirty="0"/>
              <a:t>British Journal of </a:t>
            </a:r>
            <a:r>
              <a:rPr lang="hu-HU" sz="1400" i="1" dirty="0" smtClean="0"/>
              <a:t>Management,</a:t>
            </a:r>
            <a:r>
              <a:rPr lang="hu-HU" sz="1400" dirty="0" smtClean="0"/>
              <a:t> 24(2): 147–155</a:t>
            </a:r>
            <a:r>
              <a:rPr lang="hu-HU" sz="1400" dirty="0"/>
              <a:t>. DOI: 10.1111/1467-8551.12016 </a:t>
            </a:r>
            <a:endParaRPr lang="hu-HU" sz="1400" dirty="0" smtClean="0"/>
          </a:p>
          <a:p>
            <a:endParaRPr lang="hu-HU" sz="1400" dirty="0"/>
          </a:p>
          <a:p>
            <a:r>
              <a:rPr lang="hu-HU" sz="1400" dirty="0" err="1" smtClean="0"/>
              <a:t>Friend</a:t>
            </a:r>
            <a:r>
              <a:rPr lang="hu-HU" sz="1400" dirty="0" smtClean="0"/>
              <a:t>, F. (2011): Open </a:t>
            </a:r>
            <a:r>
              <a:rPr lang="hu-HU" sz="1400" dirty="0"/>
              <a:t>Access Business </a:t>
            </a:r>
            <a:r>
              <a:rPr lang="hu-HU" sz="1400" dirty="0" err="1"/>
              <a:t>Models</a:t>
            </a:r>
            <a:r>
              <a:rPr lang="hu-HU" sz="1400" dirty="0"/>
              <a:t> </a:t>
            </a:r>
            <a:r>
              <a:rPr lang="hu-HU" sz="1400" dirty="0" err="1"/>
              <a:t>for</a:t>
            </a:r>
            <a:r>
              <a:rPr lang="hu-HU" sz="1400" dirty="0"/>
              <a:t> Research </a:t>
            </a:r>
            <a:r>
              <a:rPr lang="hu-HU" sz="1400" dirty="0" err="1"/>
              <a:t>Funders</a:t>
            </a:r>
            <a:r>
              <a:rPr lang="hu-HU" sz="1400" dirty="0"/>
              <a:t> and </a:t>
            </a:r>
            <a:r>
              <a:rPr lang="hu-HU" sz="1400" dirty="0" err="1"/>
              <a:t>Universities</a:t>
            </a:r>
            <a:r>
              <a:rPr lang="hu-HU" sz="1400" dirty="0"/>
              <a:t>. </a:t>
            </a:r>
            <a:r>
              <a:rPr lang="hu-HU" sz="1400" dirty="0" err="1"/>
              <a:t>Knowledge</a:t>
            </a:r>
            <a:r>
              <a:rPr lang="hu-HU" sz="1400" dirty="0"/>
              <a:t> Exchange </a:t>
            </a:r>
            <a:r>
              <a:rPr lang="hu-HU" sz="1400" dirty="0" err="1"/>
              <a:t>Briefing</a:t>
            </a:r>
            <a:r>
              <a:rPr lang="hu-HU" sz="1400" dirty="0"/>
              <a:t> </a:t>
            </a:r>
            <a:r>
              <a:rPr lang="hu-HU" sz="1400" dirty="0" err="1"/>
              <a:t>Paper</a:t>
            </a:r>
            <a:r>
              <a:rPr lang="hu-HU" sz="1400" dirty="0"/>
              <a:t>,</a:t>
            </a:r>
            <a:r>
              <a:rPr lang="hu-HU" sz="1400" i="1" dirty="0"/>
              <a:t> </a:t>
            </a:r>
            <a:r>
              <a:rPr lang="hu-HU" sz="1400" dirty="0" err="1"/>
              <a:t>Knowledge</a:t>
            </a:r>
            <a:r>
              <a:rPr lang="hu-HU" sz="1400" dirty="0"/>
              <a:t> </a:t>
            </a:r>
            <a:r>
              <a:rPr lang="hu-HU" sz="1400" dirty="0" err="1"/>
              <a:t>Exchange</a:t>
            </a:r>
            <a:r>
              <a:rPr lang="hu-HU" sz="1400" dirty="0"/>
              <a:t> </a:t>
            </a:r>
            <a:r>
              <a:rPr lang="hu-HU" sz="1400" u="sng" dirty="0">
                <a:hlinkClick r:id="rId2"/>
              </a:rPr>
              <a:t>http://publishopenaccess.blogspot.hu/2011/09/briefing-paper-on-open-access-business.html</a:t>
            </a:r>
            <a:r>
              <a:rPr lang="hu-HU" sz="1400" dirty="0"/>
              <a:t> Letöltés ideje: 2015. május 14</a:t>
            </a:r>
            <a:r>
              <a:rPr lang="hu-HU" sz="1400" dirty="0" smtClean="0"/>
              <a:t>.</a:t>
            </a:r>
          </a:p>
          <a:p>
            <a:endParaRPr lang="hu-HU" sz="1400" dirty="0" smtClean="0"/>
          </a:p>
          <a:p>
            <a:r>
              <a:rPr lang="hu-HU" sz="1400" dirty="0" smtClean="0"/>
              <a:t>Kovács Kármen (2017): A nyílt hozzáférésű publikálás finanszírozási kérdései. </a:t>
            </a:r>
            <a:r>
              <a:rPr lang="hu-HU" sz="1400" i="1" dirty="0" smtClean="0"/>
              <a:t>Közgazdasági Szemle, </a:t>
            </a:r>
            <a:r>
              <a:rPr lang="hu-HU" sz="1400" dirty="0" smtClean="0"/>
              <a:t>LXIV (2): 185–207.</a:t>
            </a:r>
          </a:p>
          <a:p>
            <a:endParaRPr lang="hu-HU" sz="1400" dirty="0"/>
          </a:p>
          <a:p>
            <a:r>
              <a:rPr lang="hu-HU" sz="1400" dirty="0" smtClean="0"/>
              <a:t>Kovács Kármen (2017): </a:t>
            </a:r>
            <a:r>
              <a:rPr lang="hu-HU" sz="1400" dirty="0"/>
              <a:t>A nyílt hozzáférésű </a:t>
            </a:r>
            <a:r>
              <a:rPr lang="hu-HU" sz="1400" dirty="0" smtClean="0"/>
              <a:t>(</a:t>
            </a:r>
            <a:r>
              <a:rPr lang="hu-HU" sz="1400" dirty="0" err="1" smtClean="0"/>
              <a:t>open</a:t>
            </a:r>
            <a:r>
              <a:rPr lang="hu-HU" sz="1400" dirty="0" smtClean="0"/>
              <a:t> </a:t>
            </a:r>
            <a:r>
              <a:rPr lang="hu-HU" sz="1400" dirty="0" err="1" smtClean="0"/>
              <a:t>access</a:t>
            </a:r>
            <a:r>
              <a:rPr lang="hu-HU" sz="1400" dirty="0" smtClean="0"/>
              <a:t>) publikálás néhány bizonytalan következménye. </a:t>
            </a:r>
            <a:r>
              <a:rPr lang="hu-HU" sz="1400" i="1" dirty="0" smtClean="0"/>
              <a:t>Magyar Tudomány, </a:t>
            </a:r>
            <a:r>
              <a:rPr lang="hu-HU" sz="1400" dirty="0" smtClean="0"/>
              <a:t>178(1): 71–79.</a:t>
            </a:r>
            <a:endParaRPr lang="hu-HU" sz="1400" i="1" dirty="0"/>
          </a:p>
          <a:p>
            <a:endParaRPr lang="hu-HU" sz="1400" dirty="0"/>
          </a:p>
          <a:p>
            <a:r>
              <a:rPr lang="hu-HU" sz="1400" dirty="0"/>
              <a:t>League of European Research </a:t>
            </a:r>
            <a:r>
              <a:rPr lang="hu-HU" sz="1400" dirty="0" err="1"/>
              <a:t>Universities</a:t>
            </a:r>
            <a:r>
              <a:rPr lang="hu-HU" sz="1400" dirty="0"/>
              <a:t> </a:t>
            </a:r>
            <a:r>
              <a:rPr lang="hu-HU" sz="1400" dirty="0" smtClean="0"/>
              <a:t>(2015): </a:t>
            </a:r>
            <a:r>
              <a:rPr lang="hu-HU" sz="1400" dirty="0"/>
              <a:t>“</a:t>
            </a:r>
            <a:r>
              <a:rPr lang="hu-HU" sz="1400" dirty="0" err="1"/>
              <a:t>Christmas</a:t>
            </a:r>
            <a:r>
              <a:rPr lang="hu-HU" sz="1400" dirty="0"/>
              <a:t> is over. Research </a:t>
            </a:r>
            <a:r>
              <a:rPr lang="hu-HU" sz="1400" dirty="0" err="1"/>
              <a:t>Funding</a:t>
            </a:r>
            <a:r>
              <a:rPr lang="hu-HU" sz="1400" dirty="0"/>
              <a:t> </a:t>
            </a:r>
            <a:r>
              <a:rPr lang="hu-HU" sz="1400" dirty="0" err="1"/>
              <a:t>Should</a:t>
            </a:r>
            <a:r>
              <a:rPr lang="hu-HU" sz="1400" dirty="0"/>
              <a:t> Go </a:t>
            </a:r>
            <a:r>
              <a:rPr lang="hu-HU" sz="1400" dirty="0" err="1"/>
              <a:t>to</a:t>
            </a:r>
            <a:r>
              <a:rPr lang="hu-HU" sz="1400" dirty="0"/>
              <a:t> Research, </a:t>
            </a:r>
            <a:r>
              <a:rPr lang="hu-HU" sz="1400" dirty="0" err="1"/>
              <a:t>not</a:t>
            </a:r>
            <a:r>
              <a:rPr lang="hu-HU" sz="1400" dirty="0"/>
              <a:t> </a:t>
            </a:r>
            <a:r>
              <a:rPr lang="hu-HU" sz="1400" dirty="0" err="1"/>
              <a:t>to</a:t>
            </a:r>
            <a:r>
              <a:rPr lang="hu-HU" sz="1400" dirty="0"/>
              <a:t> </a:t>
            </a:r>
            <a:r>
              <a:rPr lang="hu-HU" sz="1400" dirty="0" err="1"/>
              <a:t>Publishers</a:t>
            </a:r>
            <a:r>
              <a:rPr lang="hu-HU" sz="1400" dirty="0"/>
              <a:t>!" </a:t>
            </a:r>
            <a:r>
              <a:rPr lang="hu-HU" sz="1400" dirty="0" err="1"/>
              <a:t>Moving</a:t>
            </a:r>
            <a:r>
              <a:rPr lang="hu-HU" sz="1400" dirty="0"/>
              <a:t> </a:t>
            </a:r>
            <a:r>
              <a:rPr lang="hu-HU" sz="1400" dirty="0" err="1"/>
              <a:t>Forwards</a:t>
            </a:r>
            <a:r>
              <a:rPr lang="hu-HU" sz="1400" dirty="0"/>
              <a:t> </a:t>
            </a:r>
            <a:r>
              <a:rPr lang="hu-HU" sz="1400" dirty="0" err="1"/>
              <a:t>on</a:t>
            </a:r>
            <a:r>
              <a:rPr lang="hu-HU" sz="1400" dirty="0"/>
              <a:t> Open Access, LERU </a:t>
            </a:r>
            <a:r>
              <a:rPr lang="hu-HU" sz="1400" dirty="0" err="1"/>
              <a:t>Statement</a:t>
            </a:r>
            <a:r>
              <a:rPr lang="hu-HU" sz="1400" dirty="0"/>
              <a:t> </a:t>
            </a:r>
            <a:r>
              <a:rPr lang="hu-HU" sz="1400" dirty="0" err="1"/>
              <a:t>for</a:t>
            </a:r>
            <a:r>
              <a:rPr lang="hu-HU" sz="1400" dirty="0"/>
              <a:t> </a:t>
            </a:r>
            <a:r>
              <a:rPr lang="hu-HU" sz="1400" dirty="0" err="1"/>
              <a:t>the</a:t>
            </a:r>
            <a:r>
              <a:rPr lang="hu-HU" sz="1400" dirty="0"/>
              <a:t> 2016 </a:t>
            </a:r>
            <a:r>
              <a:rPr lang="hu-HU" sz="1400" dirty="0" err="1"/>
              <a:t>Dutch</a:t>
            </a:r>
            <a:r>
              <a:rPr lang="hu-HU" sz="1400" dirty="0"/>
              <a:t> EU </a:t>
            </a:r>
            <a:r>
              <a:rPr lang="hu-HU" sz="1400" dirty="0" err="1"/>
              <a:t>Presidency</a:t>
            </a:r>
            <a:r>
              <a:rPr lang="hu-HU" sz="1400" dirty="0"/>
              <a:t>. </a:t>
            </a:r>
            <a:r>
              <a:rPr lang="hu-HU" sz="1400" u="sng" dirty="0">
                <a:hlinkClick r:id="rId3"/>
              </a:rPr>
              <a:t>http://www.leru.org/files/general/LERU%20Statement%20Moving%20Forwards%20on%20Open%20Access%282%29.pdf</a:t>
            </a:r>
            <a:r>
              <a:rPr lang="hu-HU" sz="1400" dirty="0"/>
              <a:t> Letöltés ideje: 2015. november 11. </a:t>
            </a:r>
            <a:endParaRPr lang="hu-HU" sz="1400" dirty="0" smtClean="0"/>
          </a:p>
          <a:p>
            <a:endParaRPr lang="hu-HU" sz="1400" dirty="0"/>
          </a:p>
          <a:p>
            <a:r>
              <a:rPr lang="hu-HU" sz="1400" dirty="0" err="1"/>
              <a:t>Schimmer</a:t>
            </a:r>
            <a:r>
              <a:rPr lang="hu-HU" sz="1400" dirty="0"/>
              <a:t>, R.–</a:t>
            </a:r>
            <a:r>
              <a:rPr lang="hu-HU" sz="1400" dirty="0" err="1"/>
              <a:t>Geschuhn</a:t>
            </a:r>
            <a:r>
              <a:rPr lang="hu-HU" sz="1400" dirty="0"/>
              <a:t>, K. K.–</a:t>
            </a:r>
            <a:r>
              <a:rPr lang="hu-HU" sz="1400" dirty="0" err="1"/>
              <a:t>Vogler</a:t>
            </a:r>
            <a:r>
              <a:rPr lang="hu-HU" sz="1400" dirty="0"/>
              <a:t>, A. </a:t>
            </a:r>
            <a:r>
              <a:rPr lang="hu-HU" sz="1400" dirty="0" smtClean="0"/>
              <a:t>(2015): </a:t>
            </a:r>
            <a:r>
              <a:rPr lang="hu-HU" sz="1400" dirty="0" err="1"/>
              <a:t>Disrupting</a:t>
            </a:r>
            <a:r>
              <a:rPr lang="hu-HU" sz="1400" dirty="0"/>
              <a:t> </a:t>
            </a:r>
            <a:r>
              <a:rPr lang="hu-HU" sz="1400" dirty="0" err="1"/>
              <a:t>the</a:t>
            </a:r>
            <a:r>
              <a:rPr lang="hu-HU" sz="1400" dirty="0"/>
              <a:t> </a:t>
            </a:r>
            <a:r>
              <a:rPr lang="hu-HU" sz="1400" dirty="0" err="1"/>
              <a:t>Subscription</a:t>
            </a:r>
            <a:r>
              <a:rPr lang="hu-HU" sz="1400" dirty="0"/>
              <a:t> </a:t>
            </a:r>
            <a:r>
              <a:rPr lang="hu-HU" sz="1400" dirty="0" err="1"/>
              <a:t>Journals</a:t>
            </a:r>
            <a:r>
              <a:rPr lang="hu-HU" sz="1400" dirty="0"/>
              <a:t>’ Business </a:t>
            </a:r>
            <a:r>
              <a:rPr lang="hu-HU" sz="1400" dirty="0" err="1"/>
              <a:t>Model</a:t>
            </a:r>
            <a:r>
              <a:rPr lang="hu-HU" sz="1400" dirty="0"/>
              <a:t> </a:t>
            </a:r>
            <a:r>
              <a:rPr lang="hu-HU" sz="1400" dirty="0" err="1"/>
              <a:t>for</a:t>
            </a:r>
            <a:r>
              <a:rPr lang="hu-HU" sz="1400" dirty="0"/>
              <a:t> </a:t>
            </a:r>
            <a:r>
              <a:rPr lang="hu-HU" sz="1400" dirty="0" err="1"/>
              <a:t>the</a:t>
            </a:r>
            <a:r>
              <a:rPr lang="hu-HU" sz="1400" dirty="0"/>
              <a:t> </a:t>
            </a:r>
            <a:r>
              <a:rPr lang="hu-HU" sz="1400" dirty="0" err="1"/>
              <a:t>Necessary</a:t>
            </a:r>
            <a:r>
              <a:rPr lang="hu-HU" sz="1400" dirty="0"/>
              <a:t> </a:t>
            </a:r>
            <a:r>
              <a:rPr lang="hu-HU" sz="1400" dirty="0" err="1"/>
              <a:t>Large-scale</a:t>
            </a:r>
            <a:r>
              <a:rPr lang="hu-HU" sz="1400" dirty="0"/>
              <a:t> </a:t>
            </a:r>
            <a:r>
              <a:rPr lang="hu-HU" sz="1400" dirty="0" err="1"/>
              <a:t>Transformation</a:t>
            </a:r>
            <a:r>
              <a:rPr lang="hu-HU" sz="1400" dirty="0"/>
              <a:t> </a:t>
            </a:r>
            <a:r>
              <a:rPr lang="hu-HU" sz="1400" dirty="0" err="1"/>
              <a:t>to</a:t>
            </a:r>
            <a:r>
              <a:rPr lang="hu-HU" sz="1400" dirty="0"/>
              <a:t> Open Access. A Max Planck Digital </a:t>
            </a:r>
            <a:r>
              <a:rPr lang="hu-HU" sz="1400" dirty="0" err="1"/>
              <a:t>Library</a:t>
            </a:r>
            <a:r>
              <a:rPr lang="hu-HU" sz="1400" dirty="0"/>
              <a:t> Open Access Policy White </a:t>
            </a:r>
            <a:r>
              <a:rPr lang="hu-HU" sz="1400" dirty="0" err="1"/>
              <a:t>Paper</a:t>
            </a:r>
            <a:r>
              <a:rPr lang="hu-HU" sz="1400" dirty="0"/>
              <a:t>. </a:t>
            </a:r>
            <a:r>
              <a:rPr lang="hu-HU" sz="1400" u="sng" dirty="0">
                <a:hlinkClick r:id="rId4"/>
              </a:rPr>
              <a:t>http://dx.doi.org/10.17617/1.3</a:t>
            </a:r>
            <a:endParaRPr lang="hu-HU" sz="1400" dirty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2545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cím 2"/>
          <p:cNvSpPr txBox="1">
            <a:spLocks/>
          </p:cNvSpPr>
          <p:nvPr/>
        </p:nvSpPr>
        <p:spPr>
          <a:xfrm>
            <a:off x="992221" y="2375980"/>
            <a:ext cx="7227651" cy="11527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2800" b="1" dirty="0" smtClean="0">
                <a:solidFill>
                  <a:schemeClr val="accent1">
                    <a:lumMod val="75000"/>
                  </a:schemeClr>
                </a:solidFill>
              </a:rPr>
              <a:t>Köszönöm szépen a figyelmet!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682875" cy="96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7255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előadás témái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844743"/>
            <a:ext cx="8686800" cy="554476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A nyílt hozzáférésű publikálás </a:t>
            </a:r>
            <a:r>
              <a:rPr lang="hu-HU" sz="2200" dirty="0" smtClean="0"/>
              <a:t>előnyei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A nyílt hozzáférés terjedésének </a:t>
            </a:r>
            <a:r>
              <a:rPr lang="hu-HU" sz="2200" dirty="0" smtClean="0"/>
              <a:t>következményei a folyóiratok körében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A tudományterületek közti eltérések és az </a:t>
            </a:r>
            <a:r>
              <a:rPr lang="hu-HU" sz="2200" dirty="0" err="1" smtClean="0"/>
              <a:t>OA-publikálás</a:t>
            </a:r>
            <a:r>
              <a:rPr lang="hu-HU" sz="2200" dirty="0" smtClean="0"/>
              <a:t>/</a:t>
            </a:r>
            <a:r>
              <a:rPr lang="hu-HU" sz="2200" dirty="0" err="1" smtClean="0"/>
              <a:t>OA-folyóiratok</a:t>
            </a: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A nyílt hozzáférésű publikálás intézményi szintű </a:t>
            </a:r>
            <a:r>
              <a:rPr lang="hu-HU" sz="2200" dirty="0" smtClean="0"/>
              <a:t>finanszírozásáról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Az előfizetés és a nyílt hozzáférés viszonya intézményi </a:t>
            </a:r>
            <a:r>
              <a:rPr lang="hu-HU" sz="2200" dirty="0" smtClean="0"/>
              <a:t>szinten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A nyílt hozzáférésű publikálás </a:t>
            </a:r>
            <a:r>
              <a:rPr lang="hu-HU" sz="2200" dirty="0" smtClean="0"/>
              <a:t>rendszerszinten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Néhány </a:t>
            </a:r>
            <a:r>
              <a:rPr lang="hu-HU" sz="2200" dirty="0" smtClean="0"/>
              <a:t>megoldás </a:t>
            </a:r>
            <a:r>
              <a:rPr lang="hu-HU" sz="2200" dirty="0" smtClean="0"/>
              <a:t>a kihívásokra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5386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nyílt hozzáférésű publikálás előnyei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527241"/>
            <a:ext cx="8521430" cy="473737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</a:t>
            </a:r>
            <a:r>
              <a:rPr lang="hu-HU" sz="2400" dirty="0" smtClean="0"/>
              <a:t> </a:t>
            </a:r>
            <a:r>
              <a:rPr lang="hu-HU" sz="2400" dirty="0"/>
              <a:t>tudás- és ismeretanyag szabad és széleskörű elterjedésének és </a:t>
            </a:r>
            <a:r>
              <a:rPr lang="hu-HU" sz="2400" dirty="0" smtClean="0"/>
              <a:t>felhasználásának lehetősége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300" dirty="0"/>
              <a:t>hozzájárulhat az innovációhoz és a növekedéshez</a:t>
            </a:r>
            <a:endParaRPr lang="hu-HU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 </a:t>
            </a:r>
            <a:r>
              <a:rPr lang="hu-HU" sz="2400" dirty="0"/>
              <a:t>kevésbé tehetős </a:t>
            </a:r>
            <a:r>
              <a:rPr lang="hu-HU" sz="2400" dirty="0" smtClean="0"/>
              <a:t>kutatók, intézmények </a:t>
            </a:r>
            <a:r>
              <a:rPr lang="hu-HU" sz="2400" dirty="0"/>
              <a:t>és a fejlődő </a:t>
            </a:r>
            <a:r>
              <a:rPr lang="hu-HU" sz="2400" dirty="0" smtClean="0"/>
              <a:t>országok is olvashatják és felhasználhatják </a:t>
            </a:r>
            <a:r>
              <a:rPr lang="hu-HU" sz="2400" dirty="0"/>
              <a:t>a tudományos </a:t>
            </a:r>
            <a:r>
              <a:rPr lang="hu-HU" sz="2400" dirty="0" smtClean="0"/>
              <a:t>eredményeket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959588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199" y="362190"/>
            <a:ext cx="8540885" cy="288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nyílt hozzáférés terjedésének következményei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199" y="982492"/>
            <a:ext cx="8686800" cy="5272393"/>
          </a:xfrm>
        </p:spPr>
        <p:txBody>
          <a:bodyPr/>
          <a:lstStyle/>
          <a:p>
            <a:r>
              <a:rPr lang="hu-HU" sz="2400" b="1" dirty="0" smtClean="0">
                <a:solidFill>
                  <a:schemeClr val="bg2"/>
                </a:solidFill>
              </a:rPr>
              <a:t>A folyóiratok körében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Nehezíti </a:t>
            </a:r>
            <a:r>
              <a:rPr lang="hu-HU" sz="2200" dirty="0"/>
              <a:t>a folyóiratok, illetve az azokban megjelenő írások szakmai megbízhatóságának, minőségének </a:t>
            </a:r>
            <a:r>
              <a:rPr lang="hu-HU" sz="2200" dirty="0" smtClean="0"/>
              <a:t>átláthatóságát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ez </a:t>
            </a:r>
            <a:r>
              <a:rPr lang="hu-HU" sz="2200" dirty="0"/>
              <a:t>a kutatómunka </a:t>
            </a:r>
            <a:r>
              <a:rPr lang="hu-HU" sz="2200" dirty="0" smtClean="0"/>
              <a:t>folyamán és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publikálási </a:t>
            </a:r>
            <a:r>
              <a:rPr lang="hu-HU" sz="2200" dirty="0"/>
              <a:t>célzattal történő </a:t>
            </a:r>
            <a:r>
              <a:rPr lang="hu-HU" sz="2200" dirty="0" smtClean="0"/>
              <a:t>periodika-választás </a:t>
            </a:r>
            <a:r>
              <a:rPr lang="hu-HU" sz="2200" dirty="0"/>
              <a:t>során </a:t>
            </a:r>
            <a:r>
              <a:rPr lang="hu-HU" sz="2200" dirty="0" smtClean="0"/>
              <a:t>is </a:t>
            </a:r>
            <a:r>
              <a:rPr lang="hu-HU" sz="2200" dirty="0"/>
              <a:t>nehézséget </a:t>
            </a:r>
            <a:r>
              <a:rPr lang="hu-HU" sz="2200" dirty="0" smtClean="0"/>
              <a:t>jelent</a:t>
            </a:r>
          </a:p>
          <a:p>
            <a:pPr lvl="1"/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parazita folyóiratok működése és számának dinamikus növekedése zavaró tényező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err="1" smtClean="0"/>
              <a:t>Beall-lista</a:t>
            </a:r>
            <a:r>
              <a:rPr lang="hu-HU" sz="2200" dirty="0" smtClean="0"/>
              <a:t> törlése (2017. január)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/>
              <a:t>e</a:t>
            </a:r>
            <a:r>
              <a:rPr lang="hu-HU" sz="2200" dirty="0" smtClean="0"/>
              <a:t>gyes </a:t>
            </a:r>
            <a:r>
              <a:rPr lang="hu-HU" sz="2200" dirty="0" smtClean="0"/>
              <a:t>szakterületeken nehéz ellenőrizni a lapok szakmai megbízhatóságát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200" dirty="0"/>
              <a:t>l</a:t>
            </a:r>
            <a:r>
              <a:rPr lang="hu-HU" sz="2200" dirty="0" smtClean="0"/>
              <a:t>ehetőségek</a:t>
            </a:r>
            <a:r>
              <a:rPr lang="hu-HU" sz="2200" dirty="0" smtClean="0"/>
              <a:t>: MTMT, </a:t>
            </a:r>
            <a:r>
              <a:rPr lang="hu-HU" sz="2200" dirty="0" err="1" smtClean="0"/>
              <a:t>WoS</a:t>
            </a:r>
            <a:r>
              <a:rPr lang="hu-HU" sz="2200" dirty="0" smtClean="0"/>
              <a:t>, SJR stb.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04205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nyílt hozzáférés terjedésének következményei 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787939"/>
            <a:ext cx="8774349" cy="5642044"/>
          </a:xfrm>
        </p:spPr>
        <p:txBody>
          <a:bodyPr/>
          <a:lstStyle/>
          <a:p>
            <a:r>
              <a:rPr lang="hu-HU" sz="2400" b="1" dirty="0">
                <a:solidFill>
                  <a:schemeClr val="bg2"/>
                </a:solidFill>
              </a:rPr>
              <a:t>A folyóiratok </a:t>
            </a:r>
            <a:r>
              <a:rPr lang="hu-HU" sz="2400" b="1" dirty="0" smtClean="0">
                <a:solidFill>
                  <a:schemeClr val="bg2"/>
                </a:solidFill>
              </a:rPr>
              <a:t>körében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parazita lapok és a </a:t>
            </a:r>
            <a:r>
              <a:rPr lang="hu-HU" sz="2200" dirty="0"/>
              <a:t>viszonylag </a:t>
            </a:r>
            <a:r>
              <a:rPr lang="hu-HU" sz="2200" dirty="0" smtClean="0"/>
              <a:t>új, </a:t>
            </a:r>
            <a:r>
              <a:rPr lang="hu-HU" sz="2200" dirty="0"/>
              <a:t>nem élvonalbeli kiadók </a:t>
            </a:r>
            <a:r>
              <a:rPr lang="hu-HU" sz="2200" dirty="0" smtClean="0"/>
              <a:t>által megjelentetett </a:t>
            </a:r>
            <a:r>
              <a:rPr lang="hu-HU" sz="2200" dirty="0" err="1" smtClean="0"/>
              <a:t>OA-folyóiratokat</a:t>
            </a:r>
            <a:r>
              <a:rPr lang="hu-HU" sz="2200" dirty="0" smtClean="0"/>
              <a:t> gyakran nehéz megkülönböztetni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i</a:t>
            </a:r>
            <a:r>
              <a:rPr lang="hu-HU" sz="2000" dirty="0" smtClean="0"/>
              <a:t>nterneten </a:t>
            </a:r>
            <a:r>
              <a:rPr lang="hu-HU" sz="2000" dirty="0" smtClean="0"/>
              <a:t>történő irodalomkutatás során különösen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s</a:t>
            </a:r>
            <a:r>
              <a:rPr lang="hu-HU" sz="2000" dirty="0" smtClean="0"/>
              <a:t>zámos </a:t>
            </a:r>
            <a:r>
              <a:rPr lang="hu-HU" sz="2000" dirty="0" err="1" smtClean="0"/>
              <a:t>OA-folyóirat</a:t>
            </a:r>
            <a:r>
              <a:rPr lang="hu-HU" sz="2000" dirty="0" smtClean="0"/>
              <a:t> a honlapján keresztül érhető el, nem része a szakmai szempontból ellenőrzött (élvonalbeli szakkiadók, tartalomszolgáltató cégek által nyújtott) e-folyóirat adatbázisoknak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err="1" smtClean="0"/>
              <a:t>OA-publikálás</a:t>
            </a:r>
            <a:r>
              <a:rPr lang="hu-HU" sz="2200" dirty="0" smtClean="0"/>
              <a:t> bővülésével az általános keresőmotorok használatának előtérbe kerülése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a</a:t>
            </a:r>
            <a:r>
              <a:rPr lang="hu-HU" sz="2000" dirty="0" smtClean="0"/>
              <a:t> </a:t>
            </a:r>
            <a:r>
              <a:rPr lang="hu-HU" sz="2000" dirty="0" smtClean="0"/>
              <a:t>fellelt publikációk minősége rendkívül változatos lehet, következésképpen megbízhatóságuk ellenőrzése további időráfordítást igényel a kutatótól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a</a:t>
            </a:r>
            <a:r>
              <a:rPr lang="hu-HU" sz="2000" dirty="0" smtClean="0"/>
              <a:t>zon </a:t>
            </a:r>
            <a:r>
              <a:rPr lang="hu-HU" sz="2000" dirty="0" smtClean="0"/>
              <a:t>funkciók hiánya, amelyeket az </a:t>
            </a:r>
            <a:r>
              <a:rPr lang="hu-HU" sz="2000" dirty="0"/>
              <a:t>élvonalbeli szakkiadók, tartalomszolgáltató cégek által </a:t>
            </a:r>
            <a:r>
              <a:rPr lang="hu-HU" sz="2000" dirty="0" smtClean="0"/>
              <a:t>nyújtott </a:t>
            </a:r>
            <a:r>
              <a:rPr lang="hu-HU" sz="2000" dirty="0"/>
              <a:t>e-folyóirat </a:t>
            </a:r>
            <a:r>
              <a:rPr lang="hu-HU" sz="2000" dirty="0" smtClean="0"/>
              <a:t>adatbázisok biztosítanak</a:t>
            </a:r>
            <a:endParaRPr lang="hu-HU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730841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62190"/>
            <a:ext cx="8686800" cy="288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tudományterületek közti eltérések és az </a:t>
            </a:r>
            <a:r>
              <a:rPr lang="hu-HU" dirty="0" err="1" smtClean="0"/>
              <a:t>OA-publikálás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933854"/>
            <a:ext cx="8686800" cy="55739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Az </a:t>
            </a:r>
            <a:r>
              <a:rPr lang="hu-HU" sz="2200" dirty="0" err="1" smtClean="0"/>
              <a:t>OA-publikálás</a:t>
            </a:r>
            <a:r>
              <a:rPr lang="hu-HU" sz="2200" dirty="0" smtClean="0"/>
              <a:t> szorgalmazása során többnyire a természettudományok kutatási és publikálási szokásait veszik alapul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humán- és társadalomtudományok gyakorlata azonban ezektől eltérő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Nagyon fontos lenne figyelembe venni a tudományterületi sajátosságokat, a tudományterületek közti különbségeket az OA üzleti modellek kidolgozása és az </a:t>
            </a:r>
            <a:r>
              <a:rPr lang="hu-HU" sz="2200" dirty="0" err="1" smtClean="0"/>
              <a:t>OA-publikálással</a:t>
            </a:r>
            <a:r>
              <a:rPr lang="hu-HU" sz="2200" dirty="0" smtClean="0"/>
              <a:t> kapcsolatos elvárások és ösztönzések során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Szerzőoldali finanszírozást igénylő arany </a:t>
            </a:r>
            <a:r>
              <a:rPr lang="hu-HU" sz="2200" dirty="0" err="1" smtClean="0"/>
              <a:t>OA-folyóiratokban</a:t>
            </a:r>
            <a:r>
              <a:rPr lang="hu-HU" sz="2200" dirty="0" smtClean="0"/>
              <a:t> való közlés vonatkozásában különösen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a</a:t>
            </a:r>
            <a:r>
              <a:rPr lang="hu-HU" sz="2000" dirty="0" smtClean="0"/>
              <a:t> </a:t>
            </a:r>
            <a:r>
              <a:rPr lang="hu-HU" sz="2000" dirty="0" smtClean="0"/>
              <a:t>humán- és társadalomtudomány esetében a kutatások kevésbé finanszírozottak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a</a:t>
            </a:r>
            <a:r>
              <a:rPr lang="hu-HU" sz="2000" dirty="0" smtClean="0"/>
              <a:t>kik </a:t>
            </a:r>
            <a:r>
              <a:rPr lang="hu-HU" sz="2000" dirty="0" smtClean="0"/>
              <a:t>nem rendelkeznek pénzügyi forrással, azok hátrányba kerülhetnek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112782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62190"/>
            <a:ext cx="8686800" cy="288000"/>
          </a:xfrm>
        </p:spPr>
        <p:txBody>
          <a:bodyPr>
            <a:normAutofit fontScale="90000"/>
          </a:bodyPr>
          <a:lstStyle/>
          <a:p>
            <a:r>
              <a:rPr lang="hu-HU" dirty="0"/>
              <a:t>A tudományterületek közti eltérések és az </a:t>
            </a:r>
            <a:r>
              <a:rPr lang="hu-HU" dirty="0" err="1" smtClean="0"/>
              <a:t>OA-folyóiratok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108953"/>
            <a:ext cx="8608979" cy="531130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Egyes tudományterületeken (pl. biológia és élettudomány) jelentős a rangos, jó hírnevű </a:t>
            </a:r>
            <a:r>
              <a:rPr lang="hu-HU" sz="2200" dirty="0" err="1" smtClean="0"/>
              <a:t>OA-folyóiratok</a:t>
            </a:r>
            <a:r>
              <a:rPr lang="hu-HU" sz="2200" dirty="0" smtClean="0"/>
              <a:t> száma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Más tudományterületeken (pl. közgazdaságtudomány) viszonylag kevés a magas színvonalú </a:t>
            </a:r>
            <a:r>
              <a:rPr lang="hu-HU" sz="2200" dirty="0" err="1" smtClean="0"/>
              <a:t>OA-lap</a:t>
            </a:r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Hiába van nagy számú </a:t>
            </a:r>
            <a:r>
              <a:rPr lang="hu-HU" sz="2200" dirty="0" err="1" smtClean="0"/>
              <a:t>OA-folyóirat</a:t>
            </a:r>
            <a:r>
              <a:rPr lang="hu-HU" sz="2200" dirty="0" smtClean="0"/>
              <a:t> egy tudomány- vagy szakterületen, ha azoknak csak egy csekély hányada rangos lap, a kutatók nem motiváltak az </a:t>
            </a:r>
            <a:r>
              <a:rPr lang="hu-HU" sz="2200" dirty="0" err="1" smtClean="0"/>
              <a:t>OA-közlésben</a:t>
            </a: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Egyes kutatási projektek esetében kötelezettség az arany </a:t>
            </a:r>
            <a:r>
              <a:rPr lang="hu-HU" sz="2200" dirty="0" err="1" smtClean="0"/>
              <a:t>OA-lap</a:t>
            </a:r>
            <a:r>
              <a:rPr lang="hu-HU" sz="2200" dirty="0" smtClean="0"/>
              <a:t>(ok)</a:t>
            </a:r>
            <a:r>
              <a:rPr lang="hu-HU" sz="2200" dirty="0" err="1" smtClean="0"/>
              <a:t>ban</a:t>
            </a:r>
            <a:r>
              <a:rPr lang="hu-HU" sz="2200" dirty="0" smtClean="0"/>
              <a:t> való publikálás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/>
              <a:t>p</a:t>
            </a:r>
            <a:r>
              <a:rPr lang="hu-HU" sz="2200" dirty="0" smtClean="0"/>
              <a:t>aradox </a:t>
            </a:r>
            <a:r>
              <a:rPr lang="hu-HU" sz="2200" dirty="0" smtClean="0"/>
              <a:t>helyzet azon kutatók számára, akiknek a szakterületén kevés a rangos </a:t>
            </a:r>
            <a:r>
              <a:rPr lang="hu-HU" sz="2200" dirty="0" err="1" smtClean="0"/>
              <a:t>OA-folyóirat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3724320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1554"/>
            <a:ext cx="8686800" cy="288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nyílt hozzáférésű publikálás intézményi szintű finanszírozásáról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199" y="972765"/>
            <a:ext cx="8686801" cy="54085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kutatókat foglalkoztató intézmények felelősek a kutatási eredmények publikálásának biztosításáért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publikálásra fordítható pénzügyi források korlátozottak – rendkívül eltérő, hogy a kutatókat befogadó szervezetek mekkora összegből gazdálkodhatnak a publikálás támogatása során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/>
              <a:t>a</a:t>
            </a:r>
            <a:r>
              <a:rPr lang="hu-HU" sz="2200" dirty="0" smtClean="0"/>
              <a:t>zok </a:t>
            </a:r>
            <a:r>
              <a:rPr lang="hu-HU" sz="2200" dirty="0" smtClean="0"/>
              <a:t>a kutatók jutnak előnyhöz, akik jó pénzügyi helyzetben lévő intézményben dolgoznak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Intézményi döntés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m</a:t>
            </a:r>
            <a:r>
              <a:rPr lang="hu-HU" sz="2000" dirty="0" smtClean="0"/>
              <a:t>ely </a:t>
            </a:r>
            <a:r>
              <a:rPr lang="hu-HU" sz="2000" dirty="0" smtClean="0"/>
              <a:t>kutatók </a:t>
            </a:r>
            <a:r>
              <a:rPr lang="hu-HU" sz="2000" dirty="0" smtClean="0"/>
              <a:t>írásait,</a:t>
            </a:r>
            <a:endParaRPr lang="hu-HU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m</a:t>
            </a:r>
            <a:r>
              <a:rPr lang="hu-HU" sz="2000" dirty="0" smtClean="0"/>
              <a:t>ely </a:t>
            </a:r>
            <a:r>
              <a:rPr lang="hu-HU" sz="2000" dirty="0" smtClean="0"/>
              <a:t>kutatási eredmények </a:t>
            </a:r>
            <a:r>
              <a:rPr lang="hu-HU" sz="2000" dirty="0" smtClean="0"/>
              <a:t>megjelentetését,</a:t>
            </a:r>
            <a:endParaRPr lang="hu-HU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h</a:t>
            </a:r>
            <a:r>
              <a:rPr lang="hu-HU" sz="2000" dirty="0" smtClean="0"/>
              <a:t>ány </a:t>
            </a:r>
            <a:r>
              <a:rPr lang="hu-HU" sz="2000" dirty="0" smtClean="0"/>
              <a:t>közlemény megjelentetését </a:t>
            </a:r>
            <a:r>
              <a:rPr lang="hu-HU" sz="2000" dirty="0" smtClean="0"/>
              <a:t>támogatják</a:t>
            </a:r>
            <a:endParaRPr lang="hu-HU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/>
              <a:t>t</a:t>
            </a:r>
            <a:r>
              <a:rPr lang="hu-HU" sz="2000" dirty="0" smtClean="0"/>
              <a:t>udomány- </a:t>
            </a:r>
            <a:r>
              <a:rPr lang="hu-HU" sz="2000" dirty="0" smtClean="0"/>
              <a:t>és/vagy szakterületek közti megosztás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548976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269"/>
            <a:ext cx="8686800" cy="288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előfizetés és a nyílt hozzáférés viszonya intézményi szinten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904670"/>
            <a:ext cx="8686800" cy="53404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Az intézmények számára komoly pénzügyi terhet jelent az </a:t>
            </a:r>
            <a:r>
              <a:rPr lang="hu-HU" sz="2200" dirty="0" err="1" smtClean="0"/>
              <a:t>e-folyóirat-adatbázisok</a:t>
            </a:r>
            <a:r>
              <a:rPr lang="hu-HU" sz="2200" dirty="0" smtClean="0"/>
              <a:t> előfizetésének és a nyílt hozzáférésű publikálásnak az egyidejű finanszírozása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 könyvtárak folyóirat-előfizetésre fordított büdzséjét át kellene csoportosítani az </a:t>
            </a:r>
            <a:r>
              <a:rPr lang="hu-HU" sz="2200" dirty="0" err="1" smtClean="0"/>
              <a:t>OA-publikálás</a:t>
            </a:r>
            <a:r>
              <a:rPr lang="hu-HU" sz="2200" dirty="0" smtClean="0"/>
              <a:t> támogatására (</a:t>
            </a:r>
            <a:r>
              <a:rPr lang="hu-HU" sz="2200" dirty="0" err="1" smtClean="0"/>
              <a:t>Friend</a:t>
            </a:r>
            <a:r>
              <a:rPr lang="hu-HU" sz="2200" dirty="0" smtClean="0"/>
              <a:t>, 2011)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Az Európai Kutatóegyetemek Ligája a kettős pénzügyi terhelés elkerülése érdekében támogatja az arany folyóiratmodellt (LERU, 2015)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Valószínűleg lesznek olyan tudományterületek, ahol akár hosszú távon is fennmarad majd a kétoldalú finanszírozás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Az intézmények pénzügyi helyzete és tudományos színvonala jelentősen befolyásolja a folyóirat-adatbázisok előfizetésének és az </a:t>
            </a:r>
            <a:r>
              <a:rPr lang="hu-HU" sz="2200" dirty="0" err="1" smtClean="0"/>
              <a:t>OA-publikálásra</a:t>
            </a:r>
            <a:r>
              <a:rPr lang="hu-HU" sz="2200" dirty="0" smtClean="0"/>
              <a:t> való ráfordítás arányát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59582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TK PPT sablon">
  <a:themeElements>
    <a:clrScheme name="KTK PPT">
      <a:dk1>
        <a:sysClr val="windowText" lastClr="000000"/>
      </a:dk1>
      <a:lt1>
        <a:sysClr val="window" lastClr="FFFFFF"/>
      </a:lt1>
      <a:dk2>
        <a:srgbClr val="1F497D"/>
      </a:dk2>
      <a:lt2>
        <a:srgbClr val="2E8FD6"/>
      </a:lt2>
      <a:accent1>
        <a:srgbClr val="2E8FD6"/>
      </a:accent1>
      <a:accent2>
        <a:srgbClr val="00ABD1"/>
      </a:accent2>
      <a:accent3>
        <a:srgbClr val="62C530"/>
      </a:accent3>
      <a:accent4>
        <a:srgbClr val="FF0000"/>
      </a:accent4>
      <a:accent5>
        <a:srgbClr val="4BACC6"/>
      </a:accent5>
      <a:accent6>
        <a:srgbClr val="C00000"/>
      </a:accent6>
      <a:hlink>
        <a:srgbClr val="1F497D"/>
      </a:hlink>
      <a:folHlink>
        <a:srgbClr val="1F497D"/>
      </a:folHlink>
    </a:clrScheme>
    <a:fontScheme name="Klasszikus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KTK PPT sablon.potx</Template>
  <TotalTime>505</TotalTime>
  <Words>1064</Words>
  <Application>Microsoft Office PowerPoint</Application>
  <PresentationFormat>Diavetítés a képernyőre (4:3 oldalarány)</PresentationFormat>
  <Paragraphs>108</Paragraphs>
  <Slides>13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KTK PPT sablon</vt:lpstr>
      <vt:lpstr>A nyílt hozzáférésű publikálás aktuális kihívásai</vt:lpstr>
      <vt:lpstr>Az előadás témái</vt:lpstr>
      <vt:lpstr>A nyílt hozzáférésű publikálás előnyei</vt:lpstr>
      <vt:lpstr>A nyílt hozzáférés terjedésének következményei </vt:lpstr>
      <vt:lpstr>A nyílt hozzáférés terjedésének következményei </vt:lpstr>
      <vt:lpstr>A tudományterületek közti eltérések és az OA-publikálás</vt:lpstr>
      <vt:lpstr>A tudományterületek közti eltérések és az OA-folyóiratok</vt:lpstr>
      <vt:lpstr>A nyílt hozzáférésű publikálás intézményi szintű finanszírozásáról</vt:lpstr>
      <vt:lpstr>Az előfizetés és a nyílt hozzáférés viszonya intézményi szinten</vt:lpstr>
      <vt:lpstr>A nyílt hozzáférésű publikálás rendszerszinten</vt:lpstr>
      <vt:lpstr>Néhány megoldás a kihívásokra</vt:lpstr>
      <vt:lpstr>Felhasznált irodalom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Kovács Kármen</dc:creator>
  <cp:lastModifiedBy>Dr. Kovács Kármen</cp:lastModifiedBy>
  <cp:revision>76</cp:revision>
  <dcterms:created xsi:type="dcterms:W3CDTF">2017-03-18T14:25:53Z</dcterms:created>
  <dcterms:modified xsi:type="dcterms:W3CDTF">2017-03-20T16:00:07Z</dcterms:modified>
</cp:coreProperties>
</file>