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15" r:id="rId5"/>
    <p:sldId id="313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39" r:id="rId14"/>
    <p:sldId id="324" r:id="rId15"/>
    <p:sldId id="326" r:id="rId16"/>
    <p:sldId id="327" r:id="rId17"/>
    <p:sldId id="328" r:id="rId18"/>
    <p:sldId id="331" r:id="rId19"/>
    <p:sldId id="330" r:id="rId20"/>
    <p:sldId id="332" r:id="rId21"/>
    <p:sldId id="334" r:id="rId22"/>
    <p:sldId id="333" r:id="rId23"/>
    <p:sldId id="338" r:id="rId24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28" autoAdjust="0"/>
  </p:normalViewPr>
  <p:slideViewPr>
    <p:cSldViewPr snapToGrid="0" showGuides="1">
      <p:cViewPr varScale="1">
        <p:scale>
          <a:sx n="63" d="100"/>
          <a:sy n="63" d="100"/>
        </p:scale>
        <p:origin x="-25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9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0420C0F-847F-4D07-8042-CF75D60BEDE1}" type="datetime1">
              <a:rPr lang="hu-HU" smtClean="0"/>
              <a:t>2018.03.05.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hu-HU" smtClean="0"/>
              <a:pPr algn="r"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D48D8C4-4188-4989-934B-CD3E208BAE8F}" type="datetime1">
              <a:rPr lang="hu-HU" smtClean="0"/>
              <a:pPr/>
              <a:t>2018.03.05.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952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952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426A3D-742A-4B1E-A8BD-438243219DA7}" type="datetime1">
              <a:rPr lang="hu-HU" smtClean="0"/>
              <a:pPr/>
              <a:t>2018.03.05.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őrzőj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A7EE27-E651-4834-8E3E-F76E341D205A}" type="datetime1">
              <a:rPr lang="hu-HU" smtClean="0"/>
              <a:pPr/>
              <a:t>2018.03.05.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048CEE-F83C-4855-97D5-D441A0CEF1C5}" type="datetime1">
              <a:rPr lang="hu-HU" smtClean="0"/>
              <a:pPr/>
              <a:t>2018.03.05.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5D6EB4-7E1F-40F4-8B36-715E21FCD05C}" type="datetime1">
              <a:rPr lang="hu-HU" smtClean="0"/>
              <a:pPr/>
              <a:t>2018.03.05.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7" name="Csoport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Egyenes összekötő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DAF96C2-D814-41F8-A7EF-942A9657501D}" type="datetime1">
              <a:rPr lang="hu-HU" smtClean="0"/>
              <a:pPr/>
              <a:t>2018.03.05.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Csoport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Egyenes összekötő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Csoport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Egyenes összekötő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églalap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u-HU" smtClean="0"/>
              <a:t>Alcím mintájának szerkesztése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Kép helyőrzőj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9" name="Szöveges útmutatá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hu-HU" sz="1200" b="1" i="1" dirty="0" smtClean="0">
                <a:latin typeface="Arial" pitchFamily="34" charset="0"/>
                <a:cs typeface="Arial" pitchFamily="34" charset="0"/>
              </a:rPr>
              <a:t>MEGJEGYZÉS:</a:t>
            </a:r>
          </a:p>
          <a:p>
            <a:pPr rtl="0"/>
            <a:r>
              <a:rPr lang="hu-HU" sz="1200" i="1" dirty="0" smtClean="0">
                <a:latin typeface="Arial" pitchFamily="34" charset="0"/>
                <a:cs typeface="Arial" pitchFamily="34" charset="0"/>
              </a:rPr>
              <a:t>A dián szereplő kép módosításához jelölje ki, majd törölje a képet. Ezután a helyőrzőben lévő Képek ikonra kattintva szúrhatja be a kívánt képet.</a:t>
            </a:r>
            <a:endParaRPr lang="hu-H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Csoport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Egyenes összekötő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gyenes összekötő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églalap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grpSp>
          <p:nvGrpSpPr>
            <p:cNvPr id="11" name="Csoport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Egyenes összekötő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09684C-D57A-4F35-93CF-29115EFCC2F0}" type="datetime1">
              <a:rPr lang="hu-HU" smtClean="0"/>
              <a:pPr/>
              <a:t>2018.03.05.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92509E-4E1A-42A9-82CF-556B427C8795}" type="datetime1">
              <a:rPr lang="hu-HU" smtClean="0"/>
              <a:pPr/>
              <a:t>2018.03.05.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56AAF3-6474-4867-820A-242187D12AFD}" type="datetime1">
              <a:rPr lang="hu-HU" smtClean="0"/>
              <a:pPr/>
              <a:t>2018.03.05.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706978-D81F-44B1-9CD5-E4C77D263482}" type="datetime1">
              <a:rPr lang="hu-HU" smtClean="0"/>
              <a:pPr/>
              <a:t>2018.03.05.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22EA5D-0A84-4035-96FB-675B6378E95D}" type="datetime1">
              <a:rPr lang="hu-HU" smtClean="0"/>
              <a:pPr/>
              <a:t>2018.03.05.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1FBB17F-5403-4389-8A32-99B6B2796426}" type="datetime1">
              <a:rPr lang="hu-HU" smtClean="0"/>
              <a:pPr/>
              <a:t>2018.03.05.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</a:p>
          <a:p>
            <a:pPr lvl="5" rtl="0"/>
            <a:r>
              <a:rPr lang="hu-HU" dirty="0" smtClean="0"/>
              <a:t>Hatodik szint</a:t>
            </a:r>
          </a:p>
          <a:p>
            <a:pPr lvl="6" rtl="0"/>
            <a:r>
              <a:rPr lang="hu-HU" dirty="0" smtClean="0"/>
              <a:t>Hetedik szint</a:t>
            </a:r>
          </a:p>
          <a:p>
            <a:pPr lvl="7" rtl="0"/>
            <a:r>
              <a:rPr lang="hu-HU" dirty="0" smtClean="0"/>
              <a:t>Nyolcadik szint</a:t>
            </a:r>
          </a:p>
          <a:p>
            <a:pPr lvl="8" rtl="0"/>
            <a:r>
              <a:rPr lang="hu-HU" dirty="0" smtClean="0"/>
              <a:t>Kilencedik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469195E-1C55-4D3D-9AF2-675D1712D454}" type="datetime1">
              <a:rPr lang="hu-HU" smtClean="0"/>
              <a:pPr/>
              <a:t>2018.03.05.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5" name="Csoport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Egyenes összekötő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118872" y="2292094"/>
            <a:ext cx="6720078" cy="221969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Megőrzés és megosztás egyházi környezetben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123851" y="4394580"/>
            <a:ext cx="6715099" cy="1072770"/>
          </a:xfrm>
        </p:spPr>
        <p:txBody>
          <a:bodyPr rtlCol="0">
            <a:normAutofit/>
          </a:bodyPr>
          <a:lstStyle/>
          <a:p>
            <a:pPr algn="ctr"/>
            <a:r>
              <a:rPr lang="hu-HU" dirty="0"/>
              <a:t>A Magyarországi Evangélikus Egyház gyűjteményeinek digitalizálási projektjei a reformáció kezdetének 500. évfordulójára készülve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17" y="1431744"/>
            <a:ext cx="3833429" cy="3833429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975987" y="5963448"/>
            <a:ext cx="5043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bg1"/>
                </a:solidFill>
              </a:rPr>
              <a:t>Mészáros Kornélia, könyvtárvezető</a:t>
            </a:r>
          </a:p>
          <a:p>
            <a:pPr algn="r"/>
            <a:r>
              <a:rPr lang="hu-HU" dirty="0" smtClean="0">
                <a:solidFill>
                  <a:schemeClr val="bg1"/>
                </a:solidFill>
              </a:rPr>
              <a:t>Evangélikus Hittudományi Egyetem Könyvtára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9723"/>
            <a:ext cx="2529701" cy="6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</a:t>
            </a:r>
            <a:r>
              <a:rPr lang="hu-H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hu-H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Hungaricana-n</a:t>
            </a:r>
            <a:endParaRPr lang="hu-H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14" y="147481"/>
            <a:ext cx="2636525" cy="9662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51123" y="6032089"/>
            <a:ext cx="845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93" y="1600199"/>
            <a:ext cx="10317718" cy="4977581"/>
          </a:xfrm>
        </p:spPr>
      </p:pic>
    </p:spTree>
    <p:extLst>
      <p:ext uri="{BB962C8B-B14F-4D97-AF65-F5344CB8AC3E}">
        <p14:creationId xmlns:p14="http://schemas.microsoft.com/office/powerpoint/2010/main" val="32559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</a:t>
            </a:r>
            <a:r>
              <a:rPr lang="hu-H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http://medk.lutheran.hu/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14" y="147481"/>
            <a:ext cx="2636525" cy="9662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51123" y="6032089"/>
            <a:ext cx="845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76" y="1401097"/>
            <a:ext cx="6797575" cy="5315504"/>
          </a:xfrm>
        </p:spPr>
      </p:pic>
    </p:spTree>
    <p:extLst>
      <p:ext uri="{BB962C8B-B14F-4D97-AF65-F5344CB8AC3E}">
        <p14:creationId xmlns:p14="http://schemas.microsoft.com/office/powerpoint/2010/main" val="240746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ŐSKERESŐ</a:t>
            </a:r>
            <a:endParaRPr lang="hu-H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14" y="147481"/>
            <a:ext cx="2636525" cy="9662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51123" y="6032089"/>
            <a:ext cx="845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spcBef>
                <a:spcPts val="4200"/>
              </a:spcBef>
            </a:pPr>
            <a:r>
              <a:rPr lang="hu-HU" sz="3600" dirty="0" smtClean="0"/>
              <a:t>Előzmények: családfakutatás fellendülése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Koordinátor: Dr. Kovács Eleonóra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Cél: 2017-re az összes magyar evangélikus anyakönyvet digitálisan hozzáférhetővé tenni.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2013: Evangélikus Digitalizáló Műhely létrehozása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7095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ŐSKERESŐ</a:t>
            </a:r>
            <a:endParaRPr lang="hu-H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14" y="147481"/>
            <a:ext cx="2636525" cy="9662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51123" y="6032089"/>
            <a:ext cx="845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4200"/>
              </a:spcBef>
            </a:pPr>
            <a:r>
              <a:rPr lang="hu-HU" sz="3600" dirty="0" smtClean="0"/>
              <a:t>Digitalizálás és restaurálás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4/2014 (XI. 13.) országos </a:t>
            </a:r>
            <a:r>
              <a:rPr lang="hu-HU" sz="3600" dirty="0"/>
              <a:t>szabályrendelet a levéltári anyagokról készült digitális felvételek kezelésének és kutatásának rendjéről</a:t>
            </a:r>
          </a:p>
          <a:p>
            <a:pPr lvl="1">
              <a:spcBef>
                <a:spcPts val="4200"/>
              </a:spcBef>
            </a:pPr>
            <a:r>
              <a:rPr lang="hu-HU" sz="3600" dirty="0"/>
              <a:t>2015: publikálás (</a:t>
            </a:r>
            <a:r>
              <a:rPr lang="hu-HU" sz="3600" dirty="0" err="1"/>
              <a:t>Arcanum</a:t>
            </a:r>
            <a:r>
              <a:rPr lang="hu-HU" sz="3600" dirty="0"/>
              <a:t> Kft</a:t>
            </a:r>
            <a:r>
              <a:rPr lang="hu-HU" sz="3600" dirty="0" smtClean="0"/>
              <a:t>.)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14018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ŐSKERESŐ </a:t>
            </a:r>
            <a:r>
              <a:rPr lang="hu-H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hu-H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://www.oskereso.hu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14" y="147481"/>
            <a:ext cx="2636525" cy="9662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51123" y="6032089"/>
            <a:ext cx="845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61" y="1427997"/>
            <a:ext cx="9617994" cy="5203293"/>
          </a:xfrm>
        </p:spPr>
      </p:pic>
    </p:spTree>
    <p:extLst>
      <p:ext uri="{BB962C8B-B14F-4D97-AF65-F5344CB8AC3E}">
        <p14:creationId xmlns:p14="http://schemas.microsoft.com/office/powerpoint/2010/main" val="34917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ELF</a:t>
            </a:r>
            <a:endParaRPr lang="hu-H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14" y="147481"/>
            <a:ext cx="2636525" cy="9662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51123" y="6032089"/>
            <a:ext cx="845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4200"/>
              </a:spcBef>
            </a:pPr>
            <a:r>
              <a:rPr lang="hu-HU" sz="3600" dirty="0" smtClean="0"/>
              <a:t>Őskeresővel párhuzamos indulás</a:t>
            </a:r>
          </a:p>
          <a:p>
            <a:pPr lvl="1">
              <a:spcBef>
                <a:spcPts val="4200"/>
              </a:spcBef>
            </a:pPr>
            <a:r>
              <a:rPr lang="hu-HU" sz="3600" dirty="0"/>
              <a:t>Cél: az online hozzáférhető evangélikus iratok körének </a:t>
            </a:r>
            <a:r>
              <a:rPr lang="hu-HU" sz="3600" dirty="0" smtClean="0"/>
              <a:t>bővítése</a:t>
            </a:r>
            <a:endParaRPr lang="hu-HU" sz="3600" dirty="0" smtClean="0"/>
          </a:p>
          <a:p>
            <a:pPr lvl="1">
              <a:spcBef>
                <a:spcPts val="4200"/>
              </a:spcBef>
            </a:pPr>
            <a:r>
              <a:rPr lang="hu-HU" sz="3600" dirty="0"/>
              <a:t>Online publikálás kezdete: </a:t>
            </a:r>
            <a:r>
              <a:rPr lang="hu-HU" sz="3600" dirty="0" smtClean="0"/>
              <a:t>2015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1354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ELF a </a:t>
            </a:r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Hungaricana-n</a:t>
            </a:r>
            <a:endParaRPr lang="hu-H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14" y="147481"/>
            <a:ext cx="2636525" cy="9662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51123" y="6032089"/>
            <a:ext cx="845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14" y="1600200"/>
            <a:ext cx="9064371" cy="4572000"/>
          </a:xfrm>
        </p:spPr>
      </p:pic>
    </p:spTree>
    <p:extLst>
      <p:ext uri="{BB962C8B-B14F-4D97-AF65-F5344CB8AC3E}">
        <p14:creationId xmlns:p14="http://schemas.microsoft.com/office/powerpoint/2010/main" val="162964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HITTUDOMÁNYI GYŰJTEMÉNY</a:t>
            </a:r>
            <a:endParaRPr lang="hu-H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14" y="147481"/>
            <a:ext cx="2636525" cy="9662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51123" y="6032089"/>
            <a:ext cx="845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1452" y="1600200"/>
            <a:ext cx="9982200" cy="4572000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4200"/>
              </a:spcBef>
            </a:pPr>
            <a:r>
              <a:rPr lang="hu-HU" sz="3600" dirty="0" smtClean="0"/>
              <a:t>Koordinátor: Mészáros Kornélia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Szkennervásárlás vagy digitalizálás?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2015: előkészítés, </a:t>
            </a:r>
            <a:r>
              <a:rPr lang="hu-HU" sz="3600" dirty="0" smtClean="0"/>
              <a:t>prioritás                         lista</a:t>
            </a:r>
            <a:r>
              <a:rPr lang="hu-HU" sz="3600" dirty="0"/>
              <a:t>, együttműködés</a:t>
            </a:r>
            <a:r>
              <a:rPr lang="hu-HU" sz="3600" dirty="0" smtClean="0"/>
              <a:t>, szerzői                       </a:t>
            </a:r>
            <a:r>
              <a:rPr lang="hu-HU" sz="3600" dirty="0" smtClean="0"/>
              <a:t>jogok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2016-: publikálás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76" y="3816535"/>
            <a:ext cx="4576724" cy="30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2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www.hittudomanyi.arcanum.hu</a:t>
            </a:r>
            <a:endParaRPr lang="hu-H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14" y="147481"/>
            <a:ext cx="2636525" cy="9662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51123" y="6032089"/>
            <a:ext cx="845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3" y="1505249"/>
            <a:ext cx="10103330" cy="5089178"/>
          </a:xfrm>
        </p:spPr>
      </p:pic>
    </p:spTree>
    <p:extLst>
      <p:ext uri="{BB962C8B-B14F-4D97-AF65-F5344CB8AC3E}">
        <p14:creationId xmlns:p14="http://schemas.microsoft.com/office/powerpoint/2010/main" val="398271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JÖVŐ</a:t>
            </a:r>
            <a:endParaRPr lang="hu-H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14" y="147481"/>
            <a:ext cx="2636525" cy="9662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51123" y="6032089"/>
            <a:ext cx="845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4200"/>
              </a:spcBef>
            </a:pPr>
            <a:r>
              <a:rPr lang="hu-HU" sz="3600" dirty="0" smtClean="0"/>
              <a:t>K</a:t>
            </a:r>
            <a:r>
              <a:rPr lang="hu-HU" sz="3600" dirty="0"/>
              <a:t>özös evangélikus gyűjteményi digitalizálási stratégia </a:t>
            </a:r>
            <a:r>
              <a:rPr lang="hu-HU" sz="3600" dirty="0" smtClean="0"/>
              <a:t>kidolgozása</a:t>
            </a:r>
          </a:p>
          <a:p>
            <a:pPr lvl="1">
              <a:spcBef>
                <a:spcPts val="4200"/>
              </a:spcBef>
            </a:pPr>
            <a:r>
              <a:rPr lang="hu-HU" sz="3600" dirty="0"/>
              <a:t>Adatbázis-fejlesztés, </a:t>
            </a:r>
            <a:r>
              <a:rPr lang="hu-HU" sz="3600" dirty="0" err="1"/>
              <a:t>használóképzés</a:t>
            </a:r>
            <a:endParaRPr lang="hu-HU" sz="3600" dirty="0"/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További együttműködések</a:t>
            </a:r>
          </a:p>
        </p:txBody>
      </p:sp>
    </p:spTree>
    <p:extLst>
      <p:ext uri="{BB962C8B-B14F-4D97-AF65-F5344CB8AC3E}">
        <p14:creationId xmlns:p14="http://schemas.microsoft.com/office/powerpoint/2010/main" val="37270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EGYHÁZI KÖRNYEZET</a:t>
            </a:r>
            <a:endParaRPr lang="hu-H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8930" y="1600200"/>
            <a:ext cx="5836196" cy="4572000"/>
          </a:xfrm>
        </p:spPr>
        <p:txBody>
          <a:bodyPr>
            <a:normAutofit/>
          </a:bodyPr>
          <a:lstStyle/>
          <a:p>
            <a:pPr lvl="1">
              <a:spcBef>
                <a:spcPts val="4200"/>
              </a:spcBef>
            </a:pPr>
            <a:r>
              <a:rPr lang="hu-HU" sz="3600" dirty="0" smtClean="0">
                <a:latin typeface="+mj-lt"/>
              </a:rPr>
              <a:t>Sajátos helyzet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>
                <a:latin typeface="+mj-lt"/>
              </a:rPr>
              <a:t>Összetett feladatkörök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>
                <a:latin typeface="+mj-lt"/>
              </a:rPr>
              <a:t>Átfogó és gazdag állomány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>
                <a:latin typeface="+mj-lt"/>
              </a:rPr>
              <a:t>Fordulatos történelem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14" y="147481"/>
            <a:ext cx="2636525" cy="9662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25" y="2612367"/>
            <a:ext cx="4548714" cy="30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118872" y="2690290"/>
            <a:ext cx="6720078" cy="221969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3355848" y="4511784"/>
            <a:ext cx="3483102" cy="955565"/>
          </a:xfrm>
        </p:spPr>
        <p:txBody>
          <a:bodyPr rtlCol="0">
            <a:normAutofit/>
          </a:bodyPr>
          <a:lstStyle/>
          <a:p>
            <a:pPr rtl="0"/>
            <a:endParaRPr lang="hu-HU" dirty="0"/>
          </a:p>
        </p:txBody>
      </p:sp>
      <p:pic>
        <p:nvPicPr>
          <p:cNvPr id="4" name="Kép helyőrzője 3" descr="Egy asztalon fekvő nyitott könyv, háttérben az elmosódott könyvespolc" title="Mintakép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9723"/>
            <a:ext cx="2529701" cy="66430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975987" y="5963448"/>
            <a:ext cx="5043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bg1"/>
                </a:solidFill>
              </a:rPr>
              <a:t>Mészáros Kornélia, könyvtárvezető</a:t>
            </a:r>
          </a:p>
          <a:p>
            <a:pPr algn="r"/>
            <a:r>
              <a:rPr lang="hu-HU" dirty="0" smtClean="0">
                <a:solidFill>
                  <a:schemeClr val="bg1"/>
                </a:solidFill>
              </a:rPr>
              <a:t>Evangélikus Hittudományi Egyetem Könyvtára</a:t>
            </a:r>
          </a:p>
        </p:txBody>
      </p:sp>
    </p:spTree>
    <p:extLst>
      <p:ext uri="{BB962C8B-B14F-4D97-AF65-F5344CB8AC3E}">
        <p14:creationId xmlns:p14="http://schemas.microsoft.com/office/powerpoint/2010/main" val="5666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REFORMÁCIÓ500 PROJEKTEK</a:t>
            </a:r>
            <a:endParaRPr lang="hu-H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09" y="1600200"/>
            <a:ext cx="3232150" cy="4572000"/>
          </a:xfr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14" y="147481"/>
            <a:ext cx="2636525" cy="9662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51123" y="6032089"/>
            <a:ext cx="845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65" y="1828800"/>
            <a:ext cx="5572118" cy="415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0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REFORMÁCIÓ500 PROJEKTEK</a:t>
            </a:r>
            <a:endParaRPr lang="hu-H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14" y="147481"/>
            <a:ext cx="2636525" cy="9662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51123" y="6032089"/>
            <a:ext cx="845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49" y="1555955"/>
            <a:ext cx="7371531" cy="5213657"/>
          </a:xfrm>
        </p:spPr>
      </p:pic>
    </p:spTree>
    <p:extLst>
      <p:ext uri="{BB962C8B-B14F-4D97-AF65-F5344CB8AC3E}">
        <p14:creationId xmlns:p14="http://schemas.microsoft.com/office/powerpoint/2010/main" val="31729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REFORMÁCIÓ500 PROJEKTEK</a:t>
            </a:r>
            <a:endParaRPr lang="hu-H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14" y="147481"/>
            <a:ext cx="2636525" cy="9662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51123" y="6032089"/>
            <a:ext cx="845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21" y="1482215"/>
            <a:ext cx="7735947" cy="5125065"/>
          </a:xfrm>
        </p:spPr>
      </p:pic>
    </p:spTree>
    <p:extLst>
      <p:ext uri="{BB962C8B-B14F-4D97-AF65-F5344CB8AC3E}">
        <p14:creationId xmlns:p14="http://schemas.microsoft.com/office/powerpoint/2010/main" val="120687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REFORMÁCIÓ500 PROJEKTEK</a:t>
            </a:r>
            <a:endParaRPr lang="hu-H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14" y="147481"/>
            <a:ext cx="2636525" cy="9662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51123" y="6032089"/>
            <a:ext cx="845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4200"/>
              </a:spcBef>
            </a:pPr>
            <a:r>
              <a:rPr lang="hu-HU" sz="3600" dirty="0" smtClean="0"/>
              <a:t>Magyar Evangélikus Digitális Tár (</a:t>
            </a:r>
            <a:r>
              <a:rPr lang="hu-HU" sz="3600" dirty="0" err="1" smtClean="0"/>
              <a:t>MEDiT</a:t>
            </a:r>
            <a:r>
              <a:rPr lang="hu-HU" sz="3600" dirty="0" smtClean="0"/>
              <a:t>)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Őskereső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Evangélikus Levéltári Források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Hittudományi Gyűjtemény</a:t>
            </a:r>
          </a:p>
          <a:p>
            <a:pPr lvl="1">
              <a:spcBef>
                <a:spcPts val="4200"/>
              </a:spcBef>
            </a:pPr>
            <a:endParaRPr lang="hu-HU" sz="3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30" y="3955462"/>
            <a:ext cx="3906332" cy="29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ELŐKÉSZÜLETEK</a:t>
            </a:r>
            <a:endParaRPr lang="hu-H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14" y="147481"/>
            <a:ext cx="2636525" cy="9662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51123" y="6032089"/>
            <a:ext cx="845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6130" y="1600200"/>
            <a:ext cx="7492181" cy="4572000"/>
          </a:xfrm>
        </p:spPr>
        <p:txBody>
          <a:bodyPr>
            <a:normAutofit/>
          </a:bodyPr>
          <a:lstStyle/>
          <a:p>
            <a:pPr lvl="1">
              <a:spcBef>
                <a:spcPts val="4200"/>
              </a:spcBef>
            </a:pPr>
            <a:r>
              <a:rPr lang="hu-HU" sz="3600" dirty="0" smtClean="0"/>
              <a:t>Kétségek, kérdések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Anyagi </a:t>
            </a:r>
            <a:r>
              <a:rPr lang="hu-HU" sz="3600" dirty="0" smtClean="0"/>
              <a:t>források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Digitalizálandó anyagok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Együttműködések</a:t>
            </a:r>
            <a:endParaRPr lang="hu-HU" sz="3600" dirty="0"/>
          </a:p>
        </p:txBody>
      </p:sp>
      <p:pic>
        <p:nvPicPr>
          <p:cNvPr id="2051" name="Picture 3" descr="C:\Users\Felhasználó\AppData\Local\Microsoft\Windows\INetCache\IE\UH5M6ERX\459px-Vraagteke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69" y="2096717"/>
            <a:ext cx="1530569" cy="255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6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</a:t>
            </a:r>
            <a:endParaRPr lang="hu-H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14" y="147481"/>
            <a:ext cx="2636525" cy="9662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51123" y="6032089"/>
            <a:ext cx="845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4200"/>
              </a:spcBef>
            </a:pPr>
            <a:r>
              <a:rPr lang="hu-HU" sz="3600" dirty="0" smtClean="0"/>
              <a:t>2010. MEE Reformációi Emlékbizottság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Koordinátor: Dr. Hubert Gabriella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Terv: magyarországi evangélikusokkal kapcsolatban 1800-2010 között írt teológiai és történeti művek digitalizálása, 300e oldal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25960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</a:t>
            </a:r>
            <a:endParaRPr lang="hu-H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14" y="147481"/>
            <a:ext cx="2636525" cy="9662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51123" y="6032089"/>
            <a:ext cx="845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4200"/>
              </a:spcBef>
            </a:pPr>
            <a:r>
              <a:rPr lang="hu-HU" sz="3600" dirty="0" smtClean="0"/>
              <a:t>Együttműködés: </a:t>
            </a:r>
            <a:r>
              <a:rPr lang="hu-HU" sz="3600" dirty="0" err="1" smtClean="0"/>
              <a:t>Arcanum</a:t>
            </a:r>
            <a:r>
              <a:rPr lang="hu-HU" sz="3600" dirty="0" smtClean="0"/>
              <a:t> Kft., MEE </a:t>
            </a:r>
            <a:r>
              <a:rPr lang="hu-HU" sz="3600" dirty="0" err="1" smtClean="0"/>
              <a:t>GyT</a:t>
            </a:r>
            <a:r>
              <a:rPr lang="hu-HU" sz="3600" dirty="0" smtClean="0"/>
              <a:t>, EOL, EHEK, OPKM, Luther Kiadó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Gyűjtőköri módosulás szerzői jogi okok miatt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2018: 500.163 oldal</a:t>
            </a:r>
          </a:p>
          <a:p>
            <a:pPr lvl="1">
              <a:spcBef>
                <a:spcPts val="4200"/>
              </a:spcBef>
            </a:pPr>
            <a:r>
              <a:rPr lang="hu-HU" sz="3600" dirty="0" smtClean="0"/>
              <a:t>Hátrány: eltérő formátumok, két felület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4859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kirodalom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49_TF03431380_TF03431380.potx" id="{399966B5-33C4-4AF0-B10A-9A2C5DC77FE0}" vid="{77A26543-CCDC-42AD-A333-20DA361A37C6}"/>
    </a:ext>
  </a:extLst>
</a:theme>
</file>

<file path=ppt/theme/theme2.xml><?xml version="1.0" encoding="utf-8"?>
<a:theme xmlns:a="http://schemas.openxmlformats.org/drawingml/2006/main" name="Office-té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Oktatási bemutató, sávos és hajszálcsíkos arculat (szélesvásznú)</Template>
  <TotalTime>0</TotalTime>
  <Words>273</Words>
  <Application>Microsoft Office PowerPoint</Application>
  <PresentationFormat>Egyéni</PresentationFormat>
  <Paragraphs>63</Paragraphs>
  <Slides>20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Szakirodalom 16x9</vt:lpstr>
      <vt:lpstr>Megőrzés és megosztás egyházi környezetben</vt:lpstr>
      <vt:lpstr>EGYHÁZI KÖRNYEZET</vt:lpstr>
      <vt:lpstr>REFORMÁCIÓ500 PROJEKTEK</vt:lpstr>
      <vt:lpstr>REFORMÁCIÓ500 PROJEKTEK</vt:lpstr>
      <vt:lpstr>REFORMÁCIÓ500 PROJEKTEK</vt:lpstr>
      <vt:lpstr>REFORMÁCIÓ500 PROJEKTEK</vt:lpstr>
      <vt:lpstr>ELŐKÉSZÜLETEK</vt:lpstr>
      <vt:lpstr>MEDiT</vt:lpstr>
      <vt:lpstr>MEDiT</vt:lpstr>
      <vt:lpstr>MEDiT a Hungaricana-n</vt:lpstr>
      <vt:lpstr>MEDiT http://medk.lutheran.hu/</vt:lpstr>
      <vt:lpstr>ŐSKERESŐ</vt:lpstr>
      <vt:lpstr>ŐSKERESŐ</vt:lpstr>
      <vt:lpstr>ŐSKERESŐ http://www.oskereso.hu</vt:lpstr>
      <vt:lpstr>ELF</vt:lpstr>
      <vt:lpstr>ELF a Hungaricana-n</vt:lpstr>
      <vt:lpstr>HITTUDOMÁNYI GYŰJTEMÉNY</vt:lpstr>
      <vt:lpstr>www.hittudomanyi.arcanum.hu</vt:lpstr>
      <vt:lpstr>JÖVŐ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2018-02-03T12:21:45Z</dcterms:created>
  <dcterms:modified xsi:type="dcterms:W3CDTF">2018-03-05T19:22:47Z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