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rts/style1.xml" ContentType="application/vnd.ms-office.chartstyle+xml"/>
  <Override PartName="/ppt/charts/colors1.xml" ContentType="application/vnd.ms-office.chartcolor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828" r:id="rId2"/>
  </p:sldMasterIdLst>
  <p:notesMasterIdLst>
    <p:notesMasterId r:id="rId30"/>
  </p:notesMasterIdLst>
  <p:handoutMasterIdLst>
    <p:handoutMasterId r:id="rId31"/>
  </p:handoutMasterIdLst>
  <p:sldIdLst>
    <p:sldId id="367" r:id="rId3"/>
    <p:sldId id="349" r:id="rId4"/>
    <p:sldId id="368" r:id="rId5"/>
    <p:sldId id="319" r:id="rId6"/>
    <p:sldId id="369" r:id="rId7"/>
    <p:sldId id="365" r:id="rId8"/>
    <p:sldId id="372" r:id="rId9"/>
    <p:sldId id="377" r:id="rId10"/>
    <p:sldId id="373" r:id="rId11"/>
    <p:sldId id="376" r:id="rId12"/>
    <p:sldId id="378" r:id="rId13"/>
    <p:sldId id="379" r:id="rId14"/>
    <p:sldId id="380" r:id="rId15"/>
    <p:sldId id="288" r:id="rId16"/>
    <p:sldId id="381" r:id="rId17"/>
    <p:sldId id="389" r:id="rId18"/>
    <p:sldId id="390" r:id="rId19"/>
    <p:sldId id="385" r:id="rId20"/>
    <p:sldId id="388" r:id="rId21"/>
    <p:sldId id="395" r:id="rId22"/>
    <p:sldId id="396" r:id="rId23"/>
    <p:sldId id="387" r:id="rId24"/>
    <p:sldId id="392" r:id="rId25"/>
    <p:sldId id="374" r:id="rId26"/>
    <p:sldId id="391" r:id="rId27"/>
    <p:sldId id="393" r:id="rId28"/>
    <p:sldId id="394" r:id="rId29"/>
  </p:sldIdLst>
  <p:sldSz cx="9144000" cy="6858000" type="screen4x3"/>
  <p:notesSz cx="6797675" cy="9926638"/>
  <p:defaultTextStyle>
    <a:defPPr>
      <a:defRPr lang="hu-H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D2D77"/>
    <a:srgbClr val="20222C"/>
    <a:srgbClr val="555B7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Közepesen sötét stílus 2 – 1. jelölőszín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incs stílus, csak rács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F2DE63D5-997A-4646-A377-4702673A728D}" styleName="Világos stílus 2 – 3. jelölőszín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7E9639D4-E3E2-4D34-9284-5A2195B3D0D7}" styleName="Világos stílus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75371" autoAdjust="0"/>
  </p:normalViewPr>
  <p:slideViewPr>
    <p:cSldViewPr>
      <p:cViewPr>
        <p:scale>
          <a:sx n="90" d="100"/>
          <a:sy n="90" d="100"/>
        </p:scale>
        <p:origin x="-1608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theme" Target="theme/them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presProps" Target="pres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handoutMaster" Target="handoutMasters/handout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notesMaster" Target="notesMasters/notesMaster1.xml"/><Relationship Id="rId35" Type="http://schemas.openxmlformats.org/officeDocument/2006/relationships/tableStyles" Target="tableStyles.xml"/><Relationship Id="rId8" Type="http://schemas.openxmlformats.org/officeDocument/2006/relationships/slide" Target="slides/slide6.xml"/></Relationships>
</file>

<file path=ppt/charts/_rels/chart1.xml.rels><?xml version="1.0" encoding="UTF-8" standalone="yes"?>
<Relationships xmlns="http://schemas.openxmlformats.org/package/2006/relationships"><Relationship Id="rId3" Type="http://schemas.microsoft.com/office/2011/relationships/chartStyle" Target="style1.xml"/><Relationship Id="rId2" Type="http://schemas.microsoft.com/office/2011/relationships/chartColorStyle" Target="colors1.xml"/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hu-H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464827301399608"/>
          <c:y val="3.0555555555555555E-2"/>
          <c:w val="0.82688301997192459"/>
          <c:h val="0.79397878390201226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Munka1!$B$1</c:f>
              <c:strCache>
                <c:ptCount val="1"/>
                <c:pt idx="0">
                  <c:v>Könyvhagyaték tulajdonosonként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hu-H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Munka1!$A$2:$A$15</c:f>
              <c:strCache>
                <c:ptCount val="14"/>
                <c:pt idx="0">
                  <c:v>ATOMKI</c:v>
                </c:pt>
                <c:pt idx="1">
                  <c:v>CSFK</c:v>
                </c:pt>
                <c:pt idx="2">
                  <c:v>RÉNYI</c:v>
                </c:pt>
                <c:pt idx="3">
                  <c:v>SZTAKI</c:v>
                </c:pt>
                <c:pt idx="4">
                  <c:v>TTK</c:v>
                </c:pt>
                <c:pt idx="5">
                  <c:v>WFK+EK</c:v>
                </c:pt>
                <c:pt idx="6">
                  <c:v>ATK</c:v>
                </c:pt>
                <c:pt idx="7">
                  <c:v>KOKI</c:v>
                </c:pt>
                <c:pt idx="8">
                  <c:v>ÖK</c:v>
                </c:pt>
                <c:pt idx="9">
                  <c:v>SZBK</c:v>
                </c:pt>
                <c:pt idx="10">
                  <c:v>BTK</c:v>
                </c:pt>
                <c:pt idx="11">
                  <c:v>KRTK</c:v>
                </c:pt>
                <c:pt idx="12">
                  <c:v>NYTI</c:v>
                </c:pt>
                <c:pt idx="13">
                  <c:v>TK</c:v>
                </c:pt>
              </c:strCache>
            </c:strRef>
          </c:cat>
          <c:val>
            <c:numRef>
              <c:f>Munka1!$B$2:$B$15</c:f>
              <c:numCache>
                <c:formatCode>General</c:formatCode>
                <c:ptCount val="14"/>
                <c:pt idx="0">
                  <c:v>1</c:v>
                </c:pt>
                <c:pt idx="1">
                  <c:v>7</c:v>
                </c:pt>
                <c:pt idx="2">
                  <c:v>1</c:v>
                </c:pt>
                <c:pt idx="3">
                  <c:v>0</c:v>
                </c:pt>
                <c:pt idx="4">
                  <c:v>2</c:v>
                </c:pt>
                <c:pt idx="5">
                  <c:v>0</c:v>
                </c:pt>
                <c:pt idx="6">
                  <c:v>1</c:v>
                </c:pt>
                <c:pt idx="7">
                  <c:v>0</c:v>
                </c:pt>
                <c:pt idx="8">
                  <c:v>2</c:v>
                </c:pt>
                <c:pt idx="9">
                  <c:v>1</c:v>
                </c:pt>
                <c:pt idx="10">
                  <c:v>47</c:v>
                </c:pt>
                <c:pt idx="11">
                  <c:v>4</c:v>
                </c:pt>
                <c:pt idx="12">
                  <c:v>3</c:v>
                </c:pt>
                <c:pt idx="13">
                  <c:v>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3FB5-49EE-B4A3-5AC73B522A5B}"/>
            </c:ext>
          </c:extLst>
        </c:ser>
        <c:ser>
          <c:idx val="1"/>
          <c:order val="1"/>
          <c:tx>
            <c:strRef>
              <c:f>Munka1!$C$1</c:f>
              <c:strCache>
                <c:ptCount val="1"/>
                <c:pt idx="0">
                  <c:v>Kéziratos hagyaték tulajdonosonként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Munka1!$A$2:$A$15</c:f>
              <c:strCache>
                <c:ptCount val="14"/>
                <c:pt idx="0">
                  <c:v>ATOMKI</c:v>
                </c:pt>
                <c:pt idx="1">
                  <c:v>CSFK</c:v>
                </c:pt>
                <c:pt idx="2">
                  <c:v>RÉNYI</c:v>
                </c:pt>
                <c:pt idx="3">
                  <c:v>SZTAKI</c:v>
                </c:pt>
                <c:pt idx="4">
                  <c:v>TTK</c:v>
                </c:pt>
                <c:pt idx="5">
                  <c:v>WFK+EK</c:v>
                </c:pt>
                <c:pt idx="6">
                  <c:v>ATK</c:v>
                </c:pt>
                <c:pt idx="7">
                  <c:v>KOKI</c:v>
                </c:pt>
                <c:pt idx="8">
                  <c:v>ÖK</c:v>
                </c:pt>
                <c:pt idx="9">
                  <c:v>SZBK</c:v>
                </c:pt>
                <c:pt idx="10">
                  <c:v>BTK</c:v>
                </c:pt>
                <c:pt idx="11">
                  <c:v>KRTK</c:v>
                </c:pt>
                <c:pt idx="12">
                  <c:v>NYTI</c:v>
                </c:pt>
                <c:pt idx="13">
                  <c:v>TK</c:v>
                </c:pt>
              </c:strCache>
            </c:strRef>
          </c:cat>
          <c:val>
            <c:numRef>
              <c:f>Munka1!$C$2:$C$15</c:f>
              <c:numCache>
                <c:formatCode>General</c:formatCode>
                <c:ptCount val="14"/>
                <c:pt idx="0">
                  <c:v>1</c:v>
                </c:pt>
                <c:pt idx="1">
                  <c:v>4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1</c:v>
                </c:pt>
                <c:pt idx="7">
                  <c:v>0</c:v>
                </c:pt>
                <c:pt idx="8">
                  <c:v>1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3FB5-49EE-B4A3-5AC73B522A5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127204352"/>
        <c:axId val="123342784"/>
      </c:barChart>
      <c:catAx>
        <c:axId val="12720435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hu-HU"/>
          </a:p>
        </c:txPr>
        <c:crossAx val="123342784"/>
        <c:crosses val="autoZero"/>
        <c:auto val="1"/>
        <c:lblAlgn val="ctr"/>
        <c:lblOffset val="100"/>
        <c:noMultiLvlLbl val="0"/>
      </c:catAx>
      <c:valAx>
        <c:axId val="123342784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hu-HU"/>
          </a:p>
        </c:txPr>
        <c:crossAx val="12720435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hu-HU"/>
        </a:p>
      </c:txPr>
    </c:legend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hu-HU"/>
    </a:p>
  </c:txPr>
  <c:externalData r:id="rId1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DC834F9-952E-4E26-8377-C746B0C6F011}" type="datetimeFigureOut">
              <a:rPr lang="hu-HU" smtClean="0"/>
              <a:pPr/>
              <a:t>2018.03.06.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2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3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0C7C67B-96E4-489E-95EF-123D40EDC83F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85404631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340F636F-6567-47A5-BCF6-A7ADB20366EB}" type="datetimeFigureOut">
              <a:rPr lang="hu-HU"/>
              <a:pPr>
                <a:defRPr/>
              </a:pPr>
              <a:t>2018.03.06.</a:t>
            </a:fld>
            <a:endParaRPr lang="hu-HU"/>
          </a:p>
        </p:txBody>
      </p:sp>
      <p:sp>
        <p:nvSpPr>
          <p:cNvPr id="4" name="Diakép helye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hu-HU" noProof="0"/>
          </a:p>
        </p:txBody>
      </p:sp>
      <p:sp>
        <p:nvSpPr>
          <p:cNvPr id="5" name="Jegyzetek helye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hu-HU" noProof="0"/>
              <a:t>Mintaszöveg szerkesztése</a:t>
            </a:r>
          </a:p>
          <a:p>
            <a:pPr lvl="1"/>
            <a:r>
              <a:rPr lang="hu-HU" noProof="0"/>
              <a:t>Második szint</a:t>
            </a:r>
          </a:p>
          <a:p>
            <a:pPr lvl="2"/>
            <a:r>
              <a:rPr lang="hu-HU" noProof="0"/>
              <a:t>Harmadik szint</a:t>
            </a:r>
          </a:p>
          <a:p>
            <a:pPr lvl="3"/>
            <a:r>
              <a:rPr lang="hu-HU" noProof="0"/>
              <a:t>Negyedik szint</a:t>
            </a:r>
          </a:p>
          <a:p>
            <a:pPr lvl="4"/>
            <a:r>
              <a:rPr lang="hu-HU" noProof="0"/>
              <a:t>Ötödik szint</a:t>
            </a:r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2CB95E12-52E1-4C43-A832-6D94C7301316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8380892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u-HU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Az 1949. december 15-én kiadott akadémiai törvény </a:t>
            </a:r>
            <a:r>
              <a:rPr lang="hu-HU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az intézmény népi demokratikus állami és társadalmi berendezkedéshez igazodó átszervezését alapozta meg.</a:t>
            </a:r>
          </a:p>
          <a:p>
            <a:r>
              <a:rPr lang="hu-HU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Az átszervezési program végrehajtását az Akadémia egy új főkönyvtárnokra, </a:t>
            </a:r>
            <a:r>
              <a:rPr lang="hu-HU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Keresztury</a:t>
            </a:r>
            <a:r>
              <a:rPr lang="hu-HU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Dezsőre bízta. </a:t>
            </a:r>
          </a:p>
          <a:p>
            <a:r>
              <a:rPr lang="hu-HU" sz="1200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„Mintegy félszázad óta </a:t>
            </a:r>
            <a:r>
              <a:rPr lang="hu-HU" sz="1200" i="1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Keresztury</a:t>
            </a:r>
            <a:r>
              <a:rPr lang="hu-HU" sz="1200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volt az első főkönyvtárnok, aki nem 70 év körüli életkorban, s nem a gróf Teleki-család könyvtáralapító ágának kinevezése alapján nyerte el tisztét.” </a:t>
            </a:r>
          </a:p>
          <a:p>
            <a:r>
              <a:rPr lang="hu-HU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Az újjászervezett akadémikusi testület új célkitűzéseihez és sokrétű feladataihoz igazodva a könyvtárnak újra kellett fogalmaznia gyűjtőkörét és saját tevékenységét. Míg a Magyar Tudományos Akadémia az ország legfőbb tudományos szerve lett, </a:t>
            </a:r>
            <a:r>
              <a:rPr lang="hu-HU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az Akadémia Könyvtár általános tudományos nagykönyvtár szerepkört kapott.</a:t>
            </a:r>
            <a:r>
              <a:rPr lang="hu-HU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Az intézmény új feladatait az új alapszabály tartalmazta (tudományos ismereteket terjeszt, a könyvtár vezetője közreműködik az MTA ügyeinek vitelében). </a:t>
            </a:r>
          </a:p>
          <a:p>
            <a:r>
              <a:rPr lang="hu-HU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Az 1949-es változások eredményezték a könyvtári hálózat létrejöttét.</a:t>
            </a:r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CB95E12-52E1-4C43-A832-6D94C7301316}" type="slidenum">
              <a:rPr lang="hu-HU" smtClean="0"/>
              <a:pPr>
                <a:defRPr/>
              </a:pPr>
              <a:t>2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13445884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hu-HU" sz="1200" kern="0" dirty="0"/>
              <a:t> Csillagászati Kutatóközpont Geofizikai és Geodéziai Kutatóintézet könyvtára </a:t>
            </a:r>
          </a:p>
          <a:p>
            <a:r>
              <a:rPr lang="hu-HU" dirty="0"/>
              <a:t>ATK két könyvtára (ÁOKI, NÖVI)</a:t>
            </a:r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CB95E12-52E1-4C43-A832-6D94C7301316}" type="slidenum">
              <a:rPr lang="hu-HU" smtClean="0"/>
              <a:pPr>
                <a:defRPr/>
              </a:pPr>
              <a:t>12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7384674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u-HU" sz="1200" dirty="0" err="1"/>
              <a:t>Aköltözést</a:t>
            </a:r>
            <a:r>
              <a:rPr lang="hu-HU" sz="1200" dirty="0"/>
              <a:t> megelőzően selejteztek/selejteznek</a:t>
            </a:r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CB95E12-52E1-4C43-A832-6D94C7301316}" type="slidenum">
              <a:rPr lang="hu-HU" smtClean="0"/>
              <a:pPr>
                <a:defRPr/>
              </a:pPr>
              <a:t>15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83013299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u-HU" dirty="0"/>
              <a:t>A könyvtárvezetők általában közvetlenül az intézményvezető (főigazgató/igazgató) irányítása alatt dolgoznak.</a:t>
            </a:r>
          </a:p>
          <a:p>
            <a:r>
              <a:rPr lang="hu-HU" dirty="0"/>
              <a:t>Három intézményben a könyvtárvezetők a tudományos titkár, illetve a titkárságvezető alá tartoznak.</a:t>
            </a:r>
          </a:p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CB95E12-52E1-4C43-A832-6D94C7301316}" type="slidenum">
              <a:rPr lang="hu-HU" smtClean="0"/>
              <a:pPr>
                <a:defRPr/>
              </a:pPr>
              <a:t>16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48624793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u-HU" dirty="0"/>
              <a:t>Az akadémiai könyvtári hálózat kialakulása és működése</a:t>
            </a:r>
          </a:p>
          <a:p>
            <a:r>
              <a:rPr lang="hu-HU" dirty="0"/>
              <a:t>Az akadémiai könyvtárak a rendszerváltás után</a:t>
            </a:r>
          </a:p>
          <a:p>
            <a:r>
              <a:rPr lang="hu-HU" dirty="0"/>
              <a:t>Az akadémiai intézményi könyvtárak jelenleg</a:t>
            </a:r>
          </a:p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CB95E12-52E1-4C43-A832-6D94C7301316}" type="slidenum">
              <a:rPr lang="hu-HU" smtClean="0"/>
              <a:pPr>
                <a:defRPr/>
              </a:pPr>
              <a:t>3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59856015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u-HU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Először a devizás könyv- és folyóiratbeszerzésének támogatása, illetőleg részben centralizált intézése volt a központi feladat.</a:t>
            </a:r>
          </a:p>
          <a:p>
            <a:r>
              <a:rPr lang="hu-HU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Ugyancsak még 1953-ban készült el az első alaposabb tervezet a kutatóintézeti könyvtárak központosítására vonatkozóan. </a:t>
            </a:r>
          </a:p>
          <a:p>
            <a:r>
              <a:rPr lang="hu-HU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1954: az intézetek száma egyetlen év alatt megduplázódott; már 22 könyvtár szerepel a központ nyilvántartásaiban.</a:t>
            </a:r>
          </a:p>
          <a:p>
            <a:r>
              <a:rPr lang="hu-HU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1955: 33 könyvtár</a:t>
            </a:r>
          </a:p>
          <a:p>
            <a:r>
              <a:rPr lang="hu-HU" dirty="0"/>
              <a:t>Minden intézetben kötelezően létrehozandó szervezeti egység volt a szakkönyvtár.</a:t>
            </a:r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CB95E12-52E1-4C43-A832-6D94C7301316}" type="slidenum">
              <a:rPr lang="hu-HU" smtClean="0"/>
              <a:pPr>
                <a:defRPr/>
              </a:pPr>
              <a:t>4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19064685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u-HU" sz="1200" b="1" dirty="0"/>
              <a:t>A Magyar Tudományos Akadémia szervezeti és működési szabályzata (1962)</a:t>
            </a:r>
          </a:p>
          <a:p>
            <a:pPr marL="0" indent="0">
              <a:buNone/>
            </a:pPr>
            <a:r>
              <a:rPr lang="hu-HU" sz="1200" dirty="0"/>
              <a:t>45. §  Az Akadémiai Könyvtár</a:t>
            </a:r>
          </a:p>
          <a:p>
            <a:pPr marL="0" indent="0">
              <a:buNone/>
            </a:pPr>
            <a:r>
              <a:rPr lang="hu-HU" sz="1200" dirty="0"/>
              <a:t>(1) Az Akadémia a tudományos ismeretek terjesztésére és a tudományos kutatómunka előmozdítása és végzése érdekében könyvtárat tart fenn. Az Akadémiai Könyvtár közvetlen irányítását és felügyeletét </a:t>
            </a:r>
            <a:r>
              <a:rPr lang="hu-HU" sz="1200" b="1" dirty="0"/>
              <a:t>az </a:t>
            </a:r>
            <a:r>
              <a:rPr lang="hu-HU" sz="1200" b="1" dirty="0">
                <a:solidFill>
                  <a:schemeClr val="accent2">
                    <a:lumMod val="75000"/>
                  </a:schemeClr>
                </a:solidFill>
              </a:rPr>
              <a:t>erre a célra szervezett elnökségi bizottság </a:t>
            </a:r>
            <a:r>
              <a:rPr lang="hu-HU" sz="1200" dirty="0"/>
              <a:t>látja el. </a:t>
            </a:r>
          </a:p>
          <a:p>
            <a:pPr marL="0" indent="0">
              <a:buNone/>
            </a:pPr>
            <a:r>
              <a:rPr lang="hu-HU" sz="1200" b="1" dirty="0">
                <a:solidFill>
                  <a:schemeClr val="accent2">
                    <a:lumMod val="75000"/>
                  </a:schemeClr>
                </a:solidFill>
              </a:rPr>
              <a:t>(2) Az Akadémiai Könyvtár az akadémiai intézetek vonatkozásában betölti a hálózati könyvtári központ szerepét és feladatát</a:t>
            </a:r>
            <a:r>
              <a:rPr lang="hu-HU" sz="1200" dirty="0">
                <a:solidFill>
                  <a:schemeClr val="accent2">
                    <a:lumMod val="75000"/>
                  </a:schemeClr>
                </a:solidFill>
              </a:rPr>
              <a:t>. </a:t>
            </a:r>
          </a:p>
          <a:p>
            <a:pPr marL="0" indent="0">
              <a:buNone/>
            </a:pPr>
            <a:r>
              <a:rPr lang="hu-HU" sz="1200" dirty="0"/>
              <a:t>(3) A könyvtár vezetését, szervezetét, részletes feladatát és igazgatását, továbbá a könyvtár használatának módozatait és fejlesztésének eszközeit jóváhagyott </a:t>
            </a:r>
            <a:r>
              <a:rPr lang="hu-HU" sz="1200" b="1" dirty="0">
                <a:solidFill>
                  <a:schemeClr val="accent2">
                    <a:lumMod val="75000"/>
                  </a:schemeClr>
                </a:solidFill>
              </a:rPr>
              <a:t>könyvtári ügyrend </a:t>
            </a:r>
            <a:r>
              <a:rPr lang="hu-HU" sz="1200" dirty="0"/>
              <a:t>állapítja meg.</a:t>
            </a:r>
          </a:p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CB95E12-52E1-4C43-A832-6D94C7301316}" type="slidenum">
              <a:rPr lang="hu-HU" smtClean="0"/>
              <a:pPr>
                <a:defRPr/>
              </a:pPr>
              <a:t>5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5979668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u-HU" dirty="0"/>
              <a:t>Biológiai Intézet (Tihany), 1927</a:t>
            </a:r>
          </a:p>
          <a:p>
            <a:r>
              <a:rPr lang="hu-HU" dirty="0"/>
              <a:t>Csillagvizsgáló Intézet Könyvtára, 1921</a:t>
            </a:r>
          </a:p>
          <a:p>
            <a:r>
              <a:rPr lang="hu-HU" dirty="0"/>
              <a:t>Eötvös </a:t>
            </a:r>
            <a:r>
              <a:rPr lang="hu-HU" dirty="0" err="1"/>
              <a:t>Könvtár</a:t>
            </a:r>
            <a:r>
              <a:rPr lang="hu-HU" dirty="0"/>
              <a:t> (ITI), 1895</a:t>
            </a:r>
          </a:p>
          <a:p>
            <a:r>
              <a:rPr lang="hu-HU" dirty="0"/>
              <a:t>Teleki Könyvtár (TTI), 1941</a:t>
            </a:r>
          </a:p>
          <a:p>
            <a:r>
              <a:rPr lang="hu-HU" dirty="0"/>
              <a:t>Magyar Földrajzi Társaság Könyvtára, 1872</a:t>
            </a:r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CB95E12-52E1-4C43-A832-6D94C7301316}" type="slidenum">
              <a:rPr lang="hu-HU" smtClean="0"/>
              <a:pPr>
                <a:defRPr/>
              </a:pPr>
              <a:t>6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91694327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u-HU" dirty="0"/>
              <a:t>Intézeti Könyvtári Bizottságok</a:t>
            </a:r>
          </a:p>
          <a:p>
            <a:r>
              <a:rPr lang="hu-HU" dirty="0"/>
              <a:t>Beszámolási kötelezettség</a:t>
            </a:r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CB95E12-52E1-4C43-A832-6D94C7301316}" type="slidenum">
              <a:rPr lang="hu-HU" smtClean="0"/>
              <a:pPr>
                <a:defRPr/>
              </a:pPr>
              <a:t>7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11399092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u-HU" dirty="0"/>
              <a:t>KFKI központi </a:t>
            </a:r>
            <a:r>
              <a:rPr lang="hu-HU"/>
              <a:t>fizikai könyvtára</a:t>
            </a:r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CB95E12-52E1-4C43-A832-6D94C7301316}" type="slidenum">
              <a:rPr lang="hu-HU" smtClean="0"/>
              <a:pPr>
                <a:defRPr/>
              </a:pPr>
              <a:t>9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74816506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u-HU" dirty="0"/>
              <a:t>Az ETK nem volt követendő példa, inkább az együttélési szabályok kidolgozásának szükségességére hívta fel a figyelmet.</a:t>
            </a:r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CB95E12-52E1-4C43-A832-6D94C7301316}" type="slidenum">
              <a:rPr lang="hu-HU" smtClean="0"/>
              <a:pPr>
                <a:defRPr/>
              </a:pPr>
              <a:t>10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46492478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u-HU" dirty="0"/>
              <a:t>Az átalakítás előtt: 31 könyvtár, de az RKK-ban tkp. 4 könyvtár volt és van.</a:t>
            </a:r>
          </a:p>
          <a:p>
            <a:r>
              <a:rPr lang="hu-HU" dirty="0"/>
              <a:t>Most: 22+4 könyvtár</a:t>
            </a:r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CB95E12-52E1-4C43-A832-6D94C7301316}" type="slidenum">
              <a:rPr lang="hu-HU" smtClean="0"/>
              <a:pPr>
                <a:defRPr/>
              </a:pPr>
              <a:t>11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0921621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églalap 3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black"/>
              </a:solidFill>
              <a:latin typeface="+mn-lt"/>
            </a:endParaRPr>
          </a:p>
        </p:txBody>
      </p:sp>
      <p:sp>
        <p:nvSpPr>
          <p:cNvPr id="5" name="Téglalap 4"/>
          <p:cNvSpPr>
            <a:spLocks noChangeArrowheads="1"/>
          </p:cNvSpPr>
          <p:nvPr/>
        </p:nvSpPr>
        <p:spPr bwMode="white">
          <a:xfrm>
            <a:off x="8991600" y="3175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black"/>
              </a:solidFill>
              <a:latin typeface="+mn-lt"/>
            </a:endParaRPr>
          </a:p>
        </p:txBody>
      </p:sp>
      <p:sp>
        <p:nvSpPr>
          <p:cNvPr id="6" name="Téglalap 5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black"/>
              </a:solidFill>
              <a:latin typeface="+mn-lt"/>
            </a:endParaRPr>
          </a:p>
        </p:txBody>
      </p:sp>
      <p:sp>
        <p:nvSpPr>
          <p:cNvPr id="7" name="Téglalap 6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black"/>
              </a:solidFill>
              <a:latin typeface="+mn-lt"/>
            </a:endParaRPr>
          </a:p>
        </p:txBody>
      </p:sp>
      <p:sp>
        <p:nvSpPr>
          <p:cNvPr id="10" name="Téglalap 9"/>
          <p:cNvSpPr>
            <a:spLocks noChangeArrowheads="1"/>
          </p:cNvSpPr>
          <p:nvPr/>
        </p:nvSpPr>
        <p:spPr bwMode="auto">
          <a:xfrm>
            <a:off x="146050" y="6391275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black"/>
              </a:solidFill>
              <a:latin typeface="+mn-lt"/>
            </a:endParaRPr>
          </a:p>
        </p:txBody>
      </p:sp>
      <p:sp>
        <p:nvSpPr>
          <p:cNvPr id="11" name="Egyenes összekötő 10"/>
          <p:cNvSpPr>
            <a:spLocks noChangeShapeType="1"/>
          </p:cNvSpPr>
          <p:nvPr/>
        </p:nvSpPr>
        <p:spPr bwMode="auto">
          <a:xfrm>
            <a:off x="155575" y="2419350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black"/>
              </a:solidFill>
              <a:latin typeface="+mn-lt"/>
            </a:endParaRPr>
          </a:p>
        </p:txBody>
      </p:sp>
      <p:sp>
        <p:nvSpPr>
          <p:cNvPr id="12" name="Téglalap 11"/>
          <p:cNvSpPr>
            <a:spLocks noChangeArrowheads="1"/>
          </p:cNvSpPr>
          <p:nvPr/>
        </p:nvSpPr>
        <p:spPr bwMode="auto">
          <a:xfrm>
            <a:off x="152400" y="152400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black"/>
              </a:solidFill>
              <a:latin typeface="+mn-lt"/>
            </a:endParaRPr>
          </a:p>
        </p:txBody>
      </p:sp>
      <p:sp>
        <p:nvSpPr>
          <p:cNvPr id="13" name="Ellipszis 12"/>
          <p:cNvSpPr/>
          <p:nvPr/>
        </p:nvSpPr>
        <p:spPr>
          <a:xfrm>
            <a:off x="4267200" y="211455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14" name="Ellipszis 13"/>
          <p:cNvSpPr/>
          <p:nvPr/>
        </p:nvSpPr>
        <p:spPr>
          <a:xfrm>
            <a:off x="4362450" y="2209800"/>
            <a:ext cx="419100" cy="42068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Alcím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hu-HU"/>
              <a:t>Alcím mintájának szerkesztése</a:t>
            </a:r>
            <a:endParaRPr lang="en-US"/>
          </a:p>
        </p:txBody>
      </p:sp>
      <p:sp>
        <p:nvSpPr>
          <p:cNvPr id="8" name="Cím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lang="hu-HU"/>
              <a:t>Mintacím szerkesztése</a:t>
            </a:r>
            <a:endParaRPr lang="en-US"/>
          </a:p>
        </p:txBody>
      </p:sp>
      <p:sp>
        <p:nvSpPr>
          <p:cNvPr id="15" name="Dátum helye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0A245F-F864-47C1-8B1C-25825C0ED9D0}" type="datetime1">
              <a:rPr lang="hu-HU"/>
              <a:pPr>
                <a:defRPr/>
              </a:pPr>
              <a:t>2018.03.06.</a:t>
            </a:fld>
            <a:endParaRPr lang="hu-HU"/>
          </a:p>
        </p:txBody>
      </p:sp>
      <p:sp>
        <p:nvSpPr>
          <p:cNvPr id="16" name="Élőláb helye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17" name="Dia számának helye 28"/>
          <p:cNvSpPr>
            <a:spLocks noGrp="1"/>
          </p:cNvSpPr>
          <p:nvPr>
            <p:ph type="sldNum" sz="quarter" idx="12"/>
          </p:nvPr>
        </p:nvSpPr>
        <p:spPr>
          <a:xfrm>
            <a:off x="4343400" y="2198688"/>
            <a:ext cx="457200" cy="441325"/>
          </a:xfrm>
        </p:spPr>
        <p:txBody>
          <a:bodyPr/>
          <a:lstStyle>
            <a:lvl1pPr>
              <a:defRPr>
                <a:solidFill>
                  <a:srgbClr val="8CADAE">
                    <a:shade val="75000"/>
                  </a:srgbClr>
                </a:solidFill>
              </a:defRPr>
            </a:lvl1pPr>
          </a:lstStyle>
          <a:p>
            <a:pPr>
              <a:defRPr/>
            </a:pPr>
            <a:fld id="{D0091FEF-D87B-4979-BFC8-E673279B35DA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1CE54A-9AFF-4D85-B139-563CBAFAB3FD}" type="datetime1">
              <a:rPr lang="hu-HU"/>
              <a:pPr>
                <a:defRPr/>
              </a:pPr>
              <a:t>2018.03.06.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193CA5-EA78-4ABF-BC63-0D75FDF76B09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églalap 3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black"/>
              </a:solidFill>
              <a:latin typeface="+mn-lt"/>
            </a:endParaRPr>
          </a:p>
        </p:txBody>
      </p:sp>
      <p:sp>
        <p:nvSpPr>
          <p:cNvPr id="5" name="Téglalap 4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black"/>
              </a:solidFill>
              <a:latin typeface="+mn-lt"/>
            </a:endParaRPr>
          </a:p>
        </p:txBody>
      </p:sp>
      <p:sp>
        <p:nvSpPr>
          <p:cNvPr id="6" name="Téglalap 5"/>
          <p:cNvSpPr>
            <a:spLocks noChangeArrowheads="1"/>
          </p:cNvSpPr>
          <p:nvPr/>
        </p:nvSpPr>
        <p:spPr bwMode="white">
          <a:xfrm>
            <a:off x="0" y="0"/>
            <a:ext cx="9144000" cy="155575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black"/>
              </a:solidFill>
              <a:latin typeface="+mn-lt"/>
            </a:endParaRPr>
          </a:p>
        </p:txBody>
      </p:sp>
      <p:sp>
        <p:nvSpPr>
          <p:cNvPr id="7" name="Téglalap 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black"/>
              </a:solidFill>
              <a:latin typeface="+mn-lt"/>
            </a:endParaRPr>
          </a:p>
        </p:txBody>
      </p:sp>
      <p:sp>
        <p:nvSpPr>
          <p:cNvPr id="8" name="Téglalap 7"/>
          <p:cNvSpPr>
            <a:spLocks noChangeArrowheads="1"/>
          </p:cNvSpPr>
          <p:nvPr/>
        </p:nvSpPr>
        <p:spPr bwMode="auto">
          <a:xfrm>
            <a:off x="146050" y="6391275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black"/>
              </a:solidFill>
              <a:latin typeface="+mn-lt"/>
            </a:endParaRPr>
          </a:p>
        </p:txBody>
      </p:sp>
      <p:sp>
        <p:nvSpPr>
          <p:cNvPr id="9" name="Téglalap 8"/>
          <p:cNvSpPr>
            <a:spLocks noChangeArrowheads="1"/>
          </p:cNvSpPr>
          <p:nvPr/>
        </p:nvSpPr>
        <p:spPr bwMode="auto">
          <a:xfrm>
            <a:off x="152400" y="155575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black"/>
              </a:solidFill>
              <a:latin typeface="+mn-lt"/>
            </a:endParaRPr>
          </a:p>
        </p:txBody>
      </p:sp>
      <p:sp>
        <p:nvSpPr>
          <p:cNvPr id="10" name="Egyenes összekötő 9"/>
          <p:cNvSpPr>
            <a:spLocks noChangeShapeType="1"/>
          </p:cNvSpPr>
          <p:nvPr/>
        </p:nvSpPr>
        <p:spPr bwMode="auto">
          <a:xfrm rot="5400000">
            <a:off x="4021137" y="3278188"/>
            <a:ext cx="6245225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black"/>
              </a:solidFill>
              <a:latin typeface="+mn-lt"/>
            </a:endParaRPr>
          </a:p>
        </p:txBody>
      </p:sp>
      <p:sp>
        <p:nvSpPr>
          <p:cNvPr id="11" name="Ellipszis 10"/>
          <p:cNvSpPr/>
          <p:nvPr/>
        </p:nvSpPr>
        <p:spPr>
          <a:xfrm>
            <a:off x="6838950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12" name="Ellipszis 11"/>
          <p:cNvSpPr/>
          <p:nvPr/>
        </p:nvSpPr>
        <p:spPr>
          <a:xfrm>
            <a:off x="6934200" y="3021013"/>
            <a:ext cx="420688" cy="419100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/>
          </a:p>
        </p:txBody>
      </p:sp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lang="hu-HU"/>
              <a:t>Mintacím szerkesztése</a:t>
            </a:r>
            <a:endParaRPr lang="en-US"/>
          </a:p>
        </p:txBody>
      </p:sp>
      <p:sp>
        <p:nvSpPr>
          <p:cNvPr id="13" name="Dia számának helye 5"/>
          <p:cNvSpPr>
            <a:spLocks noGrp="1"/>
          </p:cNvSpPr>
          <p:nvPr>
            <p:ph type="sldNum" sz="quarter" idx="10"/>
          </p:nvPr>
        </p:nvSpPr>
        <p:spPr>
          <a:xfrm>
            <a:off x="6915150" y="3009900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020BBB-637C-4887-8F9E-B81EFF0345A2}" type="slidenum">
              <a:rPr lang="hu-HU"/>
              <a:pPr>
                <a:defRPr/>
              </a:pPr>
              <a:t>‹#›</a:t>
            </a:fld>
            <a:endParaRPr lang="hu-HU"/>
          </a:p>
        </p:txBody>
      </p:sp>
      <p:sp>
        <p:nvSpPr>
          <p:cNvPr id="14" name="Dátum helye 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FBD590-C3FB-4942-8F55-0E568EA047BF}" type="datetime1">
              <a:rPr lang="hu-HU"/>
              <a:pPr>
                <a:defRPr/>
              </a:pPr>
              <a:t>2018.03.06.</a:t>
            </a:fld>
            <a:endParaRPr lang="hu-HU"/>
          </a:p>
        </p:txBody>
      </p:sp>
      <p:sp>
        <p:nvSpPr>
          <p:cNvPr id="15" name="Élőláb helye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églalap 3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black"/>
              </a:solidFill>
              <a:latin typeface="Georgia"/>
              <a:cs typeface="+mn-cs"/>
            </a:endParaRPr>
          </a:p>
        </p:txBody>
      </p:sp>
      <p:sp>
        <p:nvSpPr>
          <p:cNvPr id="5" name="Téglalap 4"/>
          <p:cNvSpPr>
            <a:spLocks noChangeArrowheads="1"/>
          </p:cNvSpPr>
          <p:nvPr/>
        </p:nvSpPr>
        <p:spPr bwMode="white">
          <a:xfrm>
            <a:off x="8991600" y="3175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black"/>
              </a:solidFill>
              <a:latin typeface="Georgia"/>
              <a:cs typeface="+mn-cs"/>
            </a:endParaRPr>
          </a:p>
        </p:txBody>
      </p:sp>
      <p:sp>
        <p:nvSpPr>
          <p:cNvPr id="6" name="Téglalap 5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black"/>
              </a:solidFill>
              <a:latin typeface="Georgia"/>
              <a:cs typeface="+mn-cs"/>
            </a:endParaRPr>
          </a:p>
        </p:txBody>
      </p:sp>
      <p:sp>
        <p:nvSpPr>
          <p:cNvPr id="7" name="Téglalap 6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black"/>
              </a:solidFill>
              <a:latin typeface="Georgia"/>
              <a:cs typeface="+mn-cs"/>
            </a:endParaRPr>
          </a:p>
        </p:txBody>
      </p:sp>
      <p:sp>
        <p:nvSpPr>
          <p:cNvPr id="10" name="Téglalap 9"/>
          <p:cNvSpPr>
            <a:spLocks noChangeArrowheads="1"/>
          </p:cNvSpPr>
          <p:nvPr/>
        </p:nvSpPr>
        <p:spPr bwMode="auto">
          <a:xfrm>
            <a:off x="146050" y="6391275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black"/>
              </a:solidFill>
              <a:latin typeface="Georgia"/>
              <a:cs typeface="+mn-cs"/>
            </a:endParaRPr>
          </a:p>
        </p:txBody>
      </p:sp>
      <p:sp>
        <p:nvSpPr>
          <p:cNvPr id="11" name="Egyenes összekötő 10"/>
          <p:cNvSpPr>
            <a:spLocks noChangeShapeType="1"/>
          </p:cNvSpPr>
          <p:nvPr/>
        </p:nvSpPr>
        <p:spPr bwMode="auto">
          <a:xfrm>
            <a:off x="155575" y="2419350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black"/>
              </a:solidFill>
              <a:latin typeface="Georgia"/>
              <a:cs typeface="+mn-cs"/>
            </a:endParaRPr>
          </a:p>
        </p:txBody>
      </p:sp>
      <p:sp>
        <p:nvSpPr>
          <p:cNvPr id="12" name="Téglalap 11"/>
          <p:cNvSpPr>
            <a:spLocks noChangeArrowheads="1"/>
          </p:cNvSpPr>
          <p:nvPr/>
        </p:nvSpPr>
        <p:spPr bwMode="auto">
          <a:xfrm>
            <a:off x="152400" y="152400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black"/>
              </a:solidFill>
              <a:latin typeface="Georgia"/>
              <a:cs typeface="+mn-cs"/>
            </a:endParaRPr>
          </a:p>
        </p:txBody>
      </p:sp>
      <p:sp>
        <p:nvSpPr>
          <p:cNvPr id="13" name="Ellipszis 12"/>
          <p:cNvSpPr/>
          <p:nvPr/>
        </p:nvSpPr>
        <p:spPr>
          <a:xfrm>
            <a:off x="4267200" y="211455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14" name="Ellipszis 13"/>
          <p:cNvSpPr/>
          <p:nvPr/>
        </p:nvSpPr>
        <p:spPr>
          <a:xfrm>
            <a:off x="4362450" y="2209800"/>
            <a:ext cx="419100" cy="42068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Alcím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hu-HU"/>
              <a:t>Alcím mintájának szerkesztése</a:t>
            </a:r>
            <a:endParaRPr lang="en-US"/>
          </a:p>
        </p:txBody>
      </p:sp>
      <p:sp>
        <p:nvSpPr>
          <p:cNvPr id="8" name="Cím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lang="hu-HU"/>
              <a:t>Mintacím szerkesztése</a:t>
            </a:r>
            <a:endParaRPr lang="en-US"/>
          </a:p>
        </p:txBody>
      </p:sp>
      <p:sp>
        <p:nvSpPr>
          <p:cNvPr id="15" name="Dátum helye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C950F095-4CE3-49B5-93A5-C79AB81D4CB1}" type="datetime1">
              <a:rPr lang="hu-HU"/>
              <a:pPr>
                <a:defRPr/>
              </a:pPr>
              <a:t>2018.03.06.</a:t>
            </a:fld>
            <a:endParaRPr lang="hu-HU"/>
          </a:p>
        </p:txBody>
      </p:sp>
      <p:sp>
        <p:nvSpPr>
          <p:cNvPr id="16" name="Élőláb helye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17" name="Dia számának helye 28"/>
          <p:cNvSpPr>
            <a:spLocks noGrp="1"/>
          </p:cNvSpPr>
          <p:nvPr>
            <p:ph type="sldNum" sz="quarter" idx="12"/>
          </p:nvPr>
        </p:nvSpPr>
        <p:spPr>
          <a:xfrm>
            <a:off x="4343400" y="2198688"/>
            <a:ext cx="457200" cy="441325"/>
          </a:xfrm>
        </p:spPr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rgbClr val="8CADAE">
                    <a:shade val="75000"/>
                  </a:srgbClr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11AD91C2-2FED-479B-9A80-E7AE456603C9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lang="hu-HU"/>
              <a:t>Mintacím szerkesztése</a:t>
            </a:r>
            <a:endParaRPr lang="en-US"/>
          </a:p>
        </p:txBody>
      </p:sp>
      <p:sp>
        <p:nvSpPr>
          <p:cNvPr id="8" name="Tartalom helye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0D4EB5BD-6314-4EFD-A523-0EA7EA71BE66}" type="datetime1">
              <a:rPr lang="hu-HU"/>
              <a:pPr>
                <a:defRPr/>
              </a:pPr>
              <a:t>2018.03.06.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>
          <a:xfrm>
            <a:off x="4362450" y="1027113"/>
            <a:ext cx="457200" cy="441325"/>
          </a:xfrm>
        </p:spPr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61D1CD65-FE17-485D-8DD4-2E250ED5187F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églalap 3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black"/>
              </a:solidFill>
              <a:latin typeface="Georgia"/>
              <a:cs typeface="+mn-cs"/>
            </a:endParaRPr>
          </a:p>
        </p:txBody>
      </p:sp>
      <p:sp>
        <p:nvSpPr>
          <p:cNvPr id="5" name="Téglalap 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black"/>
              </a:solidFill>
              <a:latin typeface="Georgia"/>
              <a:cs typeface="+mn-cs"/>
            </a:endParaRPr>
          </a:p>
        </p:txBody>
      </p:sp>
      <p:sp>
        <p:nvSpPr>
          <p:cNvPr id="6" name="Téglalap 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black"/>
              </a:solidFill>
              <a:latin typeface="Georgia"/>
              <a:cs typeface="+mn-cs"/>
            </a:endParaRPr>
          </a:p>
        </p:txBody>
      </p:sp>
      <p:sp>
        <p:nvSpPr>
          <p:cNvPr id="7" name="Téglalap 6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black"/>
              </a:solidFill>
              <a:latin typeface="Georgia"/>
              <a:cs typeface="+mn-cs"/>
            </a:endParaRPr>
          </a:p>
        </p:txBody>
      </p:sp>
      <p:sp>
        <p:nvSpPr>
          <p:cNvPr id="8" name="Téglalap 7"/>
          <p:cNvSpPr>
            <a:spLocks noChangeArrowheads="1"/>
          </p:cNvSpPr>
          <p:nvPr/>
        </p:nvSpPr>
        <p:spPr bwMode="white">
          <a:xfrm>
            <a:off x="152400" y="2286000"/>
            <a:ext cx="8832850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black"/>
              </a:solidFill>
              <a:latin typeface="Georgia"/>
              <a:cs typeface="+mn-cs"/>
            </a:endParaRPr>
          </a:p>
        </p:txBody>
      </p:sp>
      <p:sp>
        <p:nvSpPr>
          <p:cNvPr id="9" name="Téglalap 8"/>
          <p:cNvSpPr>
            <a:spLocks noChangeArrowheads="1"/>
          </p:cNvSpPr>
          <p:nvPr/>
        </p:nvSpPr>
        <p:spPr bwMode="auto">
          <a:xfrm>
            <a:off x="155575" y="142875"/>
            <a:ext cx="8832850" cy="2139950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black"/>
              </a:solidFill>
              <a:latin typeface="Georgia"/>
              <a:cs typeface="+mn-cs"/>
            </a:endParaRPr>
          </a:p>
        </p:txBody>
      </p:sp>
      <p:sp>
        <p:nvSpPr>
          <p:cNvPr id="10" name="Téglalap 9"/>
          <p:cNvSpPr>
            <a:spLocks noChangeArrowheads="1"/>
          </p:cNvSpPr>
          <p:nvPr/>
        </p:nvSpPr>
        <p:spPr bwMode="auto">
          <a:xfrm>
            <a:off x="146050" y="6391275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black"/>
              </a:solidFill>
              <a:latin typeface="Georgia"/>
              <a:cs typeface="+mn-cs"/>
            </a:endParaRPr>
          </a:p>
        </p:txBody>
      </p:sp>
      <p:sp>
        <p:nvSpPr>
          <p:cNvPr id="11" name="Téglalap 10"/>
          <p:cNvSpPr>
            <a:spLocks noChangeArrowheads="1"/>
          </p:cNvSpPr>
          <p:nvPr/>
        </p:nvSpPr>
        <p:spPr bwMode="auto">
          <a:xfrm>
            <a:off x="152400" y="152400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black"/>
              </a:solidFill>
              <a:latin typeface="Georgia"/>
              <a:cs typeface="+mn-cs"/>
            </a:endParaRPr>
          </a:p>
        </p:txBody>
      </p:sp>
      <p:sp>
        <p:nvSpPr>
          <p:cNvPr id="12" name="Egyenes összekötő 11"/>
          <p:cNvSpPr>
            <a:spLocks noChangeShapeType="1"/>
          </p:cNvSpPr>
          <p:nvPr/>
        </p:nvSpPr>
        <p:spPr bwMode="auto">
          <a:xfrm>
            <a:off x="152400" y="2438400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black"/>
              </a:solidFill>
              <a:latin typeface="Georgia"/>
              <a:cs typeface="+mn-cs"/>
            </a:endParaRPr>
          </a:p>
        </p:txBody>
      </p:sp>
      <p:sp>
        <p:nvSpPr>
          <p:cNvPr id="13" name="Ellipszis 12"/>
          <p:cNvSpPr/>
          <p:nvPr/>
        </p:nvSpPr>
        <p:spPr>
          <a:xfrm>
            <a:off x="4267200" y="211455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14" name="Ellipszis 13"/>
          <p:cNvSpPr/>
          <p:nvPr/>
        </p:nvSpPr>
        <p:spPr>
          <a:xfrm>
            <a:off x="4362450" y="2209800"/>
            <a:ext cx="419100" cy="42068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lang="hu-HU"/>
              <a:t>Mintacím szerkesztése</a:t>
            </a:r>
            <a:endParaRPr lang="en-US"/>
          </a:p>
        </p:txBody>
      </p:sp>
      <p:sp>
        <p:nvSpPr>
          <p:cNvPr id="15" name="Élőláb helye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16" name="Dátum helye 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B054AC86-CD89-4696-AF07-E68D546AF439}" type="datetime1">
              <a:rPr lang="hu-HU"/>
              <a:pPr>
                <a:defRPr/>
              </a:pPr>
              <a:t>2018.03.06.</a:t>
            </a:fld>
            <a:endParaRPr lang="hu-HU"/>
          </a:p>
        </p:txBody>
      </p:sp>
      <p:sp>
        <p:nvSpPr>
          <p:cNvPr id="17" name="Dia számának helye 5"/>
          <p:cNvSpPr>
            <a:spLocks noGrp="1"/>
          </p:cNvSpPr>
          <p:nvPr>
            <p:ph type="sldNum" sz="quarter" idx="12"/>
          </p:nvPr>
        </p:nvSpPr>
        <p:spPr>
          <a:xfrm>
            <a:off x="4343400" y="2198688"/>
            <a:ext cx="457200" cy="441325"/>
          </a:xfrm>
        </p:spPr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rgbClr val="8CADAE">
                    <a:shade val="75000"/>
                  </a:srgbClr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C5CF0B90-6A8D-4A1F-9134-A669089A47AF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gyenes összekötő 4"/>
          <p:cNvSpPr>
            <a:spLocks noChangeShapeType="1"/>
          </p:cNvSpPr>
          <p:nvPr/>
        </p:nvSpPr>
        <p:spPr bwMode="auto">
          <a:xfrm flipV="1">
            <a:off x="4562475" y="1576388"/>
            <a:ext cx="9525" cy="481806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black"/>
              </a:solidFill>
              <a:latin typeface="Georgia"/>
              <a:cs typeface="+mn-cs"/>
            </a:endParaRPr>
          </a:p>
        </p:txBody>
      </p:sp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lang="hu-HU"/>
              <a:t>Mintacím szerkesztése</a:t>
            </a:r>
            <a:endParaRPr lang="en-US"/>
          </a:p>
        </p:txBody>
      </p:sp>
      <p:sp>
        <p:nvSpPr>
          <p:cNvPr id="10" name="Tartalom helye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/>
          </a:p>
        </p:txBody>
      </p:sp>
      <p:sp>
        <p:nvSpPr>
          <p:cNvPr id="12" name="Tartalom helye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/>
          </a:p>
        </p:txBody>
      </p:sp>
      <p:sp>
        <p:nvSpPr>
          <p:cNvPr id="6" name="Dátum helye 4"/>
          <p:cNvSpPr>
            <a:spLocks noGrp="1"/>
          </p:cNvSpPr>
          <p:nvPr>
            <p:ph type="dt" sz="half" idx="10"/>
          </p:nvPr>
        </p:nvSpPr>
        <p:spPr>
          <a:xfrm>
            <a:off x="5791200" y="6410325"/>
            <a:ext cx="3044825" cy="365125"/>
          </a:xfrm>
        </p:spPr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E4AFDE94-23EA-411B-92DD-5EA338D306AA}" type="datetime1">
              <a:rPr lang="hu-HU"/>
              <a:pPr>
                <a:defRPr/>
              </a:pPr>
              <a:t>2018.03.06.</a:t>
            </a:fld>
            <a:endParaRPr lang="hu-HU"/>
          </a:p>
        </p:txBody>
      </p:sp>
      <p:sp>
        <p:nvSpPr>
          <p:cNvPr id="7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8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98B9A509-C42D-4856-A4D1-07DF7290A4F9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gyenes összekötő 6"/>
          <p:cNvSpPr>
            <a:spLocks noChangeShapeType="1"/>
          </p:cNvSpPr>
          <p:nvPr/>
        </p:nvSpPr>
        <p:spPr bwMode="auto">
          <a:xfrm flipV="1">
            <a:off x="4572000" y="2200275"/>
            <a:ext cx="0" cy="4187825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black"/>
              </a:solidFill>
              <a:latin typeface="Georgia"/>
              <a:cs typeface="+mn-cs"/>
            </a:endParaRPr>
          </a:p>
        </p:txBody>
      </p:sp>
      <p:sp>
        <p:nvSpPr>
          <p:cNvPr id="8" name="Téglalap 7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black"/>
              </a:solidFill>
              <a:latin typeface="Georgia"/>
              <a:cs typeface="+mn-cs"/>
            </a:endParaRPr>
          </a:p>
        </p:txBody>
      </p:sp>
      <p:sp>
        <p:nvSpPr>
          <p:cNvPr id="9" name="Téglalap 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black"/>
              </a:solidFill>
              <a:latin typeface="Georgia"/>
              <a:cs typeface="+mn-cs"/>
            </a:endParaRPr>
          </a:p>
        </p:txBody>
      </p:sp>
      <p:sp>
        <p:nvSpPr>
          <p:cNvPr id="10" name="Téglalap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black"/>
              </a:solidFill>
              <a:latin typeface="Georgia"/>
              <a:cs typeface="+mn-cs"/>
            </a:endParaRPr>
          </a:p>
        </p:txBody>
      </p:sp>
      <p:sp>
        <p:nvSpPr>
          <p:cNvPr id="11" name="Téglalap 10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black"/>
              </a:solidFill>
              <a:latin typeface="Georgia"/>
              <a:cs typeface="+mn-cs"/>
            </a:endParaRPr>
          </a:p>
        </p:txBody>
      </p:sp>
      <p:sp>
        <p:nvSpPr>
          <p:cNvPr id="12" name="Téglalap 11"/>
          <p:cNvSpPr/>
          <p:nvPr/>
        </p:nvSpPr>
        <p:spPr>
          <a:xfrm>
            <a:off x="152400" y="1371600"/>
            <a:ext cx="8832850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13" name="Téglalap 12"/>
          <p:cNvSpPr>
            <a:spLocks noChangeArrowheads="1"/>
          </p:cNvSpPr>
          <p:nvPr/>
        </p:nvSpPr>
        <p:spPr bwMode="auto">
          <a:xfrm>
            <a:off x="146050" y="6391275"/>
            <a:ext cx="8832850" cy="31115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black"/>
              </a:solidFill>
              <a:latin typeface="Georgia"/>
              <a:cs typeface="+mn-cs"/>
            </a:endParaRPr>
          </a:p>
        </p:txBody>
      </p:sp>
      <p:sp>
        <p:nvSpPr>
          <p:cNvPr id="14" name="Egyenes összekötő 13"/>
          <p:cNvSpPr>
            <a:spLocks noChangeShapeType="1"/>
          </p:cNvSpPr>
          <p:nvPr/>
        </p:nvSpPr>
        <p:spPr bwMode="auto">
          <a:xfrm>
            <a:off x="152400" y="1279525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black"/>
              </a:solidFill>
              <a:latin typeface="Georgia"/>
              <a:cs typeface="+mn-cs"/>
            </a:endParaRPr>
          </a:p>
        </p:txBody>
      </p:sp>
      <p:sp>
        <p:nvSpPr>
          <p:cNvPr id="15" name="Téglalap 14"/>
          <p:cNvSpPr>
            <a:spLocks noChangeArrowheads="1"/>
          </p:cNvSpPr>
          <p:nvPr/>
        </p:nvSpPr>
        <p:spPr bwMode="auto">
          <a:xfrm>
            <a:off x="152400" y="155575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black"/>
              </a:solidFill>
              <a:latin typeface="Georgia"/>
              <a:cs typeface="+mn-cs"/>
            </a:endParaRPr>
          </a:p>
        </p:txBody>
      </p:sp>
      <p:sp>
        <p:nvSpPr>
          <p:cNvPr id="16" name="Ellipszis 15"/>
          <p:cNvSpPr/>
          <p:nvPr/>
        </p:nvSpPr>
        <p:spPr>
          <a:xfrm>
            <a:off x="4267200" y="955675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17" name="Ellipszis 16"/>
          <p:cNvSpPr/>
          <p:nvPr/>
        </p:nvSpPr>
        <p:spPr>
          <a:xfrm>
            <a:off x="4362450" y="1050925"/>
            <a:ext cx="419100" cy="42068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24" name="Tartalom helye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/>
          </a:p>
        </p:txBody>
      </p:sp>
      <p:sp>
        <p:nvSpPr>
          <p:cNvPr id="26" name="Tartalom helye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/>
          </a:p>
        </p:txBody>
      </p:sp>
      <p:sp>
        <p:nvSpPr>
          <p:cNvPr id="23" name="Cím 22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hu-HU"/>
              <a:t>Mintacím szerkesztése</a:t>
            </a:r>
            <a:endParaRPr lang="en-US"/>
          </a:p>
        </p:txBody>
      </p:sp>
      <p:sp>
        <p:nvSpPr>
          <p:cNvPr id="18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8C4F92AF-2C37-4559-BF19-7E16DE376B0F}" type="datetime1">
              <a:rPr lang="hu-HU"/>
              <a:pPr>
                <a:defRPr/>
              </a:pPr>
              <a:t>2018.03.06.</a:t>
            </a:fld>
            <a:endParaRPr lang="hu-HU"/>
          </a:p>
        </p:txBody>
      </p:sp>
      <p:sp>
        <p:nvSpPr>
          <p:cNvPr id="19" name="Élőláb helye 7"/>
          <p:cNvSpPr>
            <a:spLocks noGrp="1"/>
          </p:cNvSpPr>
          <p:nvPr>
            <p:ph type="ftr" sz="quarter" idx="11"/>
          </p:nvPr>
        </p:nvSpPr>
        <p:spPr>
          <a:xfrm>
            <a:off x="304800" y="6410325"/>
            <a:ext cx="3581400" cy="365125"/>
          </a:xfrm>
        </p:spPr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20" name="Dia számának helye 8"/>
          <p:cNvSpPr>
            <a:spLocks noGrp="1"/>
          </p:cNvSpPr>
          <p:nvPr>
            <p:ph type="sldNum" sz="quarter" idx="12"/>
          </p:nvPr>
        </p:nvSpPr>
        <p:spPr>
          <a:xfrm>
            <a:off x="4343400" y="1042988"/>
            <a:ext cx="457200" cy="441325"/>
          </a:xfrm>
        </p:spPr>
        <p:txBody>
          <a:bodyPr/>
          <a:lstStyle>
            <a:lvl1pPr algn="ctr"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9DB7F7F7-D1DD-4DB2-8AEA-989FCF91A8CC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BC5AC7BB-A04C-45A4-A370-CD0F58928E3F}" type="datetime1">
              <a:rPr lang="hu-HU"/>
              <a:pPr>
                <a:defRPr/>
              </a:pPr>
              <a:t>2018.03.06.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>
          <a:xfrm>
            <a:off x="4343400" y="1036638"/>
            <a:ext cx="457200" cy="441325"/>
          </a:xfrm>
        </p:spPr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47B579DE-A8CE-494B-B4B8-1DADD35E85E2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églalap 1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black"/>
              </a:solidFill>
              <a:latin typeface="Georgia"/>
              <a:cs typeface="+mn-cs"/>
            </a:endParaRPr>
          </a:p>
        </p:txBody>
      </p:sp>
      <p:sp>
        <p:nvSpPr>
          <p:cNvPr id="3" name="Téglalap 2"/>
          <p:cNvSpPr>
            <a:spLocks noChangeArrowheads="1"/>
          </p:cNvSpPr>
          <p:nvPr/>
        </p:nvSpPr>
        <p:spPr bwMode="white">
          <a:xfrm>
            <a:off x="0" y="0"/>
            <a:ext cx="9144000" cy="155575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black"/>
              </a:solidFill>
              <a:latin typeface="Georgia"/>
              <a:cs typeface="+mn-cs"/>
            </a:endParaRPr>
          </a:p>
        </p:txBody>
      </p:sp>
      <p:sp>
        <p:nvSpPr>
          <p:cNvPr id="4" name="Téglalap 3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black"/>
              </a:solidFill>
              <a:latin typeface="Georgia"/>
              <a:cs typeface="+mn-cs"/>
            </a:endParaRPr>
          </a:p>
        </p:txBody>
      </p:sp>
      <p:sp>
        <p:nvSpPr>
          <p:cNvPr id="5" name="Téglalap 4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black"/>
              </a:solidFill>
              <a:latin typeface="Georgia"/>
              <a:cs typeface="+mn-cs"/>
            </a:endParaRPr>
          </a:p>
        </p:txBody>
      </p:sp>
      <p:sp>
        <p:nvSpPr>
          <p:cNvPr id="6" name="Téglalap 5"/>
          <p:cNvSpPr>
            <a:spLocks noChangeArrowheads="1"/>
          </p:cNvSpPr>
          <p:nvPr/>
        </p:nvSpPr>
        <p:spPr bwMode="auto">
          <a:xfrm>
            <a:off x="146050" y="6391275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black"/>
              </a:solidFill>
              <a:latin typeface="Georgia"/>
              <a:cs typeface="+mn-cs"/>
            </a:endParaRPr>
          </a:p>
        </p:txBody>
      </p:sp>
      <p:sp>
        <p:nvSpPr>
          <p:cNvPr id="7" name="Téglalap 6"/>
          <p:cNvSpPr>
            <a:spLocks noChangeArrowheads="1"/>
          </p:cNvSpPr>
          <p:nvPr/>
        </p:nvSpPr>
        <p:spPr bwMode="auto">
          <a:xfrm>
            <a:off x="152400" y="158750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black"/>
              </a:solidFill>
              <a:latin typeface="Georgia"/>
              <a:cs typeface="+mn-cs"/>
            </a:endParaRPr>
          </a:p>
        </p:txBody>
      </p:sp>
      <p:sp>
        <p:nvSpPr>
          <p:cNvPr id="8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72D943D1-D4D2-40D6-89DE-853B6A691FF1}" type="datetime1">
              <a:rPr lang="hu-HU"/>
              <a:pPr>
                <a:defRPr/>
              </a:pPr>
              <a:t>2018.03.06.</a:t>
            </a:fld>
            <a:endParaRPr lang="hu-HU"/>
          </a:p>
        </p:txBody>
      </p:sp>
      <p:sp>
        <p:nvSpPr>
          <p:cNvPr id="9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10" name="Dia számának helye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5"/>
          </a:xfrm>
        </p:spPr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rgbClr val="FFFFFF"/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9D5ADE4E-8212-47CB-9690-18B774693F66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églalap 4"/>
          <p:cNvSpPr>
            <a:spLocks noChangeArrowheads="1"/>
          </p:cNvSpPr>
          <p:nvPr/>
        </p:nvSpPr>
        <p:spPr bwMode="auto">
          <a:xfrm>
            <a:off x="152400" y="152400"/>
            <a:ext cx="8832850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black"/>
              </a:solidFill>
              <a:latin typeface="Georgia"/>
              <a:cs typeface="+mn-cs"/>
            </a:endParaRPr>
          </a:p>
        </p:txBody>
      </p:sp>
      <p:sp>
        <p:nvSpPr>
          <p:cNvPr id="6" name="Téglalap 5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black"/>
              </a:solidFill>
              <a:latin typeface="Georgia"/>
              <a:cs typeface="+mn-cs"/>
            </a:endParaRPr>
          </a:p>
        </p:txBody>
      </p:sp>
      <p:sp>
        <p:nvSpPr>
          <p:cNvPr id="7" name="Téglalap 6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black"/>
              </a:solidFill>
              <a:latin typeface="Georgia"/>
              <a:cs typeface="+mn-cs"/>
            </a:endParaRPr>
          </a:p>
        </p:txBody>
      </p:sp>
      <p:sp>
        <p:nvSpPr>
          <p:cNvPr id="8" name="Téglalap 7"/>
          <p:cNvSpPr>
            <a:spLocks noChangeArrowheads="1"/>
          </p:cNvSpPr>
          <p:nvPr/>
        </p:nvSpPr>
        <p:spPr bwMode="white">
          <a:xfrm>
            <a:off x="0" y="0"/>
            <a:ext cx="9144000" cy="119063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black"/>
              </a:solidFill>
              <a:latin typeface="Georgia"/>
              <a:cs typeface="+mn-cs"/>
            </a:endParaRPr>
          </a:p>
        </p:txBody>
      </p:sp>
      <p:sp>
        <p:nvSpPr>
          <p:cNvPr id="9" name="Téglalap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black"/>
              </a:solidFill>
              <a:latin typeface="Georgia"/>
              <a:cs typeface="+mn-cs"/>
            </a:endParaRPr>
          </a:p>
        </p:txBody>
      </p:sp>
      <p:sp>
        <p:nvSpPr>
          <p:cNvPr id="10" name="Téglalap 9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11" name="Téglalap 10"/>
          <p:cNvSpPr>
            <a:spLocks noChangeArrowheads="1"/>
          </p:cNvSpPr>
          <p:nvPr/>
        </p:nvSpPr>
        <p:spPr bwMode="auto">
          <a:xfrm>
            <a:off x="152400" y="152400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black"/>
              </a:solidFill>
              <a:latin typeface="Georgia"/>
              <a:cs typeface="+mn-cs"/>
            </a:endParaRPr>
          </a:p>
        </p:txBody>
      </p:sp>
      <p:sp>
        <p:nvSpPr>
          <p:cNvPr id="12" name="Egyenes összekötő 11"/>
          <p:cNvSpPr>
            <a:spLocks noChangeShapeType="1"/>
          </p:cNvSpPr>
          <p:nvPr/>
        </p:nvSpPr>
        <p:spPr bwMode="auto">
          <a:xfrm>
            <a:off x="152400" y="533400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black"/>
              </a:solidFill>
              <a:latin typeface="Georgia"/>
              <a:cs typeface="+mn-cs"/>
            </a:endParaRPr>
          </a:p>
        </p:txBody>
      </p:sp>
      <p:sp>
        <p:nvSpPr>
          <p:cNvPr id="13" name="Ellipszis 12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14" name="Ellipszis 13"/>
          <p:cNvSpPr/>
          <p:nvPr/>
        </p:nvSpPr>
        <p:spPr>
          <a:xfrm>
            <a:off x="1390650" y="323850"/>
            <a:ext cx="419100" cy="419100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15" name="Téglalap 14"/>
          <p:cNvSpPr>
            <a:spLocks noChangeArrowheads="1"/>
          </p:cNvSpPr>
          <p:nvPr/>
        </p:nvSpPr>
        <p:spPr bwMode="auto">
          <a:xfrm>
            <a:off x="149225" y="6388100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black"/>
              </a:solidFill>
              <a:latin typeface="Georgia"/>
              <a:cs typeface="+mn-cs"/>
            </a:endParaRPr>
          </a:p>
        </p:txBody>
      </p:sp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lang="hu-HU"/>
              <a:t>Mintacím szerkesztése</a:t>
            </a:r>
            <a:endParaRPr lang="en-US"/>
          </a:p>
        </p:txBody>
      </p:sp>
      <p:sp>
        <p:nvSpPr>
          <p:cNvPr id="3" name="Szöveg helye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20" name="Tartalom helye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/>
          </a:p>
        </p:txBody>
      </p:sp>
      <p:sp>
        <p:nvSpPr>
          <p:cNvPr id="16" name="Dia számának helye 6"/>
          <p:cNvSpPr>
            <a:spLocks noGrp="1"/>
          </p:cNvSpPr>
          <p:nvPr>
            <p:ph type="sldNum" sz="quarter" idx="10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rgbClr val="8CADAE">
                    <a:shade val="75000"/>
                  </a:srgbClr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215E7D78-509D-4778-BC98-346EBD049055}" type="slidenum">
              <a:rPr lang="hu-HU"/>
              <a:pPr>
                <a:defRPr/>
              </a:pPr>
              <a:t>‹#›</a:t>
            </a:fld>
            <a:endParaRPr lang="hu-HU"/>
          </a:p>
        </p:txBody>
      </p:sp>
      <p:sp>
        <p:nvSpPr>
          <p:cNvPr id="17" name="Dátum helye 4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3145514E-6BD4-40CD-8C57-6CB772F8CFC5}" type="datetime1">
              <a:rPr lang="hu-HU"/>
              <a:pPr>
                <a:defRPr/>
              </a:pPr>
              <a:t>2018.03.06.</a:t>
            </a:fld>
            <a:endParaRPr lang="hu-HU"/>
          </a:p>
        </p:txBody>
      </p:sp>
      <p:sp>
        <p:nvSpPr>
          <p:cNvPr id="18" name="Élőláb helye 5"/>
          <p:cNvSpPr>
            <a:spLocks noGrp="1"/>
          </p:cNvSpPr>
          <p:nvPr>
            <p:ph type="ftr" sz="quarter" idx="12"/>
          </p:nvPr>
        </p:nvSpPr>
        <p:spPr>
          <a:xfrm>
            <a:off x="301625" y="6410325"/>
            <a:ext cx="3382963" cy="366713"/>
          </a:xfrm>
        </p:spPr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hu-H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lang="hu-HU"/>
              <a:t>Mintacím szerkesztése</a:t>
            </a:r>
            <a:endParaRPr lang="en-US"/>
          </a:p>
        </p:txBody>
      </p:sp>
      <p:sp>
        <p:nvSpPr>
          <p:cNvPr id="8" name="Tartalom helye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6555FA-E4FF-466B-9AFA-86AC28FE222E}" type="datetime1">
              <a:rPr lang="hu-HU"/>
              <a:pPr>
                <a:defRPr/>
              </a:pPr>
              <a:t>2018.03.06.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>
          <a:xfrm>
            <a:off x="4362450" y="1027113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C0CF2D-CDF1-467D-96C6-F11F8D838A7E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gyenes összekötő 4"/>
          <p:cNvSpPr>
            <a:spLocks noChangeShapeType="1"/>
          </p:cNvSpPr>
          <p:nvPr/>
        </p:nvSpPr>
        <p:spPr bwMode="auto">
          <a:xfrm>
            <a:off x="152400" y="533400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black"/>
              </a:solidFill>
              <a:latin typeface="Georgia"/>
              <a:cs typeface="+mn-cs"/>
            </a:endParaRPr>
          </a:p>
        </p:txBody>
      </p:sp>
      <p:sp>
        <p:nvSpPr>
          <p:cNvPr id="6" name="Téglalap 5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black"/>
              </a:solidFill>
              <a:latin typeface="Georgia"/>
              <a:cs typeface="+mn-cs"/>
            </a:endParaRPr>
          </a:p>
        </p:txBody>
      </p:sp>
      <p:sp>
        <p:nvSpPr>
          <p:cNvPr id="7" name="Téglalap 6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black"/>
              </a:solidFill>
              <a:latin typeface="Georgia"/>
              <a:cs typeface="+mn-cs"/>
            </a:endParaRPr>
          </a:p>
        </p:txBody>
      </p:sp>
      <p:sp>
        <p:nvSpPr>
          <p:cNvPr id="8" name="Téglalap 7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black"/>
              </a:solidFill>
              <a:latin typeface="Georgia"/>
              <a:cs typeface="+mn-cs"/>
            </a:endParaRPr>
          </a:p>
        </p:txBody>
      </p:sp>
      <p:sp>
        <p:nvSpPr>
          <p:cNvPr id="9" name="Téglalap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black"/>
              </a:solidFill>
              <a:latin typeface="Georgia"/>
              <a:cs typeface="+mn-cs"/>
            </a:endParaRPr>
          </a:p>
        </p:txBody>
      </p:sp>
      <p:sp>
        <p:nvSpPr>
          <p:cNvPr id="10" name="Téglalap 9"/>
          <p:cNvSpPr>
            <a:spLocks noChangeArrowheads="1"/>
          </p:cNvSpPr>
          <p:nvPr/>
        </p:nvSpPr>
        <p:spPr bwMode="auto">
          <a:xfrm>
            <a:off x="152400" y="152400"/>
            <a:ext cx="8832850" cy="301625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black"/>
              </a:solidFill>
              <a:latin typeface="Georgia"/>
              <a:cs typeface="+mn-cs"/>
            </a:endParaRPr>
          </a:p>
        </p:txBody>
      </p:sp>
      <p:sp>
        <p:nvSpPr>
          <p:cNvPr id="11" name="Téglalap 10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12" name="Téglalap 11"/>
          <p:cNvSpPr>
            <a:spLocks noChangeArrowheads="1"/>
          </p:cNvSpPr>
          <p:nvPr/>
        </p:nvSpPr>
        <p:spPr bwMode="auto">
          <a:xfrm>
            <a:off x="152400" y="155575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black"/>
              </a:solidFill>
              <a:latin typeface="Georgia"/>
              <a:cs typeface="+mn-cs"/>
            </a:endParaRPr>
          </a:p>
        </p:txBody>
      </p:sp>
      <p:sp>
        <p:nvSpPr>
          <p:cNvPr id="13" name="Ellipszis 12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14" name="Ellipszis 13"/>
          <p:cNvSpPr/>
          <p:nvPr/>
        </p:nvSpPr>
        <p:spPr>
          <a:xfrm>
            <a:off x="1390650" y="323850"/>
            <a:ext cx="419100" cy="419100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15" name="Téglalap 14"/>
          <p:cNvSpPr>
            <a:spLocks noChangeArrowheads="1"/>
          </p:cNvSpPr>
          <p:nvPr/>
        </p:nvSpPr>
        <p:spPr bwMode="auto">
          <a:xfrm>
            <a:off x="149225" y="6388100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black"/>
              </a:solidFill>
              <a:latin typeface="Georgia"/>
              <a:cs typeface="+mn-cs"/>
            </a:endParaRPr>
          </a:p>
        </p:txBody>
      </p:sp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lang="hu-HU"/>
              <a:t>Mintacím szerkesztése</a:t>
            </a:r>
            <a:endParaRPr lang="en-US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hu-HU" noProof="0"/>
              <a:t>Kép beszúrásához kattintson az ikonra</a:t>
            </a:r>
            <a:endParaRPr lang="en-US" noProof="0" dirty="0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16" name="Dia számának helye 6"/>
          <p:cNvSpPr>
            <a:spLocks noGrp="1"/>
          </p:cNvSpPr>
          <p:nvPr>
            <p:ph type="sldNum" sz="quarter" idx="10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9CEC7DB6-B383-49E3-BED6-4832386A4478}" type="slidenum">
              <a:rPr lang="hu-HU"/>
              <a:pPr>
                <a:defRPr/>
              </a:pPr>
              <a:t>‹#›</a:t>
            </a:fld>
            <a:endParaRPr lang="hu-HU"/>
          </a:p>
        </p:txBody>
      </p:sp>
      <p:sp>
        <p:nvSpPr>
          <p:cNvPr id="17" name="Dátum helye 4"/>
          <p:cNvSpPr>
            <a:spLocks noGrp="1"/>
          </p:cNvSpPr>
          <p:nvPr>
            <p:ph type="dt" sz="half" idx="11"/>
          </p:nvPr>
        </p:nvSpPr>
        <p:spPr>
          <a:xfrm>
            <a:off x="5788025" y="6405563"/>
            <a:ext cx="3044825" cy="365125"/>
          </a:xfrm>
        </p:spPr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A2445952-E6CC-46F8-BDCF-A37EEBC2875B}" type="datetime1">
              <a:rPr lang="hu-HU"/>
              <a:pPr>
                <a:defRPr/>
              </a:pPr>
              <a:t>2018.03.06.</a:t>
            </a:fld>
            <a:endParaRPr lang="hu-HU"/>
          </a:p>
        </p:txBody>
      </p:sp>
      <p:sp>
        <p:nvSpPr>
          <p:cNvPr id="18" name="Élőláb helye 5"/>
          <p:cNvSpPr>
            <a:spLocks noGrp="1"/>
          </p:cNvSpPr>
          <p:nvPr>
            <p:ph type="ftr" sz="quarter" idx="12"/>
          </p:nvPr>
        </p:nvSpPr>
        <p:spPr>
          <a:xfrm>
            <a:off x="301625" y="6410325"/>
            <a:ext cx="3584575" cy="366713"/>
          </a:xfrm>
        </p:spPr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hu-HU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A09B3651-6E3D-49B8-8891-55A51F85BD69}" type="datetime1">
              <a:rPr lang="hu-HU"/>
              <a:pPr>
                <a:defRPr/>
              </a:pPr>
              <a:t>2018.03.06.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0C5B750F-1C37-41FC-9E13-9216D800B183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églalap 3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black"/>
              </a:solidFill>
              <a:latin typeface="Georgia"/>
              <a:cs typeface="+mn-cs"/>
            </a:endParaRPr>
          </a:p>
        </p:txBody>
      </p:sp>
      <p:sp>
        <p:nvSpPr>
          <p:cNvPr id="5" name="Téglalap 4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black"/>
              </a:solidFill>
              <a:latin typeface="Georgia"/>
              <a:cs typeface="+mn-cs"/>
            </a:endParaRPr>
          </a:p>
        </p:txBody>
      </p:sp>
      <p:sp>
        <p:nvSpPr>
          <p:cNvPr id="6" name="Téglalap 5"/>
          <p:cNvSpPr>
            <a:spLocks noChangeArrowheads="1"/>
          </p:cNvSpPr>
          <p:nvPr/>
        </p:nvSpPr>
        <p:spPr bwMode="white">
          <a:xfrm>
            <a:off x="0" y="0"/>
            <a:ext cx="9144000" cy="155575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black"/>
              </a:solidFill>
              <a:latin typeface="Georgia"/>
              <a:cs typeface="+mn-cs"/>
            </a:endParaRPr>
          </a:p>
        </p:txBody>
      </p:sp>
      <p:sp>
        <p:nvSpPr>
          <p:cNvPr id="7" name="Téglalap 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black"/>
              </a:solidFill>
              <a:latin typeface="Georgia"/>
              <a:cs typeface="+mn-cs"/>
            </a:endParaRPr>
          </a:p>
        </p:txBody>
      </p:sp>
      <p:sp>
        <p:nvSpPr>
          <p:cNvPr id="8" name="Téglalap 7"/>
          <p:cNvSpPr>
            <a:spLocks noChangeArrowheads="1"/>
          </p:cNvSpPr>
          <p:nvPr/>
        </p:nvSpPr>
        <p:spPr bwMode="auto">
          <a:xfrm>
            <a:off x="146050" y="6391275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black"/>
              </a:solidFill>
              <a:latin typeface="Georgia"/>
              <a:cs typeface="+mn-cs"/>
            </a:endParaRPr>
          </a:p>
        </p:txBody>
      </p:sp>
      <p:sp>
        <p:nvSpPr>
          <p:cNvPr id="9" name="Téglalap 8"/>
          <p:cNvSpPr>
            <a:spLocks noChangeArrowheads="1"/>
          </p:cNvSpPr>
          <p:nvPr/>
        </p:nvSpPr>
        <p:spPr bwMode="auto">
          <a:xfrm>
            <a:off x="152400" y="155575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black"/>
              </a:solidFill>
              <a:latin typeface="Georgia"/>
              <a:cs typeface="+mn-cs"/>
            </a:endParaRPr>
          </a:p>
        </p:txBody>
      </p:sp>
      <p:sp>
        <p:nvSpPr>
          <p:cNvPr id="10" name="Egyenes összekötő 9"/>
          <p:cNvSpPr>
            <a:spLocks noChangeShapeType="1"/>
          </p:cNvSpPr>
          <p:nvPr/>
        </p:nvSpPr>
        <p:spPr bwMode="auto">
          <a:xfrm rot="5400000">
            <a:off x="4021137" y="3278188"/>
            <a:ext cx="6245225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black"/>
              </a:solidFill>
              <a:latin typeface="Georgia"/>
              <a:cs typeface="+mn-cs"/>
            </a:endParaRPr>
          </a:p>
        </p:txBody>
      </p:sp>
      <p:sp>
        <p:nvSpPr>
          <p:cNvPr id="11" name="Ellipszis 10"/>
          <p:cNvSpPr/>
          <p:nvPr/>
        </p:nvSpPr>
        <p:spPr>
          <a:xfrm>
            <a:off x="6838950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12" name="Ellipszis 11"/>
          <p:cNvSpPr/>
          <p:nvPr/>
        </p:nvSpPr>
        <p:spPr>
          <a:xfrm>
            <a:off x="6934200" y="3021013"/>
            <a:ext cx="420688" cy="419100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/>
          </a:p>
        </p:txBody>
      </p:sp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lang="hu-HU"/>
              <a:t>Mintacím szerkesztése</a:t>
            </a:r>
            <a:endParaRPr lang="en-US"/>
          </a:p>
        </p:txBody>
      </p:sp>
      <p:sp>
        <p:nvSpPr>
          <p:cNvPr id="13" name="Dia számának helye 5"/>
          <p:cNvSpPr>
            <a:spLocks noGrp="1"/>
          </p:cNvSpPr>
          <p:nvPr>
            <p:ph type="sldNum" sz="quarter" idx="10"/>
          </p:nvPr>
        </p:nvSpPr>
        <p:spPr>
          <a:xfrm>
            <a:off x="6915150" y="3009900"/>
            <a:ext cx="457200" cy="441325"/>
          </a:xfrm>
        </p:spPr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4954A8CD-7778-4E37-B3D8-16649A694255}" type="slidenum">
              <a:rPr lang="hu-HU"/>
              <a:pPr>
                <a:defRPr/>
              </a:pPr>
              <a:t>‹#›</a:t>
            </a:fld>
            <a:endParaRPr lang="hu-HU"/>
          </a:p>
        </p:txBody>
      </p:sp>
      <p:sp>
        <p:nvSpPr>
          <p:cNvPr id="14" name="Dátum helye 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B78B6048-20FD-4208-B6A1-E95602D607FC}" type="datetime1">
              <a:rPr lang="hu-HU"/>
              <a:pPr>
                <a:defRPr/>
              </a:pPr>
              <a:t>2018.03.06.</a:t>
            </a:fld>
            <a:endParaRPr lang="hu-HU"/>
          </a:p>
        </p:txBody>
      </p:sp>
      <p:sp>
        <p:nvSpPr>
          <p:cNvPr id="15" name="Élőláb helye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hu-H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églalap 3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black"/>
              </a:solidFill>
              <a:latin typeface="+mn-lt"/>
            </a:endParaRPr>
          </a:p>
        </p:txBody>
      </p:sp>
      <p:sp>
        <p:nvSpPr>
          <p:cNvPr id="5" name="Téglalap 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black"/>
              </a:solidFill>
              <a:latin typeface="+mn-lt"/>
            </a:endParaRPr>
          </a:p>
        </p:txBody>
      </p:sp>
      <p:sp>
        <p:nvSpPr>
          <p:cNvPr id="6" name="Téglalap 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black"/>
              </a:solidFill>
              <a:latin typeface="+mn-lt"/>
            </a:endParaRPr>
          </a:p>
        </p:txBody>
      </p:sp>
      <p:sp>
        <p:nvSpPr>
          <p:cNvPr id="7" name="Téglalap 6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black"/>
              </a:solidFill>
              <a:latin typeface="+mn-lt"/>
            </a:endParaRPr>
          </a:p>
        </p:txBody>
      </p:sp>
      <p:sp>
        <p:nvSpPr>
          <p:cNvPr id="8" name="Téglalap 7"/>
          <p:cNvSpPr>
            <a:spLocks noChangeArrowheads="1"/>
          </p:cNvSpPr>
          <p:nvPr/>
        </p:nvSpPr>
        <p:spPr bwMode="white">
          <a:xfrm>
            <a:off x="152400" y="2286000"/>
            <a:ext cx="8832850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black"/>
              </a:solidFill>
              <a:latin typeface="+mn-lt"/>
            </a:endParaRPr>
          </a:p>
        </p:txBody>
      </p:sp>
      <p:sp>
        <p:nvSpPr>
          <p:cNvPr id="9" name="Téglalap 8"/>
          <p:cNvSpPr>
            <a:spLocks noChangeArrowheads="1"/>
          </p:cNvSpPr>
          <p:nvPr/>
        </p:nvSpPr>
        <p:spPr bwMode="auto">
          <a:xfrm>
            <a:off x="155575" y="142875"/>
            <a:ext cx="8832850" cy="2139950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black"/>
              </a:solidFill>
              <a:latin typeface="+mn-lt"/>
            </a:endParaRPr>
          </a:p>
        </p:txBody>
      </p:sp>
      <p:sp>
        <p:nvSpPr>
          <p:cNvPr id="10" name="Téglalap 9"/>
          <p:cNvSpPr>
            <a:spLocks noChangeArrowheads="1"/>
          </p:cNvSpPr>
          <p:nvPr/>
        </p:nvSpPr>
        <p:spPr bwMode="auto">
          <a:xfrm>
            <a:off x="146050" y="6391275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black"/>
              </a:solidFill>
              <a:latin typeface="+mn-lt"/>
            </a:endParaRPr>
          </a:p>
        </p:txBody>
      </p:sp>
      <p:sp>
        <p:nvSpPr>
          <p:cNvPr id="11" name="Téglalap 10"/>
          <p:cNvSpPr>
            <a:spLocks noChangeArrowheads="1"/>
          </p:cNvSpPr>
          <p:nvPr/>
        </p:nvSpPr>
        <p:spPr bwMode="auto">
          <a:xfrm>
            <a:off x="152400" y="152400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black"/>
              </a:solidFill>
              <a:latin typeface="+mn-lt"/>
            </a:endParaRPr>
          </a:p>
        </p:txBody>
      </p:sp>
      <p:sp>
        <p:nvSpPr>
          <p:cNvPr id="12" name="Egyenes összekötő 11"/>
          <p:cNvSpPr>
            <a:spLocks noChangeShapeType="1"/>
          </p:cNvSpPr>
          <p:nvPr/>
        </p:nvSpPr>
        <p:spPr bwMode="auto">
          <a:xfrm>
            <a:off x="152400" y="2438400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black"/>
              </a:solidFill>
              <a:latin typeface="+mn-lt"/>
            </a:endParaRPr>
          </a:p>
        </p:txBody>
      </p:sp>
      <p:sp>
        <p:nvSpPr>
          <p:cNvPr id="13" name="Ellipszis 12"/>
          <p:cNvSpPr/>
          <p:nvPr/>
        </p:nvSpPr>
        <p:spPr>
          <a:xfrm>
            <a:off x="4267200" y="211455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14" name="Ellipszis 13"/>
          <p:cNvSpPr/>
          <p:nvPr/>
        </p:nvSpPr>
        <p:spPr>
          <a:xfrm>
            <a:off x="4362450" y="2209800"/>
            <a:ext cx="419100" cy="42068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lang="hu-HU"/>
              <a:t>Mintacím szerkesztése</a:t>
            </a:r>
            <a:endParaRPr lang="en-US"/>
          </a:p>
        </p:txBody>
      </p:sp>
      <p:sp>
        <p:nvSpPr>
          <p:cNvPr id="15" name="Élőláb helye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16" name="Dátum helye 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0BF1A4-CC00-4CA6-B564-E8CE4105590C}" type="datetime1">
              <a:rPr lang="hu-HU"/>
              <a:pPr>
                <a:defRPr/>
              </a:pPr>
              <a:t>2018.03.06.</a:t>
            </a:fld>
            <a:endParaRPr lang="hu-HU"/>
          </a:p>
        </p:txBody>
      </p:sp>
      <p:sp>
        <p:nvSpPr>
          <p:cNvPr id="17" name="Dia számának helye 5"/>
          <p:cNvSpPr>
            <a:spLocks noGrp="1"/>
          </p:cNvSpPr>
          <p:nvPr>
            <p:ph type="sldNum" sz="quarter" idx="12"/>
          </p:nvPr>
        </p:nvSpPr>
        <p:spPr>
          <a:xfrm>
            <a:off x="4343400" y="2198688"/>
            <a:ext cx="457200" cy="441325"/>
          </a:xfrm>
        </p:spPr>
        <p:txBody>
          <a:bodyPr/>
          <a:lstStyle>
            <a:lvl1pPr>
              <a:defRPr>
                <a:solidFill>
                  <a:srgbClr val="8CADAE">
                    <a:shade val="75000"/>
                  </a:srgbClr>
                </a:solidFill>
              </a:defRPr>
            </a:lvl1pPr>
          </a:lstStyle>
          <a:p>
            <a:pPr>
              <a:defRPr/>
            </a:pPr>
            <a:fld id="{533926E3-B8E5-41E9-A438-6E486DD4A8CA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gyenes összekötő 4"/>
          <p:cNvSpPr>
            <a:spLocks noChangeShapeType="1"/>
          </p:cNvSpPr>
          <p:nvPr/>
        </p:nvSpPr>
        <p:spPr bwMode="auto">
          <a:xfrm flipV="1">
            <a:off x="4562475" y="1576388"/>
            <a:ext cx="9525" cy="481806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black"/>
              </a:solidFill>
              <a:latin typeface="+mn-lt"/>
            </a:endParaRPr>
          </a:p>
        </p:txBody>
      </p:sp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lang="hu-HU"/>
              <a:t>Mintacím szerkesztése</a:t>
            </a:r>
            <a:endParaRPr lang="en-US"/>
          </a:p>
        </p:txBody>
      </p:sp>
      <p:sp>
        <p:nvSpPr>
          <p:cNvPr id="10" name="Tartalom helye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/>
          </a:p>
        </p:txBody>
      </p:sp>
      <p:sp>
        <p:nvSpPr>
          <p:cNvPr id="12" name="Tartalom helye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/>
          </a:p>
        </p:txBody>
      </p:sp>
      <p:sp>
        <p:nvSpPr>
          <p:cNvPr id="6" name="Dátum helye 4"/>
          <p:cNvSpPr>
            <a:spLocks noGrp="1"/>
          </p:cNvSpPr>
          <p:nvPr>
            <p:ph type="dt" sz="half" idx="10"/>
          </p:nvPr>
        </p:nvSpPr>
        <p:spPr>
          <a:xfrm>
            <a:off x="5791200" y="6410325"/>
            <a:ext cx="3044825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FC6BCE-022A-418D-A094-239B87A4AC85}" type="datetime1">
              <a:rPr lang="hu-HU"/>
              <a:pPr>
                <a:defRPr/>
              </a:pPr>
              <a:t>2018.03.06.</a:t>
            </a:fld>
            <a:endParaRPr lang="hu-HU"/>
          </a:p>
        </p:txBody>
      </p:sp>
      <p:sp>
        <p:nvSpPr>
          <p:cNvPr id="7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8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A5E2B3-A2B7-421B-8DC8-B71CAF99A665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gyenes összekötő 6"/>
          <p:cNvSpPr>
            <a:spLocks noChangeShapeType="1"/>
          </p:cNvSpPr>
          <p:nvPr/>
        </p:nvSpPr>
        <p:spPr bwMode="auto">
          <a:xfrm flipV="1">
            <a:off x="4572000" y="2200275"/>
            <a:ext cx="0" cy="4187825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black"/>
              </a:solidFill>
              <a:latin typeface="+mn-lt"/>
            </a:endParaRPr>
          </a:p>
        </p:txBody>
      </p:sp>
      <p:sp>
        <p:nvSpPr>
          <p:cNvPr id="8" name="Téglalap 7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black"/>
              </a:solidFill>
              <a:latin typeface="+mn-lt"/>
            </a:endParaRPr>
          </a:p>
        </p:txBody>
      </p:sp>
      <p:sp>
        <p:nvSpPr>
          <p:cNvPr id="9" name="Téglalap 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black"/>
              </a:solidFill>
              <a:latin typeface="+mn-lt"/>
            </a:endParaRPr>
          </a:p>
        </p:txBody>
      </p:sp>
      <p:sp>
        <p:nvSpPr>
          <p:cNvPr id="10" name="Téglalap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black"/>
              </a:solidFill>
              <a:latin typeface="+mn-lt"/>
            </a:endParaRPr>
          </a:p>
        </p:txBody>
      </p:sp>
      <p:sp>
        <p:nvSpPr>
          <p:cNvPr id="11" name="Téglalap 10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black"/>
              </a:solidFill>
              <a:latin typeface="+mn-lt"/>
            </a:endParaRPr>
          </a:p>
        </p:txBody>
      </p:sp>
      <p:sp>
        <p:nvSpPr>
          <p:cNvPr id="12" name="Téglalap 11"/>
          <p:cNvSpPr/>
          <p:nvPr/>
        </p:nvSpPr>
        <p:spPr>
          <a:xfrm>
            <a:off x="152400" y="1371600"/>
            <a:ext cx="8832850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13" name="Téglalap 12"/>
          <p:cNvSpPr>
            <a:spLocks noChangeArrowheads="1"/>
          </p:cNvSpPr>
          <p:nvPr/>
        </p:nvSpPr>
        <p:spPr bwMode="auto">
          <a:xfrm>
            <a:off x="146050" y="6391275"/>
            <a:ext cx="8832850" cy="31115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black"/>
              </a:solidFill>
              <a:latin typeface="+mn-lt"/>
            </a:endParaRPr>
          </a:p>
        </p:txBody>
      </p:sp>
      <p:sp>
        <p:nvSpPr>
          <p:cNvPr id="14" name="Egyenes összekötő 13"/>
          <p:cNvSpPr>
            <a:spLocks noChangeShapeType="1"/>
          </p:cNvSpPr>
          <p:nvPr/>
        </p:nvSpPr>
        <p:spPr bwMode="auto">
          <a:xfrm>
            <a:off x="152400" y="1279525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black"/>
              </a:solidFill>
              <a:latin typeface="+mn-lt"/>
            </a:endParaRPr>
          </a:p>
        </p:txBody>
      </p:sp>
      <p:sp>
        <p:nvSpPr>
          <p:cNvPr id="15" name="Téglalap 14"/>
          <p:cNvSpPr>
            <a:spLocks noChangeArrowheads="1"/>
          </p:cNvSpPr>
          <p:nvPr/>
        </p:nvSpPr>
        <p:spPr bwMode="auto">
          <a:xfrm>
            <a:off x="152400" y="155575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black"/>
              </a:solidFill>
              <a:latin typeface="+mn-lt"/>
            </a:endParaRPr>
          </a:p>
        </p:txBody>
      </p:sp>
      <p:sp>
        <p:nvSpPr>
          <p:cNvPr id="16" name="Ellipszis 15"/>
          <p:cNvSpPr/>
          <p:nvPr/>
        </p:nvSpPr>
        <p:spPr>
          <a:xfrm>
            <a:off x="4267200" y="955675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17" name="Ellipszis 16"/>
          <p:cNvSpPr/>
          <p:nvPr/>
        </p:nvSpPr>
        <p:spPr>
          <a:xfrm>
            <a:off x="4362450" y="1050925"/>
            <a:ext cx="419100" cy="42068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24" name="Tartalom helye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/>
          </a:p>
        </p:txBody>
      </p:sp>
      <p:sp>
        <p:nvSpPr>
          <p:cNvPr id="26" name="Tartalom helye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/>
          </a:p>
        </p:txBody>
      </p:sp>
      <p:sp>
        <p:nvSpPr>
          <p:cNvPr id="23" name="Cím 22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hu-HU"/>
              <a:t>Mintacím szerkesztése</a:t>
            </a:r>
            <a:endParaRPr lang="en-US"/>
          </a:p>
        </p:txBody>
      </p:sp>
      <p:sp>
        <p:nvSpPr>
          <p:cNvPr id="18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123362-604D-4AB1-ADAD-601283AC25CD}" type="datetime1">
              <a:rPr lang="hu-HU"/>
              <a:pPr>
                <a:defRPr/>
              </a:pPr>
              <a:t>2018.03.06.</a:t>
            </a:fld>
            <a:endParaRPr lang="hu-HU"/>
          </a:p>
        </p:txBody>
      </p:sp>
      <p:sp>
        <p:nvSpPr>
          <p:cNvPr id="19" name="Élőláb helye 7"/>
          <p:cNvSpPr>
            <a:spLocks noGrp="1"/>
          </p:cNvSpPr>
          <p:nvPr>
            <p:ph type="ftr" sz="quarter" idx="11"/>
          </p:nvPr>
        </p:nvSpPr>
        <p:spPr>
          <a:xfrm>
            <a:off x="304800" y="6410325"/>
            <a:ext cx="35814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20" name="Dia számának helye 8"/>
          <p:cNvSpPr>
            <a:spLocks noGrp="1"/>
          </p:cNvSpPr>
          <p:nvPr>
            <p:ph type="sldNum" sz="quarter" idx="12"/>
          </p:nvPr>
        </p:nvSpPr>
        <p:spPr>
          <a:xfrm>
            <a:off x="4343400" y="1042988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pPr>
              <a:defRPr/>
            </a:pPr>
            <a:fld id="{0413A1EE-BDB7-4730-8E9B-114B98D685BD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4A976D-91DC-4B71-ABAC-80285766E3F7}" type="datetime1">
              <a:rPr lang="hu-HU"/>
              <a:pPr>
                <a:defRPr/>
              </a:pPr>
              <a:t>2018.03.06.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>
          <a:xfrm>
            <a:off x="4343400" y="1036638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C58E43-8F0D-4B73-9DB3-ED2816BEC52C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églalap 1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black"/>
              </a:solidFill>
              <a:latin typeface="+mn-lt"/>
            </a:endParaRPr>
          </a:p>
        </p:txBody>
      </p:sp>
      <p:sp>
        <p:nvSpPr>
          <p:cNvPr id="3" name="Téglalap 2"/>
          <p:cNvSpPr>
            <a:spLocks noChangeArrowheads="1"/>
          </p:cNvSpPr>
          <p:nvPr/>
        </p:nvSpPr>
        <p:spPr bwMode="white">
          <a:xfrm>
            <a:off x="0" y="0"/>
            <a:ext cx="9144000" cy="155575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black"/>
              </a:solidFill>
              <a:latin typeface="+mn-lt"/>
            </a:endParaRPr>
          </a:p>
        </p:txBody>
      </p:sp>
      <p:sp>
        <p:nvSpPr>
          <p:cNvPr id="4" name="Téglalap 3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black"/>
              </a:solidFill>
              <a:latin typeface="+mn-lt"/>
            </a:endParaRPr>
          </a:p>
        </p:txBody>
      </p:sp>
      <p:sp>
        <p:nvSpPr>
          <p:cNvPr id="5" name="Téglalap 4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black"/>
              </a:solidFill>
              <a:latin typeface="+mn-lt"/>
            </a:endParaRPr>
          </a:p>
        </p:txBody>
      </p:sp>
      <p:sp>
        <p:nvSpPr>
          <p:cNvPr id="6" name="Téglalap 5"/>
          <p:cNvSpPr>
            <a:spLocks noChangeArrowheads="1"/>
          </p:cNvSpPr>
          <p:nvPr/>
        </p:nvSpPr>
        <p:spPr bwMode="auto">
          <a:xfrm>
            <a:off x="146050" y="6391275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black"/>
              </a:solidFill>
              <a:latin typeface="+mn-lt"/>
            </a:endParaRPr>
          </a:p>
        </p:txBody>
      </p:sp>
      <p:sp>
        <p:nvSpPr>
          <p:cNvPr id="7" name="Téglalap 6"/>
          <p:cNvSpPr>
            <a:spLocks noChangeArrowheads="1"/>
          </p:cNvSpPr>
          <p:nvPr/>
        </p:nvSpPr>
        <p:spPr bwMode="auto">
          <a:xfrm>
            <a:off x="152400" y="158750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black"/>
              </a:solidFill>
              <a:latin typeface="+mn-lt"/>
            </a:endParaRPr>
          </a:p>
        </p:txBody>
      </p:sp>
      <p:sp>
        <p:nvSpPr>
          <p:cNvPr id="8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7F5796-4C15-484D-8240-DE48B305963A}" type="datetime1">
              <a:rPr lang="hu-HU"/>
              <a:pPr>
                <a:defRPr/>
              </a:pPr>
              <a:t>2018.03.06.</a:t>
            </a:fld>
            <a:endParaRPr lang="hu-HU"/>
          </a:p>
        </p:txBody>
      </p:sp>
      <p:sp>
        <p:nvSpPr>
          <p:cNvPr id="9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10" name="Dia számának helye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5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C559E701-FB62-4509-A096-296105760BA6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églalap 4"/>
          <p:cNvSpPr>
            <a:spLocks noChangeArrowheads="1"/>
          </p:cNvSpPr>
          <p:nvPr/>
        </p:nvSpPr>
        <p:spPr bwMode="auto">
          <a:xfrm>
            <a:off x="152400" y="152400"/>
            <a:ext cx="8832850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black"/>
              </a:solidFill>
              <a:latin typeface="+mn-lt"/>
            </a:endParaRPr>
          </a:p>
        </p:txBody>
      </p:sp>
      <p:sp>
        <p:nvSpPr>
          <p:cNvPr id="6" name="Téglalap 5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black"/>
              </a:solidFill>
              <a:latin typeface="+mn-lt"/>
            </a:endParaRPr>
          </a:p>
        </p:txBody>
      </p:sp>
      <p:sp>
        <p:nvSpPr>
          <p:cNvPr id="7" name="Téglalap 6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black"/>
              </a:solidFill>
              <a:latin typeface="+mn-lt"/>
            </a:endParaRPr>
          </a:p>
        </p:txBody>
      </p:sp>
      <p:sp>
        <p:nvSpPr>
          <p:cNvPr id="8" name="Téglalap 7"/>
          <p:cNvSpPr>
            <a:spLocks noChangeArrowheads="1"/>
          </p:cNvSpPr>
          <p:nvPr/>
        </p:nvSpPr>
        <p:spPr bwMode="white">
          <a:xfrm>
            <a:off x="0" y="0"/>
            <a:ext cx="9144000" cy="119063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black"/>
              </a:solidFill>
              <a:latin typeface="+mn-lt"/>
            </a:endParaRPr>
          </a:p>
        </p:txBody>
      </p:sp>
      <p:sp>
        <p:nvSpPr>
          <p:cNvPr id="9" name="Téglalap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black"/>
              </a:solidFill>
              <a:latin typeface="+mn-lt"/>
            </a:endParaRPr>
          </a:p>
        </p:txBody>
      </p:sp>
      <p:sp>
        <p:nvSpPr>
          <p:cNvPr id="10" name="Téglalap 9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11" name="Téglalap 10"/>
          <p:cNvSpPr>
            <a:spLocks noChangeArrowheads="1"/>
          </p:cNvSpPr>
          <p:nvPr/>
        </p:nvSpPr>
        <p:spPr bwMode="auto">
          <a:xfrm>
            <a:off x="152400" y="152400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black"/>
              </a:solidFill>
              <a:latin typeface="+mn-lt"/>
            </a:endParaRPr>
          </a:p>
        </p:txBody>
      </p:sp>
      <p:sp>
        <p:nvSpPr>
          <p:cNvPr id="12" name="Egyenes összekötő 11"/>
          <p:cNvSpPr>
            <a:spLocks noChangeShapeType="1"/>
          </p:cNvSpPr>
          <p:nvPr/>
        </p:nvSpPr>
        <p:spPr bwMode="auto">
          <a:xfrm>
            <a:off x="152400" y="533400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black"/>
              </a:solidFill>
              <a:latin typeface="+mn-lt"/>
            </a:endParaRPr>
          </a:p>
        </p:txBody>
      </p:sp>
      <p:sp>
        <p:nvSpPr>
          <p:cNvPr id="13" name="Ellipszis 12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14" name="Ellipszis 13"/>
          <p:cNvSpPr/>
          <p:nvPr/>
        </p:nvSpPr>
        <p:spPr>
          <a:xfrm>
            <a:off x="1390650" y="323850"/>
            <a:ext cx="419100" cy="419100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15" name="Téglalap 14"/>
          <p:cNvSpPr>
            <a:spLocks noChangeArrowheads="1"/>
          </p:cNvSpPr>
          <p:nvPr/>
        </p:nvSpPr>
        <p:spPr bwMode="auto">
          <a:xfrm>
            <a:off x="149225" y="6388100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black"/>
              </a:solidFill>
              <a:latin typeface="+mn-lt"/>
            </a:endParaRPr>
          </a:p>
        </p:txBody>
      </p:sp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lang="hu-HU"/>
              <a:t>Mintacím szerkesztése</a:t>
            </a:r>
            <a:endParaRPr lang="en-US"/>
          </a:p>
        </p:txBody>
      </p:sp>
      <p:sp>
        <p:nvSpPr>
          <p:cNvPr id="3" name="Szöveg helye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20" name="Tartalom helye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/>
          </a:p>
        </p:txBody>
      </p:sp>
      <p:sp>
        <p:nvSpPr>
          <p:cNvPr id="16" name="Dia számának helye 6"/>
          <p:cNvSpPr>
            <a:spLocks noGrp="1"/>
          </p:cNvSpPr>
          <p:nvPr>
            <p:ph type="sldNum" sz="quarter" idx="10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rgbClr val="8CADAE">
                    <a:shade val="75000"/>
                  </a:srgbClr>
                </a:solidFill>
              </a:defRPr>
            </a:lvl1pPr>
          </a:lstStyle>
          <a:p>
            <a:pPr>
              <a:defRPr/>
            </a:pPr>
            <a:fld id="{E4A960D5-4BC1-4CB5-9758-8B866F9C16B5}" type="slidenum">
              <a:rPr lang="hu-HU"/>
              <a:pPr>
                <a:defRPr/>
              </a:pPr>
              <a:t>‹#›</a:t>
            </a:fld>
            <a:endParaRPr lang="hu-HU"/>
          </a:p>
        </p:txBody>
      </p:sp>
      <p:sp>
        <p:nvSpPr>
          <p:cNvPr id="17" name="Dátum helye 4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7D4919-564A-4CAA-B292-E34587E4780B}" type="datetime1">
              <a:rPr lang="hu-HU"/>
              <a:pPr>
                <a:defRPr/>
              </a:pPr>
              <a:t>2018.03.06.</a:t>
            </a:fld>
            <a:endParaRPr lang="hu-HU"/>
          </a:p>
        </p:txBody>
      </p:sp>
      <p:sp>
        <p:nvSpPr>
          <p:cNvPr id="18" name="Élőláb helye 5"/>
          <p:cNvSpPr>
            <a:spLocks noGrp="1"/>
          </p:cNvSpPr>
          <p:nvPr>
            <p:ph type="ftr" sz="quarter" idx="12"/>
          </p:nvPr>
        </p:nvSpPr>
        <p:spPr>
          <a:xfrm>
            <a:off x="301625" y="6410325"/>
            <a:ext cx="3382963" cy="366713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gyenes összekötő 4"/>
          <p:cNvSpPr>
            <a:spLocks noChangeShapeType="1"/>
          </p:cNvSpPr>
          <p:nvPr/>
        </p:nvSpPr>
        <p:spPr bwMode="auto">
          <a:xfrm>
            <a:off x="152400" y="533400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black"/>
              </a:solidFill>
              <a:latin typeface="+mn-lt"/>
            </a:endParaRPr>
          </a:p>
        </p:txBody>
      </p:sp>
      <p:sp>
        <p:nvSpPr>
          <p:cNvPr id="6" name="Téglalap 5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black"/>
              </a:solidFill>
              <a:latin typeface="+mn-lt"/>
            </a:endParaRPr>
          </a:p>
        </p:txBody>
      </p:sp>
      <p:sp>
        <p:nvSpPr>
          <p:cNvPr id="7" name="Téglalap 6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black"/>
              </a:solidFill>
              <a:latin typeface="+mn-lt"/>
            </a:endParaRPr>
          </a:p>
        </p:txBody>
      </p:sp>
      <p:sp>
        <p:nvSpPr>
          <p:cNvPr id="8" name="Téglalap 7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black"/>
              </a:solidFill>
              <a:latin typeface="+mn-lt"/>
            </a:endParaRPr>
          </a:p>
        </p:txBody>
      </p:sp>
      <p:sp>
        <p:nvSpPr>
          <p:cNvPr id="9" name="Téglalap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black"/>
              </a:solidFill>
              <a:latin typeface="+mn-lt"/>
            </a:endParaRPr>
          </a:p>
        </p:txBody>
      </p:sp>
      <p:sp>
        <p:nvSpPr>
          <p:cNvPr id="10" name="Téglalap 9"/>
          <p:cNvSpPr>
            <a:spLocks noChangeArrowheads="1"/>
          </p:cNvSpPr>
          <p:nvPr/>
        </p:nvSpPr>
        <p:spPr bwMode="auto">
          <a:xfrm>
            <a:off x="152400" y="152400"/>
            <a:ext cx="8832850" cy="301625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black"/>
              </a:solidFill>
              <a:latin typeface="+mn-lt"/>
            </a:endParaRPr>
          </a:p>
        </p:txBody>
      </p:sp>
      <p:sp>
        <p:nvSpPr>
          <p:cNvPr id="11" name="Téglalap 10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12" name="Téglalap 11"/>
          <p:cNvSpPr>
            <a:spLocks noChangeArrowheads="1"/>
          </p:cNvSpPr>
          <p:nvPr/>
        </p:nvSpPr>
        <p:spPr bwMode="auto">
          <a:xfrm>
            <a:off x="152400" y="155575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black"/>
              </a:solidFill>
              <a:latin typeface="+mn-lt"/>
            </a:endParaRPr>
          </a:p>
        </p:txBody>
      </p:sp>
      <p:sp>
        <p:nvSpPr>
          <p:cNvPr id="13" name="Ellipszis 12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14" name="Ellipszis 13"/>
          <p:cNvSpPr/>
          <p:nvPr/>
        </p:nvSpPr>
        <p:spPr>
          <a:xfrm>
            <a:off x="1390650" y="323850"/>
            <a:ext cx="419100" cy="419100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15" name="Téglalap 14"/>
          <p:cNvSpPr>
            <a:spLocks noChangeArrowheads="1"/>
          </p:cNvSpPr>
          <p:nvPr/>
        </p:nvSpPr>
        <p:spPr bwMode="auto">
          <a:xfrm>
            <a:off x="149225" y="6388100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black"/>
              </a:solidFill>
              <a:latin typeface="+mn-lt"/>
            </a:endParaRPr>
          </a:p>
        </p:txBody>
      </p:sp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lang="hu-HU"/>
              <a:t>Mintacím szerkesztése</a:t>
            </a:r>
            <a:endParaRPr lang="en-US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hu-HU" noProof="0"/>
              <a:t>Kép beszúrásához kattintson az ikonra</a:t>
            </a:r>
            <a:endParaRPr lang="en-US" noProof="0" dirty="0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16" name="Dia számának helye 6"/>
          <p:cNvSpPr>
            <a:spLocks noGrp="1"/>
          </p:cNvSpPr>
          <p:nvPr>
            <p:ph type="sldNum" sz="quarter" idx="10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2C68DB-D66C-446F-B57C-B5F630209BC5}" type="slidenum">
              <a:rPr lang="hu-HU"/>
              <a:pPr>
                <a:defRPr/>
              </a:pPr>
              <a:t>‹#›</a:t>
            </a:fld>
            <a:endParaRPr lang="hu-HU"/>
          </a:p>
        </p:txBody>
      </p:sp>
      <p:sp>
        <p:nvSpPr>
          <p:cNvPr id="17" name="Dátum helye 4"/>
          <p:cNvSpPr>
            <a:spLocks noGrp="1"/>
          </p:cNvSpPr>
          <p:nvPr>
            <p:ph type="dt" sz="half" idx="11"/>
          </p:nvPr>
        </p:nvSpPr>
        <p:spPr>
          <a:xfrm>
            <a:off x="5788025" y="6405563"/>
            <a:ext cx="3044825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200BF7-E3BE-48C1-9A3A-95498A81C303}" type="datetime1">
              <a:rPr lang="hu-HU"/>
              <a:pPr>
                <a:defRPr/>
              </a:pPr>
              <a:t>2018.03.06.</a:t>
            </a:fld>
            <a:endParaRPr lang="hu-HU"/>
          </a:p>
        </p:txBody>
      </p:sp>
      <p:sp>
        <p:nvSpPr>
          <p:cNvPr id="18" name="Élőláb helye 5"/>
          <p:cNvSpPr>
            <a:spLocks noGrp="1"/>
          </p:cNvSpPr>
          <p:nvPr>
            <p:ph type="ftr" sz="quarter" idx="12"/>
          </p:nvPr>
        </p:nvSpPr>
        <p:spPr>
          <a:xfrm>
            <a:off x="301625" y="6410325"/>
            <a:ext cx="3584575" cy="366713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>
            <a:alphaModFix amt="30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églalap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black"/>
              </a:solidFill>
              <a:latin typeface="+mn-lt"/>
            </a:endParaRPr>
          </a:p>
        </p:txBody>
      </p:sp>
      <p:sp>
        <p:nvSpPr>
          <p:cNvPr id="16" name="Téglalap 15"/>
          <p:cNvSpPr>
            <a:spLocks noChangeArrowheads="1"/>
          </p:cNvSpPr>
          <p:nvPr/>
        </p:nvSpPr>
        <p:spPr bwMode="white">
          <a:xfrm>
            <a:off x="0" y="0"/>
            <a:ext cx="9144000" cy="1393825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black"/>
              </a:solidFill>
              <a:latin typeface="+mn-lt"/>
            </a:endParaRPr>
          </a:p>
        </p:txBody>
      </p:sp>
      <p:sp>
        <p:nvSpPr>
          <p:cNvPr id="18" name="Téglalap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black"/>
              </a:solidFill>
              <a:latin typeface="+mn-lt"/>
            </a:endParaRPr>
          </a:p>
        </p:txBody>
      </p:sp>
      <p:sp>
        <p:nvSpPr>
          <p:cNvPr id="19" name="Téglalap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black"/>
              </a:solidFill>
              <a:latin typeface="+mn-lt"/>
            </a:endParaRPr>
          </a:p>
        </p:txBody>
      </p:sp>
      <p:sp>
        <p:nvSpPr>
          <p:cNvPr id="9" name="Téglalap 8"/>
          <p:cNvSpPr>
            <a:spLocks noChangeArrowheads="1"/>
          </p:cNvSpPr>
          <p:nvPr/>
        </p:nvSpPr>
        <p:spPr bwMode="auto">
          <a:xfrm>
            <a:off x="149225" y="6388100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black"/>
              </a:solidFill>
              <a:latin typeface="+mn-lt"/>
            </a:endParaRPr>
          </a:p>
        </p:txBody>
      </p:sp>
      <p:sp>
        <p:nvSpPr>
          <p:cNvPr id="14" name="Dátum helye 13"/>
          <p:cNvSpPr>
            <a:spLocks noGrp="1"/>
          </p:cNvSpPr>
          <p:nvPr>
            <p:ph type="dt" sz="half" idx="2"/>
          </p:nvPr>
        </p:nvSpPr>
        <p:spPr>
          <a:xfrm>
            <a:off x="5791200" y="6405563"/>
            <a:ext cx="3044825" cy="365125"/>
          </a:xfrm>
          <a:prstGeom prst="rect">
            <a:avLst/>
          </a:prstGeom>
        </p:spPr>
        <p:txBody>
          <a:bodyPr vert="horz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rgbClr val="FFFFFF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B0A65CEC-818C-4BAE-91B5-D228D6457EC9}" type="datetime1">
              <a:rPr lang="hu-HU"/>
              <a:pPr>
                <a:defRPr/>
              </a:pPr>
              <a:t>2018.03.06.</a:t>
            </a:fld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3"/>
          </p:nvPr>
        </p:nvSpPr>
        <p:spPr>
          <a:xfrm>
            <a:off x="304800" y="6410325"/>
            <a:ext cx="3581400" cy="366713"/>
          </a:xfrm>
          <a:prstGeom prst="rect">
            <a:avLst/>
          </a:prstGeom>
        </p:spPr>
        <p:txBody>
          <a:bodyPr vert="horz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rgbClr val="FFFFFF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8" name="Téglalap 7"/>
          <p:cNvSpPr>
            <a:spLocks noChangeArrowheads="1"/>
          </p:cNvSpPr>
          <p:nvPr/>
        </p:nvSpPr>
        <p:spPr bwMode="auto">
          <a:xfrm>
            <a:off x="152400" y="155575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black"/>
              </a:solidFill>
              <a:latin typeface="+mn-lt"/>
            </a:endParaRPr>
          </a:p>
        </p:txBody>
      </p:sp>
      <p:sp>
        <p:nvSpPr>
          <p:cNvPr id="10" name="Egyenes összekötő 9"/>
          <p:cNvSpPr>
            <a:spLocks noChangeShapeType="1"/>
          </p:cNvSpPr>
          <p:nvPr/>
        </p:nvSpPr>
        <p:spPr bwMode="auto">
          <a:xfrm>
            <a:off x="152400" y="1276350"/>
            <a:ext cx="8832850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black"/>
              </a:solidFill>
              <a:latin typeface="+mn-lt"/>
            </a:endParaRPr>
          </a:p>
        </p:txBody>
      </p:sp>
      <p:sp>
        <p:nvSpPr>
          <p:cNvPr id="12" name="Ellipszis 11"/>
          <p:cNvSpPr/>
          <p:nvPr/>
        </p:nvSpPr>
        <p:spPr>
          <a:xfrm>
            <a:off x="4267200" y="955675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15" name="Ellipszis 14"/>
          <p:cNvSpPr/>
          <p:nvPr/>
        </p:nvSpPr>
        <p:spPr>
          <a:xfrm>
            <a:off x="4362450" y="1050925"/>
            <a:ext cx="419100" cy="42068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23" name="Dia számának helye 22"/>
          <p:cNvSpPr>
            <a:spLocks noGrp="1"/>
          </p:cNvSpPr>
          <p:nvPr>
            <p:ph type="sldNum" sz="quarter" idx="4"/>
          </p:nvPr>
        </p:nvSpPr>
        <p:spPr>
          <a:xfrm>
            <a:off x="4343400" y="1039813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600">
                <a:solidFill>
                  <a:srgbClr val="8CADAE">
                    <a:shade val="75000"/>
                  </a:srgb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3C62C662-82C0-4A1D-A33F-5B5362043A30}" type="slidenum">
              <a:rPr lang="hu-HU"/>
              <a:pPr>
                <a:defRPr/>
              </a:pPr>
              <a:t>‹#›</a:t>
            </a:fld>
            <a:endParaRPr lang="hu-HU"/>
          </a:p>
        </p:txBody>
      </p:sp>
      <p:sp>
        <p:nvSpPr>
          <p:cNvPr id="1038" name="Cím helye 21"/>
          <p:cNvSpPr>
            <a:spLocks noGrp="1"/>
          </p:cNvSpPr>
          <p:nvPr>
            <p:ph type="title"/>
          </p:nvPr>
        </p:nvSpPr>
        <p:spPr bwMode="auto">
          <a:xfrm>
            <a:off x="301625" y="228600"/>
            <a:ext cx="8534400" cy="758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hu-HU" altLang="hu-HU"/>
              <a:t>Mintacím szerkesztése</a:t>
            </a:r>
            <a:endParaRPr lang="en-US" altLang="hu-HU"/>
          </a:p>
        </p:txBody>
      </p:sp>
      <p:sp>
        <p:nvSpPr>
          <p:cNvPr id="1039" name="Szöveg helye 12"/>
          <p:cNvSpPr>
            <a:spLocks noGrp="1"/>
          </p:cNvSpPr>
          <p:nvPr>
            <p:ph type="body" idx="1"/>
          </p:nvPr>
        </p:nvSpPr>
        <p:spPr bwMode="auto">
          <a:xfrm>
            <a:off x="301625" y="1524000"/>
            <a:ext cx="8534400" cy="4598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u-HU" altLang="hu-HU"/>
              <a:t>Mintaszöveg szerkesztése</a:t>
            </a:r>
          </a:p>
          <a:p>
            <a:pPr lvl="1"/>
            <a:r>
              <a:rPr lang="hu-HU" altLang="hu-HU"/>
              <a:t>Második szint</a:t>
            </a:r>
          </a:p>
          <a:p>
            <a:pPr lvl="2"/>
            <a:r>
              <a:rPr lang="hu-HU" altLang="hu-HU"/>
              <a:t>Harmadik szint</a:t>
            </a:r>
          </a:p>
          <a:p>
            <a:pPr lvl="3"/>
            <a:r>
              <a:rPr lang="hu-HU" altLang="hu-HU"/>
              <a:t>Negyedik szint</a:t>
            </a:r>
          </a:p>
          <a:p>
            <a:pPr lvl="4"/>
            <a:r>
              <a:rPr lang="hu-HU" altLang="hu-HU"/>
              <a:t>Ötödik szint</a:t>
            </a:r>
            <a:endParaRPr lang="en-US" altLang="hu-H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62" r:id="rId1"/>
    <p:sldLayoutId id="2147483963" r:id="rId2"/>
    <p:sldLayoutId id="2147483964" r:id="rId3"/>
    <p:sldLayoutId id="2147483965" r:id="rId4"/>
    <p:sldLayoutId id="2147483966" r:id="rId5"/>
    <p:sldLayoutId id="2147483967" r:id="rId6"/>
    <p:sldLayoutId id="2147483968" r:id="rId7"/>
    <p:sldLayoutId id="2147483969" r:id="rId8"/>
    <p:sldLayoutId id="2147483970" r:id="rId9"/>
    <p:sldLayoutId id="2147483971" r:id="rId10"/>
    <p:sldLayoutId id="2147483972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300" kern="1200">
          <a:solidFill>
            <a:srgbClr val="7B9899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730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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325" indent="-228600" algn="l" rtl="0" eaLnBrk="0" fontAlgn="base" hangingPunct="0">
        <a:spcBef>
          <a:spcPct val="20000"/>
        </a:spcBef>
        <a:spcAft>
          <a:spcPct val="0"/>
        </a:spcAft>
        <a:buClr>
          <a:srgbClr val="8CADAE"/>
        </a:buClr>
        <a:buSzPct val="75000"/>
        <a:buFont typeface="Wingdings 2" pitchFamily="18" charset="2"/>
        <a:buChar char="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228600" algn="l" rtl="0" eaLnBrk="0" fontAlgn="base" hangingPunct="0">
        <a:spcBef>
          <a:spcPct val="20000"/>
        </a:spcBef>
        <a:spcAft>
          <a:spcPct val="0"/>
        </a:spcAft>
        <a:buClr>
          <a:srgbClr val="8C7B70"/>
        </a:buClr>
        <a:buSzPct val="70000"/>
        <a:buFont typeface="Wingdings" pitchFamily="2" charset="2"/>
        <a:buChar char=""/>
        <a:defRPr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0" fontAlgn="base" hangingPunct="0">
        <a:spcBef>
          <a:spcPct val="20000"/>
        </a:spcBef>
        <a:spcAft>
          <a:spcPct val="0"/>
        </a:spcAft>
        <a:buClr>
          <a:srgbClr val="8FB08C"/>
        </a:buClr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>
            <a:alphaModFix amt="30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églalap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black"/>
              </a:solidFill>
              <a:latin typeface="Georgia"/>
              <a:cs typeface="+mn-cs"/>
            </a:endParaRPr>
          </a:p>
        </p:txBody>
      </p:sp>
      <p:sp>
        <p:nvSpPr>
          <p:cNvPr id="16" name="Téglalap 15"/>
          <p:cNvSpPr>
            <a:spLocks noChangeArrowheads="1"/>
          </p:cNvSpPr>
          <p:nvPr/>
        </p:nvSpPr>
        <p:spPr bwMode="white">
          <a:xfrm>
            <a:off x="0" y="0"/>
            <a:ext cx="9144000" cy="1393825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black"/>
              </a:solidFill>
              <a:latin typeface="Georgia"/>
              <a:cs typeface="+mn-cs"/>
            </a:endParaRPr>
          </a:p>
        </p:txBody>
      </p:sp>
      <p:sp>
        <p:nvSpPr>
          <p:cNvPr id="18" name="Téglalap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black"/>
              </a:solidFill>
              <a:latin typeface="Georgia"/>
              <a:cs typeface="+mn-cs"/>
            </a:endParaRPr>
          </a:p>
        </p:txBody>
      </p:sp>
      <p:sp>
        <p:nvSpPr>
          <p:cNvPr id="19" name="Téglalap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black"/>
              </a:solidFill>
              <a:latin typeface="Georgia"/>
              <a:cs typeface="+mn-cs"/>
            </a:endParaRPr>
          </a:p>
        </p:txBody>
      </p:sp>
      <p:sp>
        <p:nvSpPr>
          <p:cNvPr id="9" name="Téglalap 8"/>
          <p:cNvSpPr>
            <a:spLocks noChangeArrowheads="1"/>
          </p:cNvSpPr>
          <p:nvPr/>
        </p:nvSpPr>
        <p:spPr bwMode="auto">
          <a:xfrm>
            <a:off x="149225" y="6388100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black"/>
              </a:solidFill>
              <a:latin typeface="Georgia"/>
              <a:cs typeface="+mn-cs"/>
            </a:endParaRPr>
          </a:p>
        </p:txBody>
      </p:sp>
      <p:sp>
        <p:nvSpPr>
          <p:cNvPr id="14" name="Dátum helye 13"/>
          <p:cNvSpPr>
            <a:spLocks noGrp="1"/>
          </p:cNvSpPr>
          <p:nvPr>
            <p:ph type="dt" sz="half" idx="2"/>
          </p:nvPr>
        </p:nvSpPr>
        <p:spPr>
          <a:xfrm>
            <a:off x="5791200" y="6405563"/>
            <a:ext cx="3044825" cy="365125"/>
          </a:xfrm>
          <a:prstGeom prst="rect">
            <a:avLst/>
          </a:prstGeom>
        </p:spPr>
        <p:txBody>
          <a:bodyPr vert="horz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rgbClr val="FFFFFF"/>
                </a:solidFill>
                <a:latin typeface="Georgia"/>
                <a:cs typeface="+mn-cs"/>
              </a:defRPr>
            </a:lvl1pPr>
          </a:lstStyle>
          <a:p>
            <a:pPr>
              <a:defRPr/>
            </a:pPr>
            <a:fld id="{20560CD2-0FA6-4A7E-AF05-3503E6461D08}" type="datetime1">
              <a:rPr lang="hu-HU"/>
              <a:pPr>
                <a:defRPr/>
              </a:pPr>
              <a:t>2018.03.06.</a:t>
            </a:fld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3"/>
          </p:nvPr>
        </p:nvSpPr>
        <p:spPr>
          <a:xfrm>
            <a:off x="304800" y="6410325"/>
            <a:ext cx="3581400" cy="366713"/>
          </a:xfrm>
          <a:prstGeom prst="rect">
            <a:avLst/>
          </a:prstGeom>
        </p:spPr>
        <p:txBody>
          <a:bodyPr vert="horz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rgbClr val="FFFFFF"/>
                </a:solidFill>
                <a:latin typeface="Georgia"/>
                <a:cs typeface="+mn-cs"/>
              </a:defRPr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8" name="Téglalap 7"/>
          <p:cNvSpPr>
            <a:spLocks noChangeArrowheads="1"/>
          </p:cNvSpPr>
          <p:nvPr/>
        </p:nvSpPr>
        <p:spPr bwMode="auto">
          <a:xfrm>
            <a:off x="152400" y="155575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black"/>
              </a:solidFill>
              <a:latin typeface="Georgia"/>
              <a:cs typeface="+mn-cs"/>
            </a:endParaRPr>
          </a:p>
        </p:txBody>
      </p:sp>
      <p:sp>
        <p:nvSpPr>
          <p:cNvPr id="10" name="Egyenes összekötő 9"/>
          <p:cNvSpPr>
            <a:spLocks noChangeShapeType="1"/>
          </p:cNvSpPr>
          <p:nvPr/>
        </p:nvSpPr>
        <p:spPr bwMode="auto">
          <a:xfrm>
            <a:off x="152400" y="1276350"/>
            <a:ext cx="8832850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black"/>
              </a:solidFill>
              <a:latin typeface="Georgia"/>
              <a:cs typeface="+mn-cs"/>
            </a:endParaRPr>
          </a:p>
        </p:txBody>
      </p:sp>
      <p:sp>
        <p:nvSpPr>
          <p:cNvPr id="12" name="Ellipszis 11"/>
          <p:cNvSpPr/>
          <p:nvPr/>
        </p:nvSpPr>
        <p:spPr>
          <a:xfrm>
            <a:off x="4267200" y="955675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15" name="Ellipszis 14"/>
          <p:cNvSpPr/>
          <p:nvPr/>
        </p:nvSpPr>
        <p:spPr>
          <a:xfrm>
            <a:off x="4362450" y="1050925"/>
            <a:ext cx="419100" cy="42068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23" name="Dia számának helye 22"/>
          <p:cNvSpPr>
            <a:spLocks noGrp="1"/>
          </p:cNvSpPr>
          <p:nvPr>
            <p:ph type="sldNum" sz="quarter" idx="4"/>
          </p:nvPr>
        </p:nvSpPr>
        <p:spPr>
          <a:xfrm>
            <a:off x="4343400" y="1039813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600">
                <a:solidFill>
                  <a:srgbClr val="8CADAE">
                    <a:shade val="75000"/>
                  </a:srgbClr>
                </a:solidFill>
                <a:latin typeface="Georgia"/>
                <a:cs typeface="+mn-cs"/>
              </a:defRPr>
            </a:lvl1pPr>
          </a:lstStyle>
          <a:p>
            <a:pPr>
              <a:defRPr/>
            </a:pPr>
            <a:fld id="{80FB0CD9-723B-4051-928B-106D73680BBD}" type="slidenum">
              <a:rPr lang="hu-HU"/>
              <a:pPr>
                <a:defRPr/>
              </a:pPr>
              <a:t>‹#›</a:t>
            </a:fld>
            <a:endParaRPr lang="hu-HU"/>
          </a:p>
        </p:txBody>
      </p:sp>
      <p:sp>
        <p:nvSpPr>
          <p:cNvPr id="2062" name="Cím helye 21"/>
          <p:cNvSpPr>
            <a:spLocks noGrp="1"/>
          </p:cNvSpPr>
          <p:nvPr>
            <p:ph type="title"/>
          </p:nvPr>
        </p:nvSpPr>
        <p:spPr bwMode="auto">
          <a:xfrm>
            <a:off x="301625" y="228600"/>
            <a:ext cx="8534400" cy="758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hu-HU"/>
              <a:t>Mintacím szerkesztése</a:t>
            </a:r>
            <a:endParaRPr lang="en-US"/>
          </a:p>
        </p:txBody>
      </p:sp>
      <p:sp>
        <p:nvSpPr>
          <p:cNvPr id="2063" name="Szöveg helye 12"/>
          <p:cNvSpPr>
            <a:spLocks noGrp="1"/>
          </p:cNvSpPr>
          <p:nvPr>
            <p:ph type="body" idx="1"/>
          </p:nvPr>
        </p:nvSpPr>
        <p:spPr bwMode="auto">
          <a:xfrm>
            <a:off x="301625" y="1524000"/>
            <a:ext cx="8534400" cy="4598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73" r:id="rId1"/>
    <p:sldLayoutId id="2147483974" r:id="rId2"/>
    <p:sldLayoutId id="2147483975" r:id="rId3"/>
    <p:sldLayoutId id="2147483976" r:id="rId4"/>
    <p:sldLayoutId id="2147483977" r:id="rId5"/>
    <p:sldLayoutId id="2147483978" r:id="rId6"/>
    <p:sldLayoutId id="2147483979" r:id="rId7"/>
    <p:sldLayoutId id="2147483980" r:id="rId8"/>
    <p:sldLayoutId id="2147483981" r:id="rId9"/>
    <p:sldLayoutId id="2147483982" r:id="rId10"/>
    <p:sldLayoutId id="2147483983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300" kern="1200">
          <a:solidFill>
            <a:srgbClr val="7B9899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730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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325" indent="-228600" algn="l" rtl="0" eaLnBrk="0" fontAlgn="base" hangingPunct="0">
        <a:spcBef>
          <a:spcPct val="20000"/>
        </a:spcBef>
        <a:spcAft>
          <a:spcPct val="0"/>
        </a:spcAft>
        <a:buClr>
          <a:srgbClr val="8CADAE"/>
        </a:buClr>
        <a:buSzPct val="75000"/>
        <a:buFont typeface="Wingdings 2" pitchFamily="18" charset="2"/>
        <a:buChar char="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228600" algn="l" rtl="0" eaLnBrk="0" fontAlgn="base" hangingPunct="0">
        <a:spcBef>
          <a:spcPct val="20000"/>
        </a:spcBef>
        <a:spcAft>
          <a:spcPct val="0"/>
        </a:spcAft>
        <a:buClr>
          <a:srgbClr val="8C7B70"/>
        </a:buClr>
        <a:buSzPct val="70000"/>
        <a:buFont typeface="Wingdings" pitchFamily="2" charset="2"/>
        <a:buChar char=""/>
        <a:defRPr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0" fontAlgn="base" hangingPunct="0">
        <a:spcBef>
          <a:spcPct val="20000"/>
        </a:spcBef>
        <a:spcAft>
          <a:spcPct val="0"/>
        </a:spcAft>
        <a:buClr>
          <a:srgbClr val="8FB08C"/>
        </a:buClr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1" name="Cím 2"/>
          <p:cNvSpPr>
            <a:spLocks noGrp="1"/>
          </p:cNvSpPr>
          <p:nvPr>
            <p:ph type="ctrTitle"/>
          </p:nvPr>
        </p:nvSpPr>
        <p:spPr>
          <a:xfrm>
            <a:off x="539552" y="260648"/>
            <a:ext cx="7918648" cy="1752600"/>
          </a:xfrm>
        </p:spPr>
        <p:txBody>
          <a:bodyPr/>
          <a:lstStyle/>
          <a:p>
            <a:pPr eaLnBrk="1" hangingPunct="1"/>
            <a:r>
              <a:rPr lang="hu-HU" dirty="0"/>
              <a:t>Az MTA kutatóintézményeinek szakkönyvtár-hálózata</a:t>
            </a:r>
            <a:endParaRPr lang="hu-HU" altLang="hu-HU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6" name="Kép 5" descr="logo_mtak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164288" y="4653136"/>
            <a:ext cx="1584176" cy="1584176"/>
          </a:xfrm>
          <a:prstGeom prst="rect">
            <a:avLst/>
          </a:prstGeom>
        </p:spPr>
      </p:pic>
      <p:sp>
        <p:nvSpPr>
          <p:cNvPr id="4" name="Dia számának helye 3">
            <a:extLst>
              <a:ext uri="{FF2B5EF4-FFF2-40B4-BE49-F238E27FC236}">
                <a16:creationId xmlns="" xmlns:a16="http://schemas.microsoft.com/office/drawing/2014/main" id="{26078280-5A35-4267-AC3B-FAA884A811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4343400" y="2204864"/>
            <a:ext cx="457200" cy="441325"/>
          </a:xfrm>
        </p:spPr>
        <p:txBody>
          <a:bodyPr/>
          <a:lstStyle/>
          <a:p>
            <a:pPr>
              <a:defRPr/>
            </a:pPr>
            <a:fld id="{61D1CD65-FE17-485D-8DD4-2E250ED5187F}" type="slidenum">
              <a:rPr lang="hu-HU" smtClean="0"/>
              <a:pPr>
                <a:defRPr/>
              </a:pPr>
              <a:t>1</a:t>
            </a:fld>
            <a:endParaRPr lang="hu-HU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="" xmlns:a16="http://schemas.microsoft.com/office/drawing/2014/main" id="{9987327D-8009-46EE-90D4-16BB463D18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1752" y="260648"/>
            <a:ext cx="8534400" cy="845311"/>
          </a:xfrm>
        </p:spPr>
        <p:txBody>
          <a:bodyPr/>
          <a:lstStyle/>
          <a:p>
            <a:r>
              <a:rPr lang="hu-HU" sz="2800" b="1" dirty="0"/>
              <a:t>Újítási törekvések, változások az akadémiai konszolidáció után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="" xmlns:a16="http://schemas.microsoft.com/office/drawing/2014/main" id="{DDECFA34-DBDB-4029-B22B-1A7CADB537D7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hu-HU" dirty="0"/>
              <a:t>2001-ben létrejött az Egyesített Társadalomtudományi Könyvtár a vári épületkomplexumban elhelyezett intézetek könyvtárainak egységes és centralizált működtetésére.</a:t>
            </a:r>
          </a:p>
          <a:p>
            <a:r>
              <a:rPr lang="hu-HU" dirty="0"/>
              <a:t>Csak a társadalomtudományi intézetek érintette</a:t>
            </a:r>
          </a:p>
          <a:p>
            <a:r>
              <a:rPr lang="hu-HU" dirty="0"/>
              <a:t>Nem volt kötelező a könyvtári integráció</a:t>
            </a:r>
          </a:p>
          <a:p>
            <a:r>
              <a:rPr lang="hu-HU" dirty="0"/>
              <a:t>Világgazdasági Kutatóintézet, Politikatudományi Intézet, Szociológiai Intézet, Etnikai-Nemzeti Kisebbségkutató Intézet könyvtárai</a:t>
            </a:r>
          </a:p>
          <a:p>
            <a:endParaRPr lang="hu-HU" dirty="0"/>
          </a:p>
        </p:txBody>
      </p:sp>
      <p:sp>
        <p:nvSpPr>
          <p:cNvPr id="5" name="Dia számának helye 3">
            <a:extLst>
              <a:ext uri="{FF2B5EF4-FFF2-40B4-BE49-F238E27FC236}">
                <a16:creationId xmlns="" xmlns:a16="http://schemas.microsoft.com/office/drawing/2014/main" id="{9ED1A260-4744-49BC-930B-88F1BC5932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4362450" y="1027113"/>
            <a:ext cx="457200" cy="441325"/>
          </a:xfrm>
        </p:spPr>
        <p:txBody>
          <a:bodyPr/>
          <a:lstStyle/>
          <a:p>
            <a:pPr>
              <a:defRPr/>
            </a:pPr>
            <a:fld id="{61D1CD65-FE17-485D-8DD4-2E250ED5187F}" type="slidenum">
              <a:rPr lang="hu-HU" smtClean="0"/>
              <a:pPr>
                <a:defRPr/>
              </a:pPr>
              <a:t>10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19090750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="" xmlns:a16="http://schemas.microsoft.com/office/drawing/2014/main" id="{3E646074-D820-43E7-B9B7-5FAD7F5645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6512" y="301979"/>
            <a:ext cx="8534400" cy="758825"/>
          </a:xfrm>
        </p:spPr>
        <p:txBody>
          <a:bodyPr/>
          <a:lstStyle/>
          <a:p>
            <a:r>
              <a:rPr lang="hu-HU" sz="2800" b="1" dirty="0"/>
              <a:t>A 2011. évi intézetátalakítások hatása a könyvtárakra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="" xmlns:a16="http://schemas.microsoft.com/office/drawing/2014/main" id="{A2C18ADF-2FD6-4D3F-8E5F-90F0CBC74200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hu-HU" dirty="0"/>
              <a:t>Az addigi 2 kutatóközpont (SZBK és KKK) és 37 kutatóintézet helyett a centralizálási törekvések eredményeképpen </a:t>
            </a:r>
          </a:p>
          <a:p>
            <a:pPr marL="0" indent="0">
              <a:buNone/>
            </a:pPr>
            <a:r>
              <a:rPr lang="hu-HU" dirty="0"/>
              <a:t>	- 5 önálló jogállású intézet és</a:t>
            </a:r>
          </a:p>
          <a:p>
            <a:pPr marL="0" indent="0">
              <a:buNone/>
            </a:pPr>
            <a:r>
              <a:rPr lang="hu-HU" dirty="0"/>
              <a:t>	- 10 kutatóközpont </a:t>
            </a:r>
          </a:p>
          <a:p>
            <a:pPr marL="0" indent="0">
              <a:buNone/>
            </a:pPr>
            <a:r>
              <a:rPr lang="hu-HU" dirty="0"/>
              <a:t>    jött létre.</a:t>
            </a:r>
          </a:p>
          <a:p>
            <a:r>
              <a:rPr lang="hu-HU" dirty="0"/>
              <a:t>Nem volt törekvés egységes működési elvek kidolgozására az intézeti könyvtárak számára, a diszciplináris szakkönyvtárak összeolvasztása nem volt cél.</a:t>
            </a:r>
          </a:p>
          <a:p>
            <a:endParaRPr lang="hu-HU" dirty="0"/>
          </a:p>
          <a:p>
            <a:pPr marL="0" indent="0">
              <a:buNone/>
            </a:pPr>
            <a:r>
              <a:rPr lang="hu-HU" dirty="0"/>
              <a:t>	</a:t>
            </a:r>
          </a:p>
        </p:txBody>
      </p:sp>
      <p:sp>
        <p:nvSpPr>
          <p:cNvPr id="4" name="Dia számának helye 3">
            <a:extLst>
              <a:ext uri="{FF2B5EF4-FFF2-40B4-BE49-F238E27FC236}">
                <a16:creationId xmlns="" xmlns:a16="http://schemas.microsoft.com/office/drawing/2014/main" id="{AE3BBAA6-635A-462F-AE94-4FF270A0B4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1D1CD65-FE17-485D-8DD4-2E250ED5187F}" type="slidenum">
              <a:rPr lang="hu-HU" smtClean="0"/>
              <a:pPr>
                <a:defRPr/>
              </a:pPr>
              <a:t>11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31911161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="" xmlns:a16="http://schemas.microsoft.com/office/drawing/2014/main" id="{9D3ADE31-DFC5-4B40-8917-3108CCCD57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2764" y="324557"/>
            <a:ext cx="8534400" cy="758825"/>
          </a:xfrm>
        </p:spPr>
        <p:txBody>
          <a:bodyPr/>
          <a:lstStyle/>
          <a:p>
            <a:r>
              <a:rPr lang="hu-HU" sz="2800" b="1" dirty="0"/>
              <a:t>Az MTA intézethálózatának </a:t>
            </a:r>
            <a:br>
              <a:rPr lang="hu-HU" sz="2800" b="1" dirty="0"/>
            </a:br>
            <a:r>
              <a:rPr lang="hu-HU" sz="2800" b="1" dirty="0"/>
              <a:t>jelenleg aktív szakkönyvtárai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="" xmlns:a16="http://schemas.microsoft.com/office/drawing/2014/main" id="{AA249D9D-38B3-4DBF-9F64-2A187D5D322F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292764" y="1293636"/>
            <a:ext cx="8503920" cy="5087692"/>
          </a:xfrm>
        </p:spPr>
        <p:txBody>
          <a:bodyPr/>
          <a:lstStyle/>
          <a:p>
            <a:pPr marL="0" indent="0">
              <a:buNone/>
            </a:pPr>
            <a:r>
              <a:rPr lang="hu-HU" sz="2400" b="1" dirty="0">
                <a:solidFill>
                  <a:schemeClr val="tx2">
                    <a:lumMod val="50000"/>
                  </a:schemeClr>
                </a:solidFill>
              </a:rPr>
              <a:t>Önálló intézetekben (4)</a:t>
            </a:r>
            <a:endParaRPr lang="hu-HU" b="1" dirty="0">
              <a:solidFill>
                <a:schemeClr val="tx2">
                  <a:lumMod val="50000"/>
                </a:schemeClr>
              </a:solidFill>
            </a:endParaRPr>
          </a:p>
          <a:p>
            <a:pPr marL="274638" lvl="1" indent="0">
              <a:buNone/>
            </a:pPr>
            <a:r>
              <a:rPr lang="hu-HU" sz="1800" b="1" dirty="0"/>
              <a:t>Atommagkutató Intézet </a:t>
            </a:r>
          </a:p>
          <a:p>
            <a:pPr marL="274638" lvl="1" indent="0">
              <a:buNone/>
            </a:pPr>
            <a:r>
              <a:rPr lang="hu-HU" sz="1800" b="1" dirty="0"/>
              <a:t>Nyelvtudományi Intézet</a:t>
            </a:r>
          </a:p>
          <a:p>
            <a:pPr marL="274638" lvl="1" indent="0">
              <a:buNone/>
            </a:pPr>
            <a:r>
              <a:rPr lang="hu-HU" sz="1800" b="1" dirty="0"/>
              <a:t>Rényi Alfréd Matematikai Kutatóintézet </a:t>
            </a:r>
          </a:p>
          <a:p>
            <a:pPr marL="274638" lvl="1" indent="0">
              <a:buNone/>
            </a:pPr>
            <a:r>
              <a:rPr lang="hu-HU" sz="1800" b="1" dirty="0"/>
              <a:t>Számítástechnikai és Automatizálási Intézet</a:t>
            </a:r>
          </a:p>
          <a:p>
            <a:pPr marL="0" indent="0">
              <a:buNone/>
            </a:pPr>
            <a:r>
              <a:rPr lang="hu-HU" sz="2400" b="1" dirty="0">
                <a:solidFill>
                  <a:schemeClr val="tx2">
                    <a:lumMod val="50000"/>
                  </a:schemeClr>
                </a:solidFill>
              </a:rPr>
              <a:t>Kutatóközpontokban (22)</a:t>
            </a:r>
          </a:p>
          <a:p>
            <a:pPr marL="274638" lvl="1" indent="0">
              <a:buNone/>
            </a:pPr>
            <a:r>
              <a:rPr lang="hu-HU" sz="1800" b="1" kern="0" dirty="0"/>
              <a:t>ATK</a:t>
            </a:r>
            <a:r>
              <a:rPr lang="hu-HU" sz="1800" kern="0" dirty="0"/>
              <a:t> (állatorvos-tudományi, mezőgazdasági, növényvédelmi, talajtani)</a:t>
            </a:r>
          </a:p>
          <a:p>
            <a:pPr marL="274638" lvl="1" indent="0">
              <a:buNone/>
            </a:pPr>
            <a:r>
              <a:rPr lang="hu-HU" sz="1800" b="1" kern="0" dirty="0"/>
              <a:t>BTK</a:t>
            </a:r>
            <a:r>
              <a:rPr lang="hu-HU" sz="1800" kern="0" dirty="0"/>
              <a:t> (filozófiai, irodalmi, művészettörténeti, néprajztudományi, régészeti, történettudományi, </a:t>
            </a:r>
            <a:r>
              <a:rPr lang="hu-HU" sz="1800" kern="0" dirty="0" err="1"/>
              <a:t>zenetud</a:t>
            </a:r>
            <a:r>
              <a:rPr lang="hu-HU" sz="1800" kern="0" dirty="0"/>
              <a:t>.)</a:t>
            </a:r>
          </a:p>
          <a:p>
            <a:pPr marL="274638" lvl="1" indent="0">
              <a:buNone/>
            </a:pPr>
            <a:r>
              <a:rPr lang="hu-HU" sz="1800" b="1" dirty="0"/>
              <a:t>CSFK</a:t>
            </a:r>
            <a:r>
              <a:rPr lang="hu-HU" sz="1800" dirty="0"/>
              <a:t> (csillagászati, földrajztudományi, geofizikai)</a:t>
            </a:r>
          </a:p>
          <a:p>
            <a:pPr marL="274638" lvl="1" indent="0">
              <a:buNone/>
            </a:pPr>
            <a:r>
              <a:rPr lang="hu-HU" sz="1800" b="1" dirty="0" err="1"/>
              <a:t>Enegiatud</a:t>
            </a:r>
            <a:r>
              <a:rPr lang="hu-HU" sz="1800" b="1" dirty="0"/>
              <a:t>. Kut.kp. + Wigner Fizikai Kut.kp. </a:t>
            </a:r>
            <a:r>
              <a:rPr lang="hu-HU" sz="1800" dirty="0"/>
              <a:t>(fizikai szakkönyvtár)</a:t>
            </a:r>
          </a:p>
          <a:p>
            <a:pPr marL="274638" lvl="1" indent="0">
              <a:buNone/>
            </a:pPr>
            <a:r>
              <a:rPr lang="hu-HU" sz="1800" b="1" dirty="0"/>
              <a:t>KRTK</a:t>
            </a:r>
            <a:r>
              <a:rPr lang="hu-HU" sz="1800" dirty="0"/>
              <a:t> (közgazdaság-tudományi,  regionális tudományi 4 telephelyen)</a:t>
            </a:r>
          </a:p>
          <a:p>
            <a:pPr marL="274638" lvl="1" indent="0">
              <a:buNone/>
            </a:pPr>
            <a:r>
              <a:rPr lang="hu-HU" sz="1800" b="1" dirty="0"/>
              <a:t>Ökológiai Kutatóközpont</a:t>
            </a:r>
            <a:r>
              <a:rPr lang="hu-HU" sz="1800" dirty="0"/>
              <a:t> (</a:t>
            </a:r>
            <a:r>
              <a:rPr lang="hu-HU" sz="1800" dirty="0" err="1"/>
              <a:t>limnológiai</a:t>
            </a:r>
            <a:r>
              <a:rPr lang="hu-HU" sz="1800" dirty="0"/>
              <a:t>, ökológiai, Duna-kutató)</a:t>
            </a:r>
          </a:p>
          <a:p>
            <a:pPr marL="274638" lvl="1" indent="0">
              <a:buNone/>
            </a:pPr>
            <a:r>
              <a:rPr lang="hu-HU" sz="1800" b="1" dirty="0"/>
              <a:t>Szegedi Biológiai Kutatóközpont</a:t>
            </a:r>
          </a:p>
          <a:p>
            <a:pPr marL="274638" lvl="1" indent="0">
              <a:buNone/>
            </a:pPr>
            <a:r>
              <a:rPr lang="hu-HU" sz="1800" b="1" dirty="0"/>
              <a:t>Társadalomtudományi Kutatóközpont</a:t>
            </a:r>
          </a:p>
          <a:p>
            <a:pPr marL="0" indent="0">
              <a:buNone/>
            </a:pPr>
            <a:endParaRPr lang="hu-HU" dirty="0"/>
          </a:p>
        </p:txBody>
      </p:sp>
      <p:sp>
        <p:nvSpPr>
          <p:cNvPr id="4" name="Dia számának helye 3">
            <a:extLst>
              <a:ext uri="{FF2B5EF4-FFF2-40B4-BE49-F238E27FC236}">
                <a16:creationId xmlns="" xmlns:a16="http://schemas.microsoft.com/office/drawing/2014/main" id="{D7019AE2-AE10-4427-BCAC-1C7A79A541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1D1CD65-FE17-485D-8DD4-2E250ED5187F}" type="slidenum">
              <a:rPr lang="hu-HU" smtClean="0"/>
              <a:pPr>
                <a:defRPr/>
              </a:pPr>
              <a:t>12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46680502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="" xmlns:a16="http://schemas.microsoft.com/office/drawing/2014/main" id="{6A70AF8F-BE62-48AE-B22D-F0A4D5919C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3850" y="326643"/>
            <a:ext cx="8534400" cy="758825"/>
          </a:xfrm>
        </p:spPr>
        <p:txBody>
          <a:bodyPr/>
          <a:lstStyle/>
          <a:p>
            <a:r>
              <a:rPr lang="hu-HU" sz="2800" b="1" dirty="0"/>
              <a:t>Az MTA intézethálózatának </a:t>
            </a:r>
            <a:br>
              <a:rPr lang="hu-HU" sz="2800" b="1" dirty="0"/>
            </a:br>
            <a:r>
              <a:rPr lang="hu-HU" sz="2800" b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jelenleg nem aktív </a:t>
            </a:r>
            <a:r>
              <a:rPr lang="hu-HU" sz="2800" b="1" dirty="0"/>
              <a:t>szakkönyvtárai</a:t>
            </a:r>
            <a:endParaRPr lang="hu-HU" sz="2800" dirty="0"/>
          </a:p>
        </p:txBody>
      </p:sp>
      <p:sp>
        <p:nvSpPr>
          <p:cNvPr id="3" name="Tartalom helye 2">
            <a:extLst>
              <a:ext uri="{FF2B5EF4-FFF2-40B4-BE49-F238E27FC236}">
                <a16:creationId xmlns="" xmlns:a16="http://schemas.microsoft.com/office/drawing/2014/main" id="{C79182BF-80FF-4FE7-86B1-1578255D70B8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662736" cy="4572000"/>
          </a:xfrm>
        </p:spPr>
        <p:txBody>
          <a:bodyPr/>
          <a:lstStyle/>
          <a:p>
            <a:endParaRPr lang="hu-HU" sz="2800" kern="0" dirty="0"/>
          </a:p>
          <a:p>
            <a:r>
              <a:rPr lang="hu-HU" sz="2800" b="1" kern="0" dirty="0">
                <a:solidFill>
                  <a:schemeClr val="accent1">
                    <a:lumMod val="75000"/>
                  </a:schemeClr>
                </a:solidFill>
              </a:rPr>
              <a:t>Kísérleti Orvostudományi Kutatóintézet </a:t>
            </a:r>
            <a:r>
              <a:rPr lang="hu-HU" sz="2800" kern="0" dirty="0"/>
              <a:t>könyvtára</a:t>
            </a:r>
          </a:p>
          <a:p>
            <a:endParaRPr lang="hu-HU" sz="2800" kern="0" dirty="0"/>
          </a:p>
          <a:p>
            <a:r>
              <a:rPr lang="hu-HU" sz="2800" b="1" kern="0" dirty="0">
                <a:solidFill>
                  <a:schemeClr val="accent1">
                    <a:lumMod val="75000"/>
                  </a:schemeClr>
                </a:solidFill>
              </a:rPr>
              <a:t>Természettudományi Kutatóközpont</a:t>
            </a:r>
          </a:p>
          <a:p>
            <a:pPr marL="0" indent="0">
              <a:buNone/>
            </a:pPr>
            <a:r>
              <a:rPr lang="hu-HU" sz="2800" kern="0" dirty="0"/>
              <a:t>(kémiai, </a:t>
            </a:r>
            <a:r>
              <a:rPr lang="hu-HU" sz="2800" kern="0" dirty="0" err="1"/>
              <a:t>enzimológiai</a:t>
            </a:r>
            <a:r>
              <a:rPr lang="hu-HU" sz="2800" kern="0" dirty="0"/>
              <a:t>, pszichológiai   szakkönyvtárak) </a:t>
            </a:r>
          </a:p>
          <a:p>
            <a:endParaRPr lang="hu-HU" sz="2800" kern="0" dirty="0"/>
          </a:p>
          <a:p>
            <a:pPr marL="0" indent="0">
              <a:buNone/>
            </a:pPr>
            <a:r>
              <a:rPr lang="hu-HU" sz="2800" kern="0" dirty="0"/>
              <a:t>   </a:t>
            </a:r>
          </a:p>
          <a:p>
            <a:pPr marL="0" indent="0">
              <a:buNone/>
            </a:pPr>
            <a:endParaRPr lang="hu-HU" sz="2800" kern="0" dirty="0"/>
          </a:p>
          <a:p>
            <a:endParaRPr lang="hu-HU" dirty="0"/>
          </a:p>
        </p:txBody>
      </p:sp>
      <p:sp>
        <p:nvSpPr>
          <p:cNvPr id="4" name="Dia számának helye 3">
            <a:extLst>
              <a:ext uri="{FF2B5EF4-FFF2-40B4-BE49-F238E27FC236}">
                <a16:creationId xmlns="" xmlns:a16="http://schemas.microsoft.com/office/drawing/2014/main" id="{F4EAFD69-8B40-49C0-A1A3-62E1329B22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1D1CD65-FE17-485D-8DD4-2E250ED5187F}" type="slidenum">
              <a:rPr lang="hu-HU" smtClean="0"/>
              <a:pPr>
                <a:defRPr/>
              </a:pPr>
              <a:t>13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43755157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1" name="Cím 2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175792"/>
          </a:xfrm>
        </p:spPr>
        <p:txBody>
          <a:bodyPr/>
          <a:lstStyle/>
          <a:p>
            <a:pPr eaLnBrk="1" hangingPunct="1"/>
            <a:r>
              <a:rPr lang="hu-HU" b="1" dirty="0">
                <a:solidFill>
                  <a:schemeClr val="accent1">
                    <a:lumMod val="75000"/>
                  </a:schemeClr>
                </a:solidFill>
              </a:rPr>
              <a:t>Az akadémiai intézmények könyvtárai jelenleg</a:t>
            </a:r>
            <a:endParaRPr lang="hu-HU" altLang="hu-HU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6" name="Alcím 5"/>
          <p:cNvSpPr>
            <a:spLocks noGrp="1"/>
          </p:cNvSpPr>
          <p:nvPr>
            <p:ph type="subTitle" idx="1"/>
          </p:nvPr>
        </p:nvSpPr>
        <p:spPr>
          <a:xfrm>
            <a:off x="1371600" y="3933056"/>
            <a:ext cx="6400800" cy="2016224"/>
          </a:xfrm>
        </p:spPr>
        <p:txBody>
          <a:bodyPr/>
          <a:lstStyle/>
          <a:p>
            <a:r>
              <a:rPr lang="hu-HU" sz="2000" dirty="0">
                <a:solidFill>
                  <a:schemeClr val="tx2">
                    <a:lumMod val="50000"/>
                  </a:schemeClr>
                </a:solidFill>
              </a:rPr>
              <a:t>Az intézetátalakítás utáni évek</a:t>
            </a:r>
          </a:p>
        </p:txBody>
      </p:sp>
      <p:sp>
        <p:nvSpPr>
          <p:cNvPr id="4" name="Dia számának helye 3">
            <a:extLst>
              <a:ext uri="{FF2B5EF4-FFF2-40B4-BE49-F238E27FC236}">
                <a16:creationId xmlns="" xmlns:a16="http://schemas.microsoft.com/office/drawing/2014/main" id="{4C68D422-2C3C-4244-8B01-6C1C8B383D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4343400" y="2204864"/>
            <a:ext cx="457200" cy="441325"/>
          </a:xfrm>
        </p:spPr>
        <p:txBody>
          <a:bodyPr/>
          <a:lstStyle/>
          <a:p>
            <a:pPr>
              <a:defRPr/>
            </a:pPr>
            <a:fld id="{61D1CD65-FE17-485D-8DD4-2E250ED5187F}" type="slidenum">
              <a:rPr lang="hu-HU" smtClean="0"/>
              <a:pPr>
                <a:defRPr/>
              </a:pPr>
              <a:t>14</a:t>
            </a:fld>
            <a:endParaRPr lang="hu-HU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="" xmlns:a16="http://schemas.microsoft.com/office/drawing/2014/main" id="{81721742-5784-43BA-B8D6-2138581AE6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z="2800" b="1" dirty="0"/>
              <a:t>Költözések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="" xmlns:a16="http://schemas.microsoft.com/office/drawing/2014/main" id="{1E7785E1-61B2-4926-837C-48B558A7EF1E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hu-HU" sz="3200" dirty="0"/>
              <a:t>2012 óta 11 intézeti könyvtár is költözött (2 könyvtár kétszer is):</a:t>
            </a:r>
          </a:p>
          <a:p>
            <a:pPr>
              <a:buFont typeface="Georgia" panose="02040502050405020303" pitchFamily="18" charset="0"/>
              <a:buChar char="–"/>
            </a:pPr>
            <a:r>
              <a:rPr lang="hu-HU" sz="2400" dirty="0">
                <a:solidFill>
                  <a:schemeClr val="accent1">
                    <a:lumMod val="75000"/>
                  </a:schemeClr>
                </a:solidFill>
              </a:rPr>
              <a:t>A Kémiai Kutatóközpont könyvtára </a:t>
            </a:r>
          </a:p>
          <a:p>
            <a:pPr>
              <a:buFont typeface="Georgia" panose="02040502050405020303" pitchFamily="18" charset="0"/>
              <a:buChar char="–"/>
            </a:pPr>
            <a:r>
              <a:rPr lang="hu-HU" sz="2400" dirty="0">
                <a:solidFill>
                  <a:schemeClr val="accent1">
                    <a:lumMod val="75000"/>
                  </a:schemeClr>
                </a:solidFill>
              </a:rPr>
              <a:t>A Pszichológiai Intézet könyvtára </a:t>
            </a:r>
          </a:p>
          <a:p>
            <a:pPr>
              <a:buFont typeface="Georgia" panose="02040502050405020303" pitchFamily="18" charset="0"/>
              <a:buChar char="–"/>
            </a:pPr>
            <a:r>
              <a:rPr lang="hu-HU" sz="2400" dirty="0">
                <a:solidFill>
                  <a:schemeClr val="accent1">
                    <a:lumMod val="75000"/>
                  </a:schemeClr>
                </a:solidFill>
              </a:rPr>
              <a:t>Az </a:t>
            </a:r>
            <a:r>
              <a:rPr lang="hu-HU" sz="2400" dirty="0" err="1">
                <a:solidFill>
                  <a:schemeClr val="accent1">
                    <a:lumMod val="75000"/>
                  </a:schemeClr>
                </a:solidFill>
              </a:rPr>
              <a:t>Enzimológiai</a:t>
            </a:r>
            <a:r>
              <a:rPr lang="hu-HU" sz="2400" dirty="0">
                <a:solidFill>
                  <a:schemeClr val="accent1">
                    <a:lumMod val="75000"/>
                  </a:schemeClr>
                </a:solidFill>
              </a:rPr>
              <a:t> Intézet könyvtára </a:t>
            </a:r>
          </a:p>
          <a:p>
            <a:pPr>
              <a:buFont typeface="Georgia" panose="02040502050405020303" pitchFamily="18" charset="0"/>
              <a:buChar char="–"/>
            </a:pPr>
            <a:r>
              <a:rPr lang="hu-HU" sz="2400" dirty="0">
                <a:solidFill>
                  <a:schemeClr val="accent1">
                    <a:lumMod val="75000"/>
                  </a:schemeClr>
                </a:solidFill>
              </a:rPr>
              <a:t>A BTK 5 intézeti könyvtára (Filozófiai Intézet, Művészettörténeti Intézet, Néprajztudományi Intézet, Régészeti Intézet, Történettudományi Intézet) </a:t>
            </a:r>
          </a:p>
          <a:p>
            <a:pPr>
              <a:buFont typeface="Georgia" panose="02040502050405020303" pitchFamily="18" charset="0"/>
              <a:buChar char="–"/>
            </a:pPr>
            <a:r>
              <a:rPr lang="hu-HU" sz="2400" dirty="0">
                <a:solidFill>
                  <a:schemeClr val="accent1">
                    <a:lumMod val="75000"/>
                  </a:schemeClr>
                </a:solidFill>
              </a:rPr>
              <a:t>A TK Egyesített Társadalomtudományi Könyvtára </a:t>
            </a:r>
          </a:p>
          <a:p>
            <a:pPr>
              <a:buFont typeface="Georgia" panose="02040502050405020303" pitchFamily="18" charset="0"/>
              <a:buChar char="–"/>
            </a:pPr>
            <a:r>
              <a:rPr lang="hu-HU" sz="2400" dirty="0">
                <a:solidFill>
                  <a:schemeClr val="accent1">
                    <a:lumMod val="75000"/>
                  </a:schemeClr>
                </a:solidFill>
              </a:rPr>
              <a:t>A KRTK közgazdaság-tudományi könyvtára </a:t>
            </a:r>
          </a:p>
          <a:p>
            <a:pPr>
              <a:buFont typeface="Georgia" panose="02040502050405020303" pitchFamily="18" charset="0"/>
              <a:buChar char="–"/>
            </a:pPr>
            <a:r>
              <a:rPr lang="hu-HU" sz="2400" dirty="0">
                <a:solidFill>
                  <a:schemeClr val="accent1">
                    <a:lumMod val="75000"/>
                  </a:schemeClr>
                </a:solidFill>
              </a:rPr>
              <a:t>A Nyelvtudományi Intézet könyvtára (felújítás miatt)</a:t>
            </a:r>
          </a:p>
          <a:p>
            <a:pPr>
              <a:buFont typeface="Georgia" panose="02040502050405020303" pitchFamily="18" charset="0"/>
              <a:buChar char="–"/>
            </a:pPr>
            <a:endParaRPr lang="hu-HU" sz="2400" dirty="0">
              <a:solidFill>
                <a:schemeClr val="accent1">
                  <a:lumMod val="75000"/>
                </a:schemeClr>
              </a:solidFill>
            </a:endParaRPr>
          </a:p>
          <a:p>
            <a:endParaRPr lang="hu-HU" dirty="0"/>
          </a:p>
        </p:txBody>
      </p:sp>
      <p:sp>
        <p:nvSpPr>
          <p:cNvPr id="4" name="Dia számának helye 3">
            <a:extLst>
              <a:ext uri="{FF2B5EF4-FFF2-40B4-BE49-F238E27FC236}">
                <a16:creationId xmlns="" xmlns:a16="http://schemas.microsoft.com/office/drawing/2014/main" id="{E21055DA-0B2E-42B5-90F0-D207BA26A1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1D1CD65-FE17-485D-8DD4-2E250ED5187F}" type="slidenum">
              <a:rPr lang="hu-HU" smtClean="0"/>
              <a:pPr>
                <a:defRPr/>
              </a:pPr>
              <a:t>15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59499400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="" xmlns:a16="http://schemas.microsoft.com/office/drawing/2014/main" id="{CCF833FB-A73F-4C3E-BDFA-5C1D9DF76C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1752" y="268289"/>
            <a:ext cx="8534400" cy="568424"/>
          </a:xfrm>
        </p:spPr>
        <p:txBody>
          <a:bodyPr/>
          <a:lstStyle/>
          <a:p>
            <a:r>
              <a:rPr lang="hu-HU" sz="2800" b="1" dirty="0"/>
              <a:t>A könyvtárak munkatársainak száma </a:t>
            </a:r>
            <a:endParaRPr lang="hu-HU" sz="2800" dirty="0"/>
          </a:p>
        </p:txBody>
      </p:sp>
      <p:graphicFrame>
        <p:nvGraphicFramePr>
          <p:cNvPr id="5" name="Tartalom helye 4">
            <a:extLst>
              <a:ext uri="{FF2B5EF4-FFF2-40B4-BE49-F238E27FC236}">
                <a16:creationId xmlns="" xmlns:a16="http://schemas.microsoft.com/office/drawing/2014/main" id="{551A889C-A59E-4B0C-ACF3-AF59B9CC2511}"/>
              </a:ext>
            </a:extLst>
          </p:cNvPr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150383331"/>
              </p:ext>
            </p:extLst>
          </p:nvPr>
        </p:nvGraphicFramePr>
        <p:xfrm>
          <a:off x="351423" y="2276872"/>
          <a:ext cx="8504238" cy="31496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348369">
                  <a:extLst>
                    <a:ext uri="{9D8B030D-6E8A-4147-A177-3AD203B41FA5}">
                      <a16:colId xmlns="" xmlns:a16="http://schemas.microsoft.com/office/drawing/2014/main" val="1706098824"/>
                    </a:ext>
                  </a:extLst>
                </a:gridCol>
                <a:gridCol w="970542">
                  <a:extLst>
                    <a:ext uri="{9D8B030D-6E8A-4147-A177-3AD203B41FA5}">
                      <a16:colId xmlns="" xmlns:a16="http://schemas.microsoft.com/office/drawing/2014/main" val="3475809118"/>
                    </a:ext>
                  </a:extLst>
                </a:gridCol>
                <a:gridCol w="1071511">
                  <a:extLst>
                    <a:ext uri="{9D8B030D-6E8A-4147-A177-3AD203B41FA5}">
                      <a16:colId xmlns="" xmlns:a16="http://schemas.microsoft.com/office/drawing/2014/main" val="2859012764"/>
                    </a:ext>
                  </a:extLst>
                </a:gridCol>
                <a:gridCol w="1071511">
                  <a:extLst>
                    <a:ext uri="{9D8B030D-6E8A-4147-A177-3AD203B41FA5}">
                      <a16:colId xmlns="" xmlns:a16="http://schemas.microsoft.com/office/drawing/2014/main" val="2420021421"/>
                    </a:ext>
                  </a:extLst>
                </a:gridCol>
                <a:gridCol w="1071511">
                  <a:extLst>
                    <a:ext uri="{9D8B030D-6E8A-4147-A177-3AD203B41FA5}">
                      <a16:colId xmlns="" xmlns:a16="http://schemas.microsoft.com/office/drawing/2014/main" val="2537580271"/>
                    </a:ext>
                  </a:extLst>
                </a:gridCol>
                <a:gridCol w="1071511">
                  <a:extLst>
                    <a:ext uri="{9D8B030D-6E8A-4147-A177-3AD203B41FA5}">
                      <a16:colId xmlns="" xmlns:a16="http://schemas.microsoft.com/office/drawing/2014/main" val="3490537621"/>
                    </a:ext>
                  </a:extLst>
                </a:gridCol>
                <a:gridCol w="899283">
                  <a:extLst>
                    <a:ext uri="{9D8B030D-6E8A-4147-A177-3AD203B41FA5}">
                      <a16:colId xmlns="" xmlns:a16="http://schemas.microsoft.com/office/drawing/2014/main" val="347011001"/>
                    </a:ext>
                  </a:extLst>
                </a:gridCol>
              </a:tblGrid>
              <a:tr h="370840">
                <a:tc rowSpan="2">
                  <a:txBody>
                    <a:bodyPr/>
                    <a:lstStyle/>
                    <a:p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400" dirty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A könyv-tárak száma*</a:t>
                      </a: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hu-HU" b="1" dirty="0"/>
                        <a:t>2016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hu-HU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hu-HU" b="1" dirty="0"/>
                        <a:t>2017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b="1" dirty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2011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3228054771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050" dirty="0">
                          <a:solidFill>
                            <a:schemeClr val="accent1">
                              <a:lumMod val="25000"/>
                            </a:schemeClr>
                          </a:solidFill>
                        </a:rPr>
                        <a:t>* a TTK és a KOKI nélkül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400" dirty="0"/>
                        <a:t>könyvtáros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400" dirty="0"/>
                        <a:t>nem könyvtáros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400" dirty="0"/>
                        <a:t>könyvtáros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400" dirty="0"/>
                        <a:t>nem könyvtáros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400" dirty="0">
                          <a:solidFill>
                            <a:schemeClr val="accent3">
                              <a:lumMod val="65000"/>
                            </a:schemeClr>
                          </a:solidFill>
                        </a:rPr>
                        <a:t>összesen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45599355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hu-HU" sz="1600" dirty="0"/>
                        <a:t>Matematikai és természettudományok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600" dirty="0"/>
                        <a:t>7</a:t>
                      </a:r>
                      <a:endParaRPr lang="hu-HU" sz="16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600" dirty="0"/>
                        <a:t>15,3</a:t>
                      </a:r>
                      <a:endParaRPr lang="hu-HU" sz="16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600" dirty="0"/>
                        <a:t>3</a:t>
                      </a:r>
                      <a:endParaRPr lang="hu-HU" sz="16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600" dirty="0"/>
                        <a:t>14</a:t>
                      </a:r>
                      <a:endParaRPr lang="hu-HU" sz="16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600" dirty="0"/>
                        <a:t>1,2</a:t>
                      </a:r>
                      <a:endParaRPr lang="hu-HU" sz="16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600" dirty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22</a:t>
                      </a:r>
                      <a:endParaRPr lang="hu-HU" sz="1600" b="1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201449087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hu-HU" sz="1600" dirty="0"/>
                        <a:t>Élettudományok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600" dirty="0"/>
                        <a:t>8</a:t>
                      </a:r>
                      <a:endParaRPr lang="hu-HU" sz="16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600" dirty="0"/>
                        <a:t>5</a:t>
                      </a:r>
                      <a:endParaRPr lang="hu-HU" sz="16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600" dirty="0"/>
                        <a:t>1</a:t>
                      </a:r>
                      <a:endParaRPr lang="hu-HU" sz="16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600" dirty="0"/>
                        <a:t>5</a:t>
                      </a:r>
                      <a:endParaRPr lang="hu-HU" sz="16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600" dirty="0"/>
                        <a:t>1</a:t>
                      </a:r>
                      <a:endParaRPr lang="hu-HU" sz="16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600" dirty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12</a:t>
                      </a:r>
                      <a:endParaRPr lang="hu-HU" sz="1600" b="1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78286616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hu-HU" sz="1600" dirty="0"/>
                        <a:t>Bölcsészet- és társadalomtudományok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600" dirty="0"/>
                        <a:t>11</a:t>
                      </a:r>
                      <a:endParaRPr lang="hu-HU" sz="16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600" dirty="0"/>
                        <a:t>25</a:t>
                      </a:r>
                      <a:endParaRPr lang="hu-HU" sz="16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600" dirty="0"/>
                        <a:t>2</a:t>
                      </a:r>
                      <a:endParaRPr lang="hu-HU" sz="16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600" dirty="0"/>
                        <a:t>22,5</a:t>
                      </a:r>
                      <a:endParaRPr lang="hu-HU" sz="16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600" dirty="0"/>
                        <a:t>1</a:t>
                      </a:r>
                      <a:endParaRPr lang="hu-HU" sz="16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600" dirty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44,5</a:t>
                      </a:r>
                      <a:endParaRPr lang="hu-HU" sz="1600" b="1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276902378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600" b="1" dirty="0"/>
                        <a:t>26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600" b="1" dirty="0"/>
                        <a:t>45,3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600" b="1" dirty="0"/>
                        <a:t>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600" b="1" dirty="0"/>
                        <a:t>41,5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600" b="1" dirty="0"/>
                        <a:t>3,2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600" b="1" dirty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78,5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1230178969"/>
                  </a:ext>
                </a:extLst>
              </a:tr>
            </a:tbl>
          </a:graphicData>
        </a:graphic>
      </p:graphicFrame>
      <p:sp>
        <p:nvSpPr>
          <p:cNvPr id="4" name="Dia számának helye 3">
            <a:extLst>
              <a:ext uri="{FF2B5EF4-FFF2-40B4-BE49-F238E27FC236}">
                <a16:creationId xmlns="" xmlns:a16="http://schemas.microsoft.com/office/drawing/2014/main" id="{51475FC2-4BE0-4321-84BD-EFD9B64FBC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1D1CD65-FE17-485D-8DD4-2E250ED5187F}" type="slidenum">
              <a:rPr lang="hu-HU" smtClean="0"/>
              <a:pPr>
                <a:defRPr/>
              </a:pPr>
              <a:t>16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42260849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="" xmlns:a16="http://schemas.microsoft.com/office/drawing/2014/main" id="{6BB7B2CC-42EB-49C0-A1E6-91DD2D814E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4345" y="351496"/>
            <a:ext cx="8534400" cy="758825"/>
          </a:xfrm>
        </p:spPr>
        <p:txBody>
          <a:bodyPr/>
          <a:lstStyle/>
          <a:p>
            <a:r>
              <a:rPr lang="hu-HU" sz="2800" b="1" dirty="0"/>
              <a:t>MTMT-adminisztrátori és publikáció- és idézettséggyűjtési feladat kutató részére</a:t>
            </a:r>
          </a:p>
        </p:txBody>
      </p:sp>
      <p:graphicFrame>
        <p:nvGraphicFramePr>
          <p:cNvPr id="5" name="Tartalom helye 4">
            <a:extLst>
              <a:ext uri="{FF2B5EF4-FFF2-40B4-BE49-F238E27FC236}">
                <a16:creationId xmlns="" xmlns:a16="http://schemas.microsoft.com/office/drawing/2014/main" id="{D8A4924A-77C4-42BA-8B71-C7AE799B6475}"/>
              </a:ext>
            </a:extLst>
          </p:cNvPr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2496442276"/>
              </p:ext>
            </p:extLst>
          </p:nvPr>
        </p:nvGraphicFramePr>
        <p:xfrm>
          <a:off x="323528" y="2060848"/>
          <a:ext cx="8496035" cy="3022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52328">
                  <a:extLst>
                    <a:ext uri="{9D8B030D-6E8A-4147-A177-3AD203B41FA5}">
                      <a16:colId xmlns="" xmlns:a16="http://schemas.microsoft.com/office/drawing/2014/main" val="440824362"/>
                    </a:ext>
                  </a:extLst>
                </a:gridCol>
                <a:gridCol w="1296144">
                  <a:extLst>
                    <a:ext uri="{9D8B030D-6E8A-4147-A177-3AD203B41FA5}">
                      <a16:colId xmlns="" xmlns:a16="http://schemas.microsoft.com/office/drawing/2014/main" val="1241004816"/>
                    </a:ext>
                  </a:extLst>
                </a:gridCol>
                <a:gridCol w="1224136">
                  <a:extLst>
                    <a:ext uri="{9D8B030D-6E8A-4147-A177-3AD203B41FA5}">
                      <a16:colId xmlns="" xmlns:a16="http://schemas.microsoft.com/office/drawing/2014/main" val="787929297"/>
                    </a:ext>
                  </a:extLst>
                </a:gridCol>
                <a:gridCol w="1800200">
                  <a:extLst>
                    <a:ext uri="{9D8B030D-6E8A-4147-A177-3AD203B41FA5}">
                      <a16:colId xmlns="" xmlns:a16="http://schemas.microsoft.com/office/drawing/2014/main" val="1954191743"/>
                    </a:ext>
                  </a:extLst>
                </a:gridCol>
                <a:gridCol w="1223227">
                  <a:extLst>
                    <a:ext uri="{9D8B030D-6E8A-4147-A177-3AD203B41FA5}">
                      <a16:colId xmlns="" xmlns:a16="http://schemas.microsoft.com/office/drawing/2014/main" val="383071198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hu-HU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hu-HU" dirty="0"/>
                        <a:t>A könyvtáros az intézeti MTMT-adminisztrátor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hu-HU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dirty="0"/>
                        <a:t>Publikáció- és </a:t>
                      </a:r>
                      <a:r>
                        <a:rPr lang="hu-HU" dirty="0" err="1"/>
                        <a:t>idézettségggyűjtési</a:t>
                      </a:r>
                      <a:r>
                        <a:rPr lang="hu-HU" dirty="0"/>
                        <a:t> feladat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hu-H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1663978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hu-HU" sz="1600" b="1" dirty="0"/>
                        <a:t>Matematikai és természettudományok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600" dirty="0"/>
                        <a:t>4 igen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600" dirty="0"/>
                        <a:t>4 nem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600" dirty="0"/>
                        <a:t>4 igen</a:t>
                      </a:r>
                    </a:p>
                    <a:p>
                      <a:pPr algn="ctr"/>
                      <a:r>
                        <a:rPr lang="hu-HU" sz="1600" dirty="0"/>
                        <a:t>1 alkalmanként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600" dirty="0"/>
                        <a:t>3 nem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199690034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hu-HU" sz="1600" b="1" dirty="0"/>
                        <a:t>Élettudományok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600" dirty="0"/>
                        <a:t>4 igen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600" dirty="0"/>
                        <a:t>1 nem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600" dirty="0"/>
                        <a:t>3 igen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600" dirty="0"/>
                        <a:t>2 nem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19030228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hu-HU" sz="1600" b="1" dirty="0"/>
                        <a:t>Bölcsészet- és társadalomtudományok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600" dirty="0"/>
                        <a:t>11 igen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600" dirty="0"/>
                        <a:t>4 nem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600" dirty="0"/>
                        <a:t>7 igen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600" dirty="0"/>
                        <a:t>8 nem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275375488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hu-HU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600" b="1" dirty="0"/>
                        <a:t>19 igen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600" b="1" dirty="0"/>
                        <a:t>9 nem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600" b="1" dirty="0"/>
                        <a:t>14 igen</a:t>
                      </a:r>
                    </a:p>
                    <a:p>
                      <a:pPr algn="ctr"/>
                      <a:r>
                        <a:rPr lang="hu-HU" sz="1600" b="1" dirty="0"/>
                        <a:t>1 alkalmanként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600" b="1" dirty="0"/>
                        <a:t>13 nem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1891100301"/>
                  </a:ext>
                </a:extLst>
              </a:tr>
            </a:tbl>
          </a:graphicData>
        </a:graphic>
      </p:graphicFrame>
      <p:sp>
        <p:nvSpPr>
          <p:cNvPr id="4" name="Dia számának helye 3">
            <a:extLst>
              <a:ext uri="{FF2B5EF4-FFF2-40B4-BE49-F238E27FC236}">
                <a16:creationId xmlns="" xmlns:a16="http://schemas.microsoft.com/office/drawing/2014/main" id="{26F1C3A4-95EF-456E-A2B9-3B2129ABF0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1D1CD65-FE17-485D-8DD4-2E250ED5187F}" type="slidenum">
              <a:rPr lang="hu-HU" smtClean="0"/>
              <a:pPr>
                <a:defRPr/>
              </a:pPr>
              <a:t>17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99765264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="" xmlns:a16="http://schemas.microsoft.com/office/drawing/2014/main" id="{D71F60FE-58B7-4C7B-9A77-0817941734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1752" y="324557"/>
            <a:ext cx="8534400" cy="758825"/>
          </a:xfrm>
        </p:spPr>
        <p:txBody>
          <a:bodyPr/>
          <a:lstStyle/>
          <a:p>
            <a:r>
              <a:rPr lang="hu-HU" sz="2800" b="1" dirty="0">
                <a:solidFill>
                  <a:schemeClr val="accent1">
                    <a:lumMod val="75000"/>
                  </a:schemeClr>
                </a:solidFill>
              </a:rPr>
              <a:t>A könyvtárak állományának nagysága </a:t>
            </a:r>
            <a:br>
              <a:rPr lang="hu-HU" sz="2800" b="1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hu-HU" sz="2800" b="1" dirty="0">
                <a:solidFill>
                  <a:schemeClr val="accent1">
                    <a:lumMod val="75000"/>
                  </a:schemeClr>
                </a:solidFill>
              </a:rPr>
              <a:t>és becsült értéke</a:t>
            </a:r>
            <a:endParaRPr lang="hu-HU" sz="3200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5" name="Tartalom helye 4">
            <a:extLst>
              <a:ext uri="{FF2B5EF4-FFF2-40B4-BE49-F238E27FC236}">
                <a16:creationId xmlns="" xmlns:a16="http://schemas.microsoft.com/office/drawing/2014/main" id="{AD36EA86-7431-448E-9DD2-C9938DA62976}"/>
              </a:ext>
            </a:extLst>
          </p:cNvPr>
          <p:cNvPicPr>
            <a:picLocks noGrp="1" noChangeAspect="1"/>
          </p:cNvPicPr>
          <p:nvPr>
            <p:ph sz="quarter" idx="1"/>
          </p:nvPr>
        </p:nvPicPr>
        <p:blipFill>
          <a:blip r:embed="rId2"/>
          <a:stretch>
            <a:fillRect/>
          </a:stretch>
        </p:blipFill>
        <p:spPr>
          <a:xfrm>
            <a:off x="395536" y="1439448"/>
            <a:ext cx="5836086" cy="2349593"/>
          </a:xfrm>
          <a:prstGeom prst="rect">
            <a:avLst/>
          </a:prstGeom>
        </p:spPr>
      </p:pic>
      <p:sp>
        <p:nvSpPr>
          <p:cNvPr id="4" name="Dia számának helye 3">
            <a:extLst>
              <a:ext uri="{FF2B5EF4-FFF2-40B4-BE49-F238E27FC236}">
                <a16:creationId xmlns="" xmlns:a16="http://schemas.microsoft.com/office/drawing/2014/main" id="{3C025160-B6CF-4093-BA41-B4D246DB57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1D1CD65-FE17-485D-8DD4-2E250ED5187F}" type="slidenum">
              <a:rPr lang="hu-HU" smtClean="0"/>
              <a:pPr>
                <a:defRPr/>
              </a:pPr>
              <a:t>18</a:t>
            </a:fld>
            <a:endParaRPr lang="hu-HU"/>
          </a:p>
        </p:txBody>
      </p:sp>
      <p:graphicFrame>
        <p:nvGraphicFramePr>
          <p:cNvPr id="6" name="Tartalom helye 4">
            <a:extLst>
              <a:ext uri="{FF2B5EF4-FFF2-40B4-BE49-F238E27FC236}">
                <a16:creationId xmlns="" xmlns:a16="http://schemas.microsoft.com/office/drawing/2014/main" id="{CCF9B4FD-3B25-42F2-B0ED-AC562583627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80804682"/>
              </p:ext>
            </p:extLst>
          </p:nvPr>
        </p:nvGraphicFramePr>
        <p:xfrm>
          <a:off x="2267744" y="3789041"/>
          <a:ext cx="6480721" cy="2438400"/>
        </p:xfrm>
        <a:graphic>
          <a:graphicData uri="http://schemas.openxmlformats.org/drawingml/2006/table">
            <a:tbl>
              <a:tblPr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</a:tblPr>
              <a:tblGrid>
                <a:gridCol w="2575243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2026069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879409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519590">
                <a:tc>
                  <a:txBody>
                    <a:bodyPr/>
                    <a:lstStyle/>
                    <a:p>
                      <a:pPr algn="l" fontAlgn="b"/>
                      <a:endParaRPr lang="hu-HU" sz="2800" b="0" i="0" u="none" strike="noStrike" dirty="0">
                        <a:solidFill>
                          <a:srgbClr val="000000"/>
                        </a:solidFill>
                        <a:effectLst/>
                        <a:latin typeface="Garamond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Garamond"/>
                        </a:rPr>
                        <a:t>Vagyoni érték </a:t>
                      </a:r>
                      <a:r>
                        <a:rPr lang="hu-HU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/>
                        </a:rPr>
                        <a:t>(névérték)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/>
                        </a:rPr>
                        <a:t>A 2016. évi gyarapodás értéke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519590">
                <a:tc>
                  <a:txBody>
                    <a:bodyPr/>
                    <a:lstStyle/>
                    <a:p>
                      <a:pPr algn="l" fontAlgn="b"/>
                      <a:r>
                        <a:rPr lang="hu-HU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/>
                        </a:rPr>
                        <a:t>Matematikai és természettudományok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285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/>
                        </a:rPr>
                        <a:t>3 097 354 355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/>
                        </a:rPr>
                        <a:t>91 247 640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259795">
                <a:tc>
                  <a:txBody>
                    <a:bodyPr/>
                    <a:lstStyle/>
                    <a:p>
                      <a:pPr algn="l" fontAlgn="b"/>
                      <a:r>
                        <a:rPr lang="hu-HU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/>
                        </a:rPr>
                        <a:t>Élettudományok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/>
                        </a:rPr>
                        <a:t>1 104 444 961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/>
                        </a:rPr>
                        <a:t>1 353 000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519590">
                <a:tc>
                  <a:txBody>
                    <a:bodyPr/>
                    <a:lstStyle/>
                    <a:p>
                      <a:pPr algn="l" fontAlgn="b"/>
                      <a:r>
                        <a:rPr lang="hu-HU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/>
                        </a:rPr>
                        <a:t>Bölcsészet- és társadalomtudományok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/>
                        </a:rPr>
                        <a:t>933 015 702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/>
                        </a:rPr>
                        <a:t>58 026 268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259795">
                <a:tc>
                  <a:txBody>
                    <a:bodyPr/>
                    <a:lstStyle/>
                    <a:p>
                      <a:pPr algn="l" fontAlgn="b"/>
                      <a:endParaRPr lang="hu-HU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2000" b="1" i="0" u="none" strike="noStrike">
                          <a:solidFill>
                            <a:srgbClr val="000000"/>
                          </a:solidFill>
                          <a:effectLst/>
                          <a:latin typeface="Garamond"/>
                        </a:rPr>
                        <a:t>5 134 815 018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Garamond"/>
                        </a:rPr>
                        <a:t>150 626 908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1346571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="" xmlns:a16="http://schemas.microsoft.com/office/drawing/2014/main" id="{7A2F26A4-CFD0-4950-93C9-F4C25AA505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4800" y="332656"/>
            <a:ext cx="8534400" cy="758825"/>
          </a:xfrm>
        </p:spPr>
        <p:txBody>
          <a:bodyPr/>
          <a:lstStyle/>
          <a:p>
            <a:r>
              <a:rPr lang="hu-HU" sz="2800" b="1" dirty="0"/>
              <a:t>A könyvtárak állományának </a:t>
            </a:r>
            <a:br>
              <a:rPr lang="hu-HU" sz="2800" b="1" dirty="0"/>
            </a:br>
            <a:r>
              <a:rPr lang="hu-HU" sz="2800" b="1" dirty="0"/>
              <a:t>gyarapodási értéke</a:t>
            </a:r>
            <a:endParaRPr lang="hu-HU" sz="2800" dirty="0"/>
          </a:p>
        </p:txBody>
      </p:sp>
      <p:graphicFrame>
        <p:nvGraphicFramePr>
          <p:cNvPr id="6" name="Tartalom helye 5">
            <a:extLst>
              <a:ext uri="{FF2B5EF4-FFF2-40B4-BE49-F238E27FC236}">
                <a16:creationId xmlns="" xmlns:a16="http://schemas.microsoft.com/office/drawing/2014/main" id="{93EE2348-3E1B-4DCE-9A86-E62CDA229C68}"/>
              </a:ext>
            </a:extLst>
          </p:cNvPr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3994122000"/>
              </p:ext>
            </p:extLst>
          </p:nvPr>
        </p:nvGraphicFramePr>
        <p:xfrm>
          <a:off x="1170668" y="2276872"/>
          <a:ext cx="6840763" cy="2936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80321">
                  <a:extLst>
                    <a:ext uri="{9D8B030D-6E8A-4147-A177-3AD203B41FA5}">
                      <a16:colId xmlns="" xmlns:a16="http://schemas.microsoft.com/office/drawing/2014/main" val="442947460"/>
                    </a:ext>
                  </a:extLst>
                </a:gridCol>
                <a:gridCol w="1980221">
                  <a:extLst>
                    <a:ext uri="{9D8B030D-6E8A-4147-A177-3AD203B41FA5}">
                      <a16:colId xmlns="" xmlns:a16="http://schemas.microsoft.com/office/drawing/2014/main" val="291841690"/>
                    </a:ext>
                  </a:extLst>
                </a:gridCol>
                <a:gridCol w="1980221">
                  <a:extLst>
                    <a:ext uri="{9D8B030D-6E8A-4147-A177-3AD203B41FA5}">
                      <a16:colId xmlns="" xmlns:a16="http://schemas.microsoft.com/office/drawing/2014/main" val="331967677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hu-HU" dirty="0"/>
                        <a:t>A 2016. évi gyarapodás értéke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hu-HU" dirty="0"/>
                        <a:t>A 2017. évi gyarapodás értéke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4525116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hu-HU" dirty="0"/>
                        <a:t>Matematikai és természettudományok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/>
                        </a:rPr>
                        <a:t>91 247 640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dirty="0"/>
                        <a:t>99 274 510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53801995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hu-HU" dirty="0"/>
                        <a:t>Élettudományok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/>
                        </a:rPr>
                        <a:t>1 353 000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dirty="0"/>
                        <a:t>3 563 486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43275375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hu-HU" dirty="0"/>
                        <a:t>Bölcsészet- és társadalomtudományok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/>
                        </a:rPr>
                        <a:t>58 026 268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dirty="0"/>
                        <a:t>32 889 822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152801594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b="1" dirty="0"/>
                        <a:t>150 626 908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b="1" dirty="0"/>
                        <a:t>135 727 818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2314804910"/>
                  </a:ext>
                </a:extLst>
              </a:tr>
            </a:tbl>
          </a:graphicData>
        </a:graphic>
      </p:graphicFrame>
      <p:sp>
        <p:nvSpPr>
          <p:cNvPr id="4" name="Dia számának helye 3">
            <a:extLst>
              <a:ext uri="{FF2B5EF4-FFF2-40B4-BE49-F238E27FC236}">
                <a16:creationId xmlns="" xmlns:a16="http://schemas.microsoft.com/office/drawing/2014/main" id="{2B5A2FD8-A5D8-4595-A95A-39485788DB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1D1CD65-FE17-485D-8DD4-2E250ED5187F}" type="slidenum">
              <a:rPr lang="hu-HU" smtClean="0"/>
              <a:pPr>
                <a:defRPr/>
              </a:pPr>
              <a:t>19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6131961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Cím 6"/>
          <p:cNvSpPr>
            <a:spLocks noGrp="1"/>
          </p:cNvSpPr>
          <p:nvPr>
            <p:ph type="title"/>
          </p:nvPr>
        </p:nvSpPr>
        <p:spPr>
          <a:xfrm>
            <a:off x="179512" y="188641"/>
            <a:ext cx="8784976" cy="864096"/>
          </a:xfrm>
        </p:spPr>
        <p:txBody>
          <a:bodyPr anchor="ctr"/>
          <a:lstStyle/>
          <a:p>
            <a:pPr eaLnBrk="1" hangingPunct="1">
              <a:defRPr/>
            </a:pPr>
            <a:r>
              <a:rPr lang="hu-HU" sz="2800" b="1" dirty="0"/>
              <a:t>Az Akadémiai Könyvtár működésének </a:t>
            </a:r>
            <a:br>
              <a:rPr lang="hu-HU" sz="2800" b="1" dirty="0"/>
            </a:br>
            <a:r>
              <a:rPr lang="hu-HU" sz="2800" b="1" dirty="0"/>
              <a:t>első szakasza (1826-1949)</a:t>
            </a:r>
            <a:endParaRPr lang="hu-HU" sz="2800" b="1" dirty="0">
              <a:solidFill>
                <a:schemeClr val="accent3"/>
              </a:solidFill>
            </a:endParaRPr>
          </a:p>
        </p:txBody>
      </p:sp>
      <p:sp>
        <p:nvSpPr>
          <p:cNvPr id="8" name="Tartalom helye 7"/>
          <p:cNvSpPr>
            <a:spLocks noGrp="1"/>
          </p:cNvSpPr>
          <p:nvPr>
            <p:ph sz="quarter" idx="1"/>
          </p:nvPr>
        </p:nvSpPr>
        <p:spPr>
          <a:xfrm>
            <a:off x="251520" y="1556792"/>
            <a:ext cx="8784976" cy="4968552"/>
          </a:xfrm>
        </p:spPr>
        <p:txBody>
          <a:bodyPr>
            <a:normAutofit lnSpcReduction="10000"/>
          </a:bodyPr>
          <a:lstStyle/>
          <a:p>
            <a:pPr eaLnBrk="1" hangingPunct="1">
              <a:buFont typeface="Wingdings" panose="05000000000000000000" pitchFamily="2" charset="2"/>
              <a:buChar char="§"/>
              <a:defRPr/>
            </a:pPr>
            <a:r>
              <a:rPr lang="hu-HU" i="1" dirty="0">
                <a:solidFill>
                  <a:schemeClr val="bg1"/>
                </a:solidFill>
              </a:rPr>
              <a:t>Az Akadémiai Könyvtár megalapítása gróf Teleki József felajánlásával jött létre (1826. március 17.).</a:t>
            </a:r>
          </a:p>
          <a:p>
            <a:pPr eaLnBrk="1" hangingPunct="1">
              <a:buFont typeface="Wingdings" panose="05000000000000000000" pitchFamily="2" charset="2"/>
              <a:buChar char="§"/>
              <a:defRPr/>
            </a:pPr>
            <a:r>
              <a:rPr lang="hu-HU" i="1" dirty="0">
                <a:solidFill>
                  <a:schemeClr val="bg1"/>
                </a:solidFill>
              </a:rPr>
              <a:t>1844. december 23-án nyitotta meg kapuit a nagyközönség előtt.</a:t>
            </a:r>
          </a:p>
          <a:p>
            <a:pPr eaLnBrk="1" hangingPunct="1">
              <a:buFont typeface="Wingdings" panose="05000000000000000000" pitchFamily="2" charset="2"/>
              <a:buChar char="§"/>
              <a:defRPr/>
            </a:pPr>
            <a:r>
              <a:rPr lang="hu-HU" i="1" dirty="0">
                <a:solidFill>
                  <a:schemeClr val="bg1"/>
                </a:solidFill>
              </a:rPr>
              <a:t>Állományát felajánlásokból, cserekapcsolatokból, kötelespéldányokkal és kis mértékben vásárlással gyarapította.</a:t>
            </a:r>
          </a:p>
          <a:p>
            <a:pPr eaLnBrk="1" hangingPunct="1">
              <a:buFont typeface="Wingdings" panose="05000000000000000000" pitchFamily="2" charset="2"/>
              <a:buChar char="§"/>
              <a:defRPr/>
            </a:pPr>
            <a:r>
              <a:rPr lang="hu-HU" i="1" dirty="0">
                <a:solidFill>
                  <a:schemeClr val="bg1"/>
                </a:solidFill>
              </a:rPr>
              <a:t>A főkönyvtárnokot az Akadémia más vezetőihez hasonlóan a közgyűlés választotta meg, de a Teleki-család jóváhagyása is szükséges volt a kinevezéshez.</a:t>
            </a:r>
          </a:p>
          <a:p>
            <a:pPr eaLnBrk="1" hangingPunct="1">
              <a:buFont typeface="Wingdings" panose="05000000000000000000" pitchFamily="2" charset="2"/>
              <a:buChar char="§"/>
              <a:defRPr/>
            </a:pPr>
            <a:r>
              <a:rPr lang="hu-HU" i="1" dirty="0">
                <a:solidFill>
                  <a:schemeClr val="bg1"/>
                </a:solidFill>
              </a:rPr>
              <a:t>Az Akadémiai Könyvtár működésében is döntő fordulatot jelentett az 1949. évi akadémiai törvény.</a:t>
            </a:r>
          </a:p>
          <a:p>
            <a:pPr marL="0" indent="0" eaLnBrk="1" hangingPunct="1">
              <a:buNone/>
              <a:defRPr/>
            </a:pPr>
            <a:endParaRPr lang="hu-HU" i="1" dirty="0">
              <a:solidFill>
                <a:schemeClr val="bg1"/>
              </a:solidFill>
            </a:endParaRPr>
          </a:p>
        </p:txBody>
      </p:sp>
      <p:sp>
        <p:nvSpPr>
          <p:cNvPr id="5" name="Dia számának helye 3">
            <a:extLst>
              <a:ext uri="{FF2B5EF4-FFF2-40B4-BE49-F238E27FC236}">
                <a16:creationId xmlns="" xmlns:a16="http://schemas.microsoft.com/office/drawing/2014/main" id="{899C831B-FE75-4893-9C1E-AEF4726013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4362450" y="1027113"/>
            <a:ext cx="457200" cy="441325"/>
          </a:xfrm>
        </p:spPr>
        <p:txBody>
          <a:bodyPr/>
          <a:lstStyle/>
          <a:p>
            <a:pPr>
              <a:defRPr/>
            </a:pPr>
            <a:fld id="{61D1CD65-FE17-485D-8DD4-2E250ED5187F}" type="slidenum">
              <a:rPr lang="hu-HU" smtClean="0"/>
              <a:pPr>
                <a:defRPr/>
              </a:pPr>
              <a:t>2</a:t>
            </a:fld>
            <a:endParaRPr lang="hu-HU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="" xmlns:a16="http://schemas.microsoft.com/office/drawing/2014/main" id="{BE0A1879-78CC-4E38-9D7C-A7ED9F6095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1625" y="228601"/>
            <a:ext cx="8534400" cy="608112"/>
          </a:xfrm>
        </p:spPr>
        <p:txBody>
          <a:bodyPr/>
          <a:lstStyle/>
          <a:p>
            <a:r>
              <a:rPr lang="hu-HU" sz="2800" b="1" dirty="0"/>
              <a:t>A könyvtárakban található hagyatékok</a:t>
            </a:r>
          </a:p>
        </p:txBody>
      </p:sp>
      <p:graphicFrame>
        <p:nvGraphicFramePr>
          <p:cNvPr id="7" name="Tartalom helye 6">
            <a:extLst>
              <a:ext uri="{FF2B5EF4-FFF2-40B4-BE49-F238E27FC236}">
                <a16:creationId xmlns="" xmlns:a16="http://schemas.microsoft.com/office/drawing/2014/main" id="{11D970D8-8A88-47B8-BE89-6C050484B649}"/>
              </a:ext>
            </a:extLst>
          </p:cNvPr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831484668"/>
              </p:ext>
            </p:extLst>
          </p:nvPr>
        </p:nvGraphicFramePr>
        <p:xfrm>
          <a:off x="301625" y="1527175"/>
          <a:ext cx="8504238" cy="45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Dia számának helye 3">
            <a:extLst>
              <a:ext uri="{FF2B5EF4-FFF2-40B4-BE49-F238E27FC236}">
                <a16:creationId xmlns="" xmlns:a16="http://schemas.microsoft.com/office/drawing/2014/main" id="{010E88A0-1344-4358-AB74-E05BBF5A97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1D1CD65-FE17-485D-8DD4-2E250ED5187F}" type="slidenum">
              <a:rPr lang="hu-HU" smtClean="0"/>
              <a:pPr>
                <a:defRPr/>
              </a:pPr>
              <a:t>20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85363134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="" xmlns:a16="http://schemas.microsoft.com/office/drawing/2014/main" id="{0EEC29C6-EDBC-4DB5-A8B7-82FF6D592A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1625" y="228601"/>
            <a:ext cx="8534400" cy="608112"/>
          </a:xfrm>
        </p:spPr>
        <p:txBody>
          <a:bodyPr/>
          <a:lstStyle/>
          <a:p>
            <a:r>
              <a:rPr lang="hu-HU" sz="2800" b="1" dirty="0"/>
              <a:t>1850 előtt kiadott állomány nagysága</a:t>
            </a:r>
          </a:p>
        </p:txBody>
      </p:sp>
      <p:sp>
        <p:nvSpPr>
          <p:cNvPr id="4" name="Dia számának helye 3">
            <a:extLst>
              <a:ext uri="{FF2B5EF4-FFF2-40B4-BE49-F238E27FC236}">
                <a16:creationId xmlns="" xmlns:a16="http://schemas.microsoft.com/office/drawing/2014/main" id="{8385C8D7-E19B-4DBE-A3B9-B94FFB4576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1D1CD65-FE17-485D-8DD4-2E250ED5187F}" type="slidenum">
              <a:rPr lang="hu-HU" smtClean="0"/>
              <a:pPr>
                <a:defRPr/>
              </a:pPr>
              <a:t>21</a:t>
            </a:fld>
            <a:endParaRPr lang="hu-HU"/>
          </a:p>
        </p:txBody>
      </p:sp>
      <p:graphicFrame>
        <p:nvGraphicFramePr>
          <p:cNvPr id="11" name="Tartalom helye 10">
            <a:extLst>
              <a:ext uri="{FF2B5EF4-FFF2-40B4-BE49-F238E27FC236}">
                <a16:creationId xmlns="" xmlns:a16="http://schemas.microsoft.com/office/drawing/2014/main" id="{BB063656-C587-4C41-A037-06CC80D07593}"/>
              </a:ext>
            </a:extLst>
          </p:cNvPr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3803000604"/>
              </p:ext>
            </p:extLst>
          </p:nvPr>
        </p:nvGraphicFramePr>
        <p:xfrm>
          <a:off x="1043607" y="2501900"/>
          <a:ext cx="6840762" cy="2392680"/>
        </p:xfrm>
        <a:graphic>
          <a:graphicData uri="http://schemas.openxmlformats.org/drawingml/2006/table">
            <a:tbl>
              <a:tblPr firstRow="1" bandRow="1">
                <a:tableStyleId>{F2DE63D5-997A-4646-A377-4702673A728D}</a:tableStyleId>
              </a:tblPr>
              <a:tblGrid>
                <a:gridCol w="2797914">
                  <a:extLst>
                    <a:ext uri="{9D8B030D-6E8A-4147-A177-3AD203B41FA5}">
                      <a16:colId xmlns="" xmlns:a16="http://schemas.microsoft.com/office/drawing/2014/main" val="1373672320"/>
                    </a:ext>
                  </a:extLst>
                </a:gridCol>
                <a:gridCol w="2021424">
                  <a:extLst>
                    <a:ext uri="{9D8B030D-6E8A-4147-A177-3AD203B41FA5}">
                      <a16:colId xmlns="" xmlns:a16="http://schemas.microsoft.com/office/drawing/2014/main" val="712784903"/>
                    </a:ext>
                  </a:extLst>
                </a:gridCol>
                <a:gridCol w="2021424">
                  <a:extLst>
                    <a:ext uri="{9D8B030D-6E8A-4147-A177-3AD203B41FA5}">
                      <a16:colId xmlns="" xmlns:a16="http://schemas.microsoft.com/office/drawing/2014/main" val="409642084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hu-HU" dirty="0">
                          <a:solidFill>
                            <a:schemeClr val="tx1"/>
                          </a:solidFill>
                        </a:rPr>
                        <a:t>Könyvek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hu-HU" dirty="0">
                          <a:solidFill>
                            <a:schemeClr val="tx1"/>
                          </a:solidFill>
                        </a:rPr>
                        <a:t>Címek, egyéb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44135545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hu-HU" dirty="0"/>
                        <a:t>Matematika és természettudományok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hu-HU" dirty="0"/>
                        <a:t>5 063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hu-HU" dirty="0"/>
                        <a:t>8 cím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24256598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hu-HU" dirty="0"/>
                        <a:t>Élettudományok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hu-HU" dirty="0"/>
                        <a:t>54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hu-HU" dirty="0"/>
                        <a:t>3 sorozat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38363602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hu-HU" dirty="0"/>
                        <a:t>Bölcsészet- és társadalomtudományok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hu-HU" dirty="0"/>
                        <a:t>10 632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hu-HU" dirty="0"/>
                        <a:t>61 cím, 360 évf.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23325465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hu-HU" b="1" dirty="0"/>
                        <a:t>15 749</a:t>
                      </a:r>
                      <a:endParaRPr lang="hu-HU" b="1" i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hu-H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53554494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722299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="" xmlns:a16="http://schemas.microsoft.com/office/drawing/2014/main" id="{011E8013-D803-459E-ACF1-9AD10ECDC4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3850" y="332656"/>
            <a:ext cx="8534400" cy="758825"/>
          </a:xfrm>
        </p:spPr>
        <p:txBody>
          <a:bodyPr/>
          <a:lstStyle/>
          <a:p>
            <a:r>
              <a:rPr lang="hu-HU" sz="2800" b="1" dirty="0"/>
              <a:t>Integrált könyvtári rendszer az intézeti könyvtárakban</a:t>
            </a:r>
          </a:p>
        </p:txBody>
      </p:sp>
      <p:graphicFrame>
        <p:nvGraphicFramePr>
          <p:cNvPr id="5" name="Tartalom helye 4">
            <a:extLst>
              <a:ext uri="{FF2B5EF4-FFF2-40B4-BE49-F238E27FC236}">
                <a16:creationId xmlns="" xmlns:a16="http://schemas.microsoft.com/office/drawing/2014/main" id="{83ED160C-3B4B-4308-BBCD-ED918F28B102}"/>
              </a:ext>
            </a:extLst>
          </p:cNvPr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917692745"/>
              </p:ext>
            </p:extLst>
          </p:nvPr>
        </p:nvGraphicFramePr>
        <p:xfrm>
          <a:off x="1688505" y="2276872"/>
          <a:ext cx="5760640" cy="3337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01230">
                  <a:extLst>
                    <a:ext uri="{9D8B030D-6E8A-4147-A177-3AD203B41FA5}">
                      <a16:colId xmlns="" xmlns:a16="http://schemas.microsoft.com/office/drawing/2014/main" val="4150300397"/>
                    </a:ext>
                  </a:extLst>
                </a:gridCol>
                <a:gridCol w="1629705">
                  <a:extLst>
                    <a:ext uri="{9D8B030D-6E8A-4147-A177-3AD203B41FA5}">
                      <a16:colId xmlns="" xmlns:a16="http://schemas.microsoft.com/office/drawing/2014/main" val="1807806215"/>
                    </a:ext>
                  </a:extLst>
                </a:gridCol>
                <a:gridCol w="1629705">
                  <a:extLst>
                    <a:ext uri="{9D8B030D-6E8A-4147-A177-3AD203B41FA5}">
                      <a16:colId xmlns="" xmlns:a16="http://schemas.microsoft.com/office/drawing/2014/main" val="214053545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dirty="0"/>
                        <a:t>2011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dirty="0"/>
                        <a:t>2012 óta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40554736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hu-HU" dirty="0" err="1"/>
                        <a:t>HunTéka</a:t>
                      </a:r>
                      <a:endParaRPr lang="hu-HU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dirty="0"/>
                        <a:t>14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dirty="0"/>
                        <a:t>24 (+3)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2787572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hu-HU" dirty="0"/>
                        <a:t>Corvina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dirty="0"/>
                        <a:t>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dirty="0"/>
                        <a:t>2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201265139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hu-HU" dirty="0" err="1"/>
                        <a:t>Aleph</a:t>
                      </a:r>
                      <a:endParaRPr lang="hu-HU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dirty="0"/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dirty="0"/>
                        <a:t>1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222620353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hu-HU" dirty="0" err="1"/>
                        <a:t>KisTéka</a:t>
                      </a:r>
                      <a:endParaRPr lang="hu-HU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dirty="0"/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hu-HU" dirty="0"/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123950409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hu-HU" dirty="0" err="1"/>
                        <a:t>TinLib</a:t>
                      </a:r>
                      <a:endParaRPr lang="hu-HU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dirty="0"/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hu-HU" dirty="0"/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87077202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hu-HU" dirty="0" err="1"/>
                        <a:t>TextLib</a:t>
                      </a:r>
                      <a:endParaRPr lang="hu-HU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dirty="0"/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hu-HU" dirty="0"/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15039661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hu-HU" dirty="0"/>
                        <a:t>Szikla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dirty="0"/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hu-HU" dirty="0"/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110041087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hu-HU" dirty="0"/>
                        <a:t>nincs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dirty="0"/>
                        <a:t>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dirty="0"/>
                        <a:t>3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3796641910"/>
                  </a:ext>
                </a:extLst>
              </a:tr>
            </a:tbl>
          </a:graphicData>
        </a:graphic>
      </p:graphicFrame>
      <p:sp>
        <p:nvSpPr>
          <p:cNvPr id="4" name="Dia számának helye 3">
            <a:extLst>
              <a:ext uri="{FF2B5EF4-FFF2-40B4-BE49-F238E27FC236}">
                <a16:creationId xmlns="" xmlns:a16="http://schemas.microsoft.com/office/drawing/2014/main" id="{22FBC5B8-1707-4183-8198-6ABE66E0C2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1D1CD65-FE17-485D-8DD4-2E250ED5187F}" type="slidenum">
              <a:rPr lang="hu-HU" smtClean="0"/>
              <a:pPr>
                <a:defRPr/>
              </a:pPr>
              <a:t>22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67281351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lcím 1">
            <a:extLst>
              <a:ext uri="{FF2B5EF4-FFF2-40B4-BE49-F238E27FC236}">
                <a16:creationId xmlns="" xmlns:a16="http://schemas.microsoft.com/office/drawing/2014/main" id="{F5B8E643-20F6-42C6-97E4-050A450D796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59632" y="3573016"/>
            <a:ext cx="6400800" cy="1752600"/>
          </a:xfrm>
        </p:spPr>
        <p:txBody>
          <a:bodyPr/>
          <a:lstStyle/>
          <a:p>
            <a:r>
              <a:rPr lang="hu-HU" sz="2000" dirty="0">
                <a:solidFill>
                  <a:schemeClr val="tx2">
                    <a:lumMod val="75000"/>
                  </a:schemeClr>
                </a:solidFill>
              </a:rPr>
              <a:t>Együttműködési lehetőségek</a:t>
            </a:r>
          </a:p>
        </p:txBody>
      </p:sp>
      <p:sp>
        <p:nvSpPr>
          <p:cNvPr id="3" name="Cím 2">
            <a:extLst>
              <a:ext uri="{FF2B5EF4-FFF2-40B4-BE49-F238E27FC236}">
                <a16:creationId xmlns="" xmlns:a16="http://schemas.microsoft.com/office/drawing/2014/main" id="{D8F25767-9804-4639-AF14-FA2A5960FD5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u-HU" dirty="0"/>
              <a:t>Az akadémiai intézményi könyvtárak és az MTA KIK</a:t>
            </a:r>
          </a:p>
        </p:txBody>
      </p:sp>
      <p:sp>
        <p:nvSpPr>
          <p:cNvPr id="4" name="Dia számának helye 3">
            <a:extLst>
              <a:ext uri="{FF2B5EF4-FFF2-40B4-BE49-F238E27FC236}">
                <a16:creationId xmlns="" xmlns:a16="http://schemas.microsoft.com/office/drawing/2014/main" id="{0143165F-D5F5-4E93-8A72-F1CDD02C50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0091FEF-D87B-4979-BFC8-E673279B35DA}" type="slidenum">
              <a:rPr lang="hu-HU" smtClean="0"/>
              <a:pPr>
                <a:defRPr/>
              </a:pPr>
              <a:t>23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64262364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="" xmlns:a16="http://schemas.microsoft.com/office/drawing/2014/main" id="{4A07835B-D69F-40A2-B416-FE006DCA1C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1752" y="324557"/>
            <a:ext cx="8534400" cy="758825"/>
          </a:xfrm>
        </p:spPr>
        <p:txBody>
          <a:bodyPr/>
          <a:lstStyle/>
          <a:p>
            <a:r>
              <a:rPr lang="hu-HU" sz="2800" b="1" dirty="0"/>
              <a:t>Az MTA KIK és az intézeti könyvtárak együttműködésének szabályozási háttere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="" xmlns:a16="http://schemas.microsoft.com/office/drawing/2014/main" id="{62B0F4AE-13FB-4D23-81E7-60839E1186A8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hu-HU" sz="1800" b="1" dirty="0">
                <a:solidFill>
                  <a:schemeClr val="tx2">
                    <a:lumMod val="75000"/>
                  </a:schemeClr>
                </a:solidFill>
              </a:rPr>
              <a:t>Alapszabály 42. §</a:t>
            </a:r>
          </a:p>
          <a:p>
            <a:pPr marL="0" indent="0">
              <a:buNone/>
            </a:pPr>
            <a:r>
              <a:rPr lang="hu-HU" sz="1800" dirty="0"/>
              <a:t>(9) A Könyvtári Bizottság, a Vezetői Kollégium által meghatározott feladatok mellett, </a:t>
            </a:r>
            <a:r>
              <a:rPr lang="hu-HU" sz="1800" b="1" dirty="0">
                <a:solidFill>
                  <a:schemeClr val="tx2">
                    <a:lumMod val="75000"/>
                  </a:schemeClr>
                </a:solidFill>
              </a:rPr>
              <a:t>ellátja az Akadémiai Könyvtár és </a:t>
            </a:r>
            <a:r>
              <a:rPr lang="hu-HU" sz="1800" dirty="0">
                <a:solidFill>
                  <a:schemeClr val="tx2">
                    <a:lumMod val="75000"/>
                  </a:schemeClr>
                </a:solidFill>
              </a:rPr>
              <a:t>– az AKT-</a:t>
            </a:r>
            <a:r>
              <a:rPr lang="hu-HU" sz="1800" dirty="0" err="1">
                <a:solidFill>
                  <a:schemeClr val="tx2">
                    <a:lumMod val="75000"/>
                  </a:schemeClr>
                </a:solidFill>
              </a:rPr>
              <a:t>val</a:t>
            </a:r>
            <a:r>
              <a:rPr lang="hu-HU" sz="1800" dirty="0">
                <a:solidFill>
                  <a:schemeClr val="tx2">
                    <a:lumMod val="75000"/>
                  </a:schemeClr>
                </a:solidFill>
              </a:rPr>
              <a:t> együttműködve – </a:t>
            </a:r>
            <a:br>
              <a:rPr lang="hu-HU" sz="1800" dirty="0">
                <a:solidFill>
                  <a:schemeClr val="tx2">
                    <a:lumMod val="75000"/>
                  </a:schemeClr>
                </a:solidFill>
              </a:rPr>
            </a:br>
            <a:r>
              <a:rPr lang="hu-HU" sz="1800" b="1" dirty="0">
                <a:solidFill>
                  <a:schemeClr val="tx2">
                    <a:lumMod val="75000"/>
                  </a:schemeClr>
                </a:solidFill>
              </a:rPr>
              <a:t>az akadémiai kutatóközpontok és kutatóintézetek szakkönyvtáraiban az egységes katalógusrendszer kialakításának szakmai felügyeletét.</a:t>
            </a:r>
            <a:r>
              <a:rPr lang="hu-HU" sz="1800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hu-HU" sz="1800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/>
            </a:r>
            <a:br>
              <a:rPr lang="hu-HU" sz="1800" dirty="0">
                <a:solidFill>
                  <a:schemeClr val="accent6">
                    <a:lumMod val="60000"/>
                    <a:lumOff val="40000"/>
                  </a:schemeClr>
                </a:solidFill>
              </a:rPr>
            </a:br>
            <a:r>
              <a:rPr lang="hu-HU" sz="1800" dirty="0"/>
              <a:t>A könyvtárak vezetői kötelesek a felügyelet körében kért tájékoztatást megadni.</a:t>
            </a:r>
          </a:p>
          <a:p>
            <a:pPr marL="0" indent="0">
              <a:buNone/>
            </a:pPr>
            <a:r>
              <a:rPr lang="hu-HU" sz="1800" b="1" dirty="0">
                <a:solidFill>
                  <a:schemeClr val="tx2">
                    <a:lumMod val="75000"/>
                  </a:schemeClr>
                </a:solidFill>
              </a:rPr>
              <a:t>Alapszabály 59. §</a:t>
            </a:r>
          </a:p>
          <a:p>
            <a:pPr marL="0" indent="0">
              <a:buNone/>
            </a:pPr>
            <a:r>
              <a:rPr lang="hu-HU" sz="1800" dirty="0"/>
              <a:t>(3) A könyvtár </a:t>
            </a:r>
            <a:r>
              <a:rPr lang="hu-HU" sz="1800" b="1" dirty="0">
                <a:solidFill>
                  <a:schemeClr val="tx2">
                    <a:lumMod val="75000"/>
                  </a:schemeClr>
                </a:solidFill>
              </a:rPr>
              <a:t>az akadémiai kutatóközpontok és intézeteik, az önálló kutatóintézetek</a:t>
            </a:r>
            <a:r>
              <a:rPr lang="hu-HU" sz="1800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hu-HU" sz="1800" dirty="0"/>
              <a:t>és támogatott kutatóhelyek könyvtárai </a:t>
            </a:r>
            <a:r>
              <a:rPr lang="hu-HU" sz="1800" b="1" dirty="0">
                <a:solidFill>
                  <a:schemeClr val="tx2">
                    <a:lumMod val="75000"/>
                  </a:schemeClr>
                </a:solidFill>
              </a:rPr>
              <a:t>részére szakmai támogatást nyújt</a:t>
            </a:r>
            <a:r>
              <a:rPr lang="hu-HU" sz="1800" dirty="0"/>
              <a:t>, továbbá ezen könyvtárak vonatkozásában </a:t>
            </a:r>
            <a:r>
              <a:rPr lang="hu-HU" sz="1800" b="1" dirty="0">
                <a:solidFill>
                  <a:schemeClr val="tx2">
                    <a:lumMod val="75000"/>
                  </a:schemeClr>
                </a:solidFill>
              </a:rPr>
              <a:t>ellátja az alapító okiratában meghatározott feladatokat, az akadémiai intézmények vonatkozásában gyakorolja az ott meghatározott további hatásköröket</a:t>
            </a:r>
            <a:r>
              <a:rPr lang="hu-HU" sz="1800" dirty="0">
                <a:solidFill>
                  <a:schemeClr val="tx2">
                    <a:lumMod val="75000"/>
                  </a:schemeClr>
                </a:solidFill>
              </a:rPr>
              <a:t>.</a:t>
            </a:r>
          </a:p>
          <a:p>
            <a:endParaRPr lang="hu-HU" sz="1800" dirty="0"/>
          </a:p>
          <a:p>
            <a:pPr marL="0" indent="0">
              <a:buNone/>
            </a:pPr>
            <a:r>
              <a:rPr lang="hu-HU" sz="1800" b="1" dirty="0">
                <a:solidFill>
                  <a:schemeClr val="accent1">
                    <a:lumMod val="50000"/>
                  </a:schemeClr>
                </a:solidFill>
              </a:rPr>
              <a:t>Alapító okirat (MTA KIK)</a:t>
            </a:r>
          </a:p>
          <a:p>
            <a:pPr marL="0" indent="0">
              <a:buNone/>
            </a:pPr>
            <a:r>
              <a:rPr lang="hu-HU" sz="1800" dirty="0"/>
              <a:t>4.3 pont 2. francia bekezdés: </a:t>
            </a:r>
            <a:r>
              <a:rPr lang="hu-HU" sz="1800" b="1" dirty="0">
                <a:solidFill>
                  <a:schemeClr val="accent1">
                    <a:lumMod val="50000"/>
                  </a:schemeClr>
                </a:solidFill>
              </a:rPr>
              <a:t>„A könyvtár ellátja az akadémiai költségvetési szervek könyvtárainak akadémiai szakmai felügyeletét.”</a:t>
            </a:r>
          </a:p>
          <a:p>
            <a:endParaRPr lang="hu-HU" sz="1800" dirty="0"/>
          </a:p>
        </p:txBody>
      </p:sp>
      <p:sp>
        <p:nvSpPr>
          <p:cNvPr id="4" name="Dia számának helye 3">
            <a:extLst>
              <a:ext uri="{FF2B5EF4-FFF2-40B4-BE49-F238E27FC236}">
                <a16:creationId xmlns="" xmlns:a16="http://schemas.microsoft.com/office/drawing/2014/main" id="{61B69A39-6C46-4360-8159-6CBCA38173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1D1CD65-FE17-485D-8DD4-2E250ED5187F}" type="slidenum">
              <a:rPr lang="hu-HU" smtClean="0"/>
              <a:pPr>
                <a:defRPr/>
              </a:pPr>
              <a:t>24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27971141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="" xmlns:a16="http://schemas.microsoft.com/office/drawing/2014/main" id="{40C886D6-E1AD-4832-883A-0BDC8438C7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1752" y="359506"/>
            <a:ext cx="8534400" cy="758825"/>
          </a:xfrm>
        </p:spPr>
        <p:txBody>
          <a:bodyPr/>
          <a:lstStyle/>
          <a:p>
            <a:r>
              <a:rPr lang="hu-HU" sz="2800" b="1" dirty="0"/>
              <a:t>Az új szabályozási környezet által kínált lehetőségek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="" xmlns:a16="http://schemas.microsoft.com/office/drawing/2014/main" id="{F58C6C40-73F5-4CC0-8FA2-417A99ED8515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hu-HU" sz="2800" dirty="0"/>
          </a:p>
          <a:p>
            <a:r>
              <a:rPr lang="hu-HU" sz="2800" dirty="0"/>
              <a:t>Az MTA KIK 2014-ben stratégiai tervet dolgozott ki, amelyet az MTA Elnöksége 2014. januári ülésén elfogadott. </a:t>
            </a:r>
          </a:p>
          <a:p>
            <a:r>
              <a:rPr lang="hu-HU" sz="2800" dirty="0"/>
              <a:t>Kiemelt célkitűzés, hogy az MTA KIK ismét az egész Akadémia könyvtárává váljék. </a:t>
            </a:r>
          </a:p>
          <a:p>
            <a:r>
              <a:rPr lang="hu-HU" sz="2800" dirty="0"/>
              <a:t>Az </a:t>
            </a:r>
            <a:r>
              <a:rPr lang="hu-HU" sz="2800" dirty="0" err="1"/>
              <a:t>intézetekkel</a:t>
            </a:r>
            <a:r>
              <a:rPr lang="hu-HU" sz="2800" dirty="0"/>
              <a:t> való rendszeres kapcsolattartást eleve igényli a két országos közfeladat ellátása (EISZ, MTMT).</a:t>
            </a:r>
          </a:p>
          <a:p>
            <a:endParaRPr lang="hu-HU" dirty="0"/>
          </a:p>
        </p:txBody>
      </p:sp>
      <p:sp>
        <p:nvSpPr>
          <p:cNvPr id="4" name="Dia számának helye 3">
            <a:extLst>
              <a:ext uri="{FF2B5EF4-FFF2-40B4-BE49-F238E27FC236}">
                <a16:creationId xmlns="" xmlns:a16="http://schemas.microsoft.com/office/drawing/2014/main" id="{D89AD4D5-1A5A-4B88-B2DD-B433852A2A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1D1CD65-FE17-485D-8DD4-2E250ED5187F}" type="slidenum">
              <a:rPr lang="hu-HU" smtClean="0"/>
              <a:pPr>
                <a:defRPr/>
              </a:pPr>
              <a:t>25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20412484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="" xmlns:a16="http://schemas.microsoft.com/office/drawing/2014/main" id="{AADD9AAB-9B1F-4529-859B-1D41BFF8D5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1625" y="228601"/>
            <a:ext cx="8534400" cy="608112"/>
          </a:xfrm>
        </p:spPr>
        <p:txBody>
          <a:bodyPr/>
          <a:lstStyle/>
          <a:p>
            <a:r>
              <a:rPr lang="hu-HU" sz="2800" b="1" dirty="0"/>
              <a:t>Együttműködési formák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="" xmlns:a16="http://schemas.microsoft.com/office/drawing/2014/main" id="{AC38A632-2566-400F-8ABF-01BAB0007B2E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hu-HU" sz="3200" dirty="0"/>
              <a:t>Rendszeres konzultáció az intézeti könyvtárak vezetőivel, valamint az intézményvezetőkkel</a:t>
            </a:r>
          </a:p>
          <a:p>
            <a:r>
              <a:rPr lang="hu-HU" sz="3200" dirty="0"/>
              <a:t>Egységes és rendszeres adatgyűjtés a könyvtárakról</a:t>
            </a:r>
          </a:p>
          <a:p>
            <a:r>
              <a:rPr lang="hu-HU" sz="3200" dirty="0"/>
              <a:t>Szakmai tájékoztatók, továbbképzések (könyvtárszakmai témákban, MTMT, EISZ)</a:t>
            </a:r>
          </a:p>
          <a:p>
            <a:r>
              <a:rPr lang="hu-HU" sz="3200" dirty="0"/>
              <a:t>Könyvtárszakmai kérdésekben érdekképviselet az MTA vezetői előtt</a:t>
            </a:r>
          </a:p>
          <a:p>
            <a:endParaRPr lang="hu-HU" dirty="0"/>
          </a:p>
        </p:txBody>
      </p:sp>
      <p:sp>
        <p:nvSpPr>
          <p:cNvPr id="4" name="Dia számának helye 3">
            <a:extLst>
              <a:ext uri="{FF2B5EF4-FFF2-40B4-BE49-F238E27FC236}">
                <a16:creationId xmlns="" xmlns:a16="http://schemas.microsoft.com/office/drawing/2014/main" id="{121D203E-9EDF-43A4-A69B-03B248FC9F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1D1CD65-FE17-485D-8DD4-2E250ED5187F}" type="slidenum">
              <a:rPr lang="hu-HU" smtClean="0"/>
              <a:pPr>
                <a:defRPr/>
              </a:pPr>
              <a:t>26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21085275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="" xmlns:a16="http://schemas.microsoft.com/office/drawing/2014/main" id="{F56F26D7-1748-40F1-885A-CAFAE9B13F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b="1" dirty="0"/>
              <a:t>KÖSZÖNÖM A FIGYELMET!</a:t>
            </a:r>
          </a:p>
        </p:txBody>
      </p:sp>
      <p:sp>
        <p:nvSpPr>
          <p:cNvPr id="3" name="Dia számának helye 2">
            <a:extLst>
              <a:ext uri="{FF2B5EF4-FFF2-40B4-BE49-F238E27FC236}">
                <a16:creationId xmlns="" xmlns:a16="http://schemas.microsoft.com/office/drawing/2014/main" id="{4D5422C6-DCE6-4610-846A-4A0072F58D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5C58E43-8F0D-4B73-9DB3-ED2816BEC52C}" type="slidenum">
              <a:rPr lang="hu-HU" smtClean="0"/>
              <a:pPr>
                <a:defRPr/>
              </a:pPr>
              <a:t>27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338730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1" name="Cím 2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463824"/>
          </a:xfrm>
        </p:spPr>
        <p:txBody>
          <a:bodyPr/>
          <a:lstStyle/>
          <a:p>
            <a:pPr eaLnBrk="1" hangingPunct="1"/>
            <a:r>
              <a:rPr lang="hu-HU" altLang="hu-HU" b="1" dirty="0">
                <a:solidFill>
                  <a:schemeClr val="accent1">
                    <a:lumMod val="75000"/>
                  </a:schemeClr>
                </a:solidFill>
              </a:rPr>
              <a:t>Az akadémiai könyvtári hálózat</a:t>
            </a:r>
          </a:p>
        </p:txBody>
      </p:sp>
      <p:sp>
        <p:nvSpPr>
          <p:cNvPr id="6" name="Alcím 5"/>
          <p:cNvSpPr>
            <a:spLocks noGrp="1"/>
          </p:cNvSpPr>
          <p:nvPr>
            <p:ph type="subTitle" idx="1"/>
          </p:nvPr>
        </p:nvSpPr>
        <p:spPr>
          <a:xfrm>
            <a:off x="1207604" y="3933056"/>
            <a:ext cx="6728792" cy="2016224"/>
          </a:xfrm>
        </p:spPr>
        <p:txBody>
          <a:bodyPr/>
          <a:lstStyle/>
          <a:p>
            <a:r>
              <a:rPr lang="hu-HU" sz="2000" dirty="0">
                <a:solidFill>
                  <a:schemeClr val="tx2">
                    <a:lumMod val="50000"/>
                  </a:schemeClr>
                </a:solidFill>
              </a:rPr>
              <a:t>A könyvtári hálózat kialakulása és működése</a:t>
            </a:r>
          </a:p>
        </p:txBody>
      </p:sp>
      <p:sp>
        <p:nvSpPr>
          <p:cNvPr id="4" name="Dia számának helye 3">
            <a:extLst>
              <a:ext uri="{FF2B5EF4-FFF2-40B4-BE49-F238E27FC236}">
                <a16:creationId xmlns="" xmlns:a16="http://schemas.microsoft.com/office/drawing/2014/main" id="{2D753C83-BD90-4815-90CD-7173B83219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4343400" y="2201334"/>
            <a:ext cx="443089" cy="466944"/>
          </a:xfrm>
        </p:spPr>
        <p:txBody>
          <a:bodyPr/>
          <a:lstStyle/>
          <a:p>
            <a:pPr>
              <a:defRPr/>
            </a:pPr>
            <a:fld id="{61D1CD65-FE17-485D-8DD4-2E250ED5187F}" type="slidenum">
              <a:rPr lang="hu-HU" smtClean="0"/>
              <a:pPr>
                <a:defRPr/>
              </a:pPr>
              <a:t>3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2706859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Cím 6"/>
          <p:cNvSpPr>
            <a:spLocks noGrp="1"/>
          </p:cNvSpPr>
          <p:nvPr>
            <p:ph type="title"/>
          </p:nvPr>
        </p:nvSpPr>
        <p:spPr>
          <a:xfrm>
            <a:off x="301625" y="228600"/>
            <a:ext cx="8534400" cy="968375"/>
          </a:xfrm>
        </p:spPr>
        <p:txBody>
          <a:bodyPr anchor="ctr"/>
          <a:lstStyle/>
          <a:p>
            <a:r>
              <a:rPr lang="hu-HU" sz="2800" b="1" dirty="0"/>
              <a:t>Intézethálózat</a:t>
            </a:r>
          </a:p>
        </p:txBody>
      </p:sp>
      <p:sp>
        <p:nvSpPr>
          <p:cNvPr id="41987" name="Tartalom helye 7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r>
              <a:rPr lang="hu-HU" dirty="0"/>
              <a:t>1949-től fokozatosan létrejött az akadémiai kutatóintézet-hálózat az addig más keretben működő vagy újonnan alapított kutatóintézetekből - és velük könyvtáraik. </a:t>
            </a:r>
          </a:p>
          <a:p>
            <a:r>
              <a:rPr lang="hu-HU" dirty="0"/>
              <a:t>Az első összefoglaló igényű jelentés az intézeti könyvtárakról — egy 1952. évi felmérés alapján — 1953 januárjában készült (14 intézetről). </a:t>
            </a:r>
          </a:p>
          <a:p>
            <a:r>
              <a:rPr lang="hu-HU" dirty="0"/>
              <a:t>1949 és 1960 között kialakult egy csak igen lazán összefüggő akadémiai könyvtári hálózat. </a:t>
            </a:r>
          </a:p>
          <a:p>
            <a:pPr marL="0" indent="0" eaLnBrk="1" hangingPunct="1">
              <a:buNone/>
            </a:pPr>
            <a:endParaRPr lang="hu-HU" dirty="0"/>
          </a:p>
        </p:txBody>
      </p:sp>
      <p:sp>
        <p:nvSpPr>
          <p:cNvPr id="5" name="Dia számának helye 3">
            <a:extLst>
              <a:ext uri="{FF2B5EF4-FFF2-40B4-BE49-F238E27FC236}">
                <a16:creationId xmlns="" xmlns:a16="http://schemas.microsoft.com/office/drawing/2014/main" id="{213AAFAA-6AAF-4428-8028-F188FB4A0F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4362450" y="1027113"/>
            <a:ext cx="457200" cy="441325"/>
          </a:xfrm>
        </p:spPr>
        <p:txBody>
          <a:bodyPr/>
          <a:lstStyle/>
          <a:p>
            <a:pPr>
              <a:defRPr/>
            </a:pPr>
            <a:fld id="{61D1CD65-FE17-485D-8DD4-2E250ED5187F}" type="slidenum">
              <a:rPr lang="hu-HU" smtClean="0"/>
              <a:pPr>
                <a:defRPr/>
              </a:pPr>
              <a:t>4</a:t>
            </a:fld>
            <a:endParaRPr lang="hu-HU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="" xmlns:a16="http://schemas.microsoft.com/office/drawing/2014/main" id="{2C4CD4EE-CA2F-4C18-8E9C-8BF739DA3D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1625" y="228601"/>
            <a:ext cx="8534400" cy="680120"/>
          </a:xfrm>
        </p:spPr>
        <p:txBody>
          <a:bodyPr/>
          <a:lstStyle/>
          <a:p>
            <a:r>
              <a:rPr lang="hu-HU" sz="2800" b="1" dirty="0"/>
              <a:t>Az akadémiai könyvtári hálózat kialakítása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="" xmlns:a16="http://schemas.microsoft.com/office/drawing/2014/main" id="{ACBCB24D-2CDB-495C-A588-66CAE46E9A96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endParaRPr lang="hu-HU" dirty="0"/>
          </a:p>
          <a:p>
            <a:pPr marL="0" indent="0">
              <a:buNone/>
            </a:pPr>
            <a:r>
              <a:rPr lang="hu-HU" dirty="0"/>
              <a:t>1960 végén az 1956. évi ún. könyvtári törvény végrehajtási utasításaként megjelent </a:t>
            </a:r>
            <a:r>
              <a:rPr lang="hu-HU" b="1" dirty="0"/>
              <a:t>13/1960. MTA. (A. K. 20.) sz. elnöki utasítás</a:t>
            </a:r>
            <a:r>
              <a:rPr lang="hu-HU" dirty="0"/>
              <a:t>. </a:t>
            </a:r>
          </a:p>
          <a:p>
            <a:pPr marL="0" indent="0">
              <a:buNone/>
            </a:pPr>
            <a:r>
              <a:rPr lang="hu-HU" dirty="0"/>
              <a:t>Ez az intézkedés </a:t>
            </a:r>
            <a:r>
              <a:rPr lang="hu-HU" b="1" dirty="0">
                <a:solidFill>
                  <a:schemeClr val="accent3">
                    <a:lumMod val="75000"/>
                  </a:schemeClr>
                </a:solidFill>
              </a:rPr>
              <a:t>az intézeti könyvtárak és az intézetekben folytatott dokumentációs tevékenység hálózati központjának mondta ki az Akadémiai Könyvtárat</a:t>
            </a:r>
            <a:r>
              <a:rPr lang="hu-HU" dirty="0"/>
              <a:t>, és megszilárdította a hálózat szervezeti kereteit.</a:t>
            </a:r>
          </a:p>
          <a:p>
            <a:endParaRPr lang="hu-HU" dirty="0"/>
          </a:p>
        </p:txBody>
      </p:sp>
      <p:sp>
        <p:nvSpPr>
          <p:cNvPr id="5" name="Dia számának helye 3">
            <a:extLst>
              <a:ext uri="{FF2B5EF4-FFF2-40B4-BE49-F238E27FC236}">
                <a16:creationId xmlns="" xmlns:a16="http://schemas.microsoft.com/office/drawing/2014/main" id="{1CC2EC15-B153-42C6-8D1F-7D25920070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4362450" y="1027113"/>
            <a:ext cx="457200" cy="441325"/>
          </a:xfrm>
        </p:spPr>
        <p:txBody>
          <a:bodyPr/>
          <a:lstStyle/>
          <a:p>
            <a:pPr>
              <a:defRPr/>
            </a:pPr>
            <a:fld id="{61D1CD65-FE17-485D-8DD4-2E250ED5187F}" type="slidenum">
              <a:rPr lang="hu-HU" smtClean="0"/>
              <a:pPr>
                <a:defRPr/>
              </a:pPr>
              <a:t>5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4765776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67544" y="279623"/>
            <a:ext cx="8619306" cy="557089"/>
          </a:xfrm>
        </p:spPr>
        <p:txBody>
          <a:bodyPr/>
          <a:lstStyle/>
          <a:p>
            <a:r>
              <a:rPr lang="hu-HU" sz="2800" b="1" dirty="0"/>
              <a:t>Könyvtári hálózatba tartoztak </a:t>
            </a:r>
          </a:p>
        </p:txBody>
      </p:sp>
      <p:sp>
        <p:nvSpPr>
          <p:cNvPr id="3" name="Tartalom helye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hu-HU" sz="2800" dirty="0"/>
          </a:p>
          <a:p>
            <a:r>
              <a:rPr lang="hu-HU" sz="2800" dirty="0"/>
              <a:t>a kutatóintézetek könyvtárai,</a:t>
            </a:r>
          </a:p>
          <a:p>
            <a:r>
              <a:rPr lang="hu-HU" sz="2800" dirty="0"/>
              <a:t>a kutatócsoportok (közülük több később intézetté alakult) könyvtárai,</a:t>
            </a:r>
          </a:p>
          <a:p>
            <a:r>
              <a:rPr lang="hu-HU" sz="2800" dirty="0"/>
              <a:t>a tudományos társaságok könyvtárai (pl. Magyar  Földrajzi Társaság).</a:t>
            </a:r>
          </a:p>
          <a:p>
            <a:pPr marL="0" indent="0">
              <a:buNone/>
            </a:pPr>
            <a:endParaRPr lang="hu-HU" sz="2800" dirty="0"/>
          </a:p>
        </p:txBody>
      </p:sp>
      <p:sp>
        <p:nvSpPr>
          <p:cNvPr id="5" name="Dia számának helye 3">
            <a:extLst>
              <a:ext uri="{FF2B5EF4-FFF2-40B4-BE49-F238E27FC236}">
                <a16:creationId xmlns="" xmlns:a16="http://schemas.microsoft.com/office/drawing/2014/main" id="{2DCDC7F3-BFB5-4CBE-83A7-548D44F40B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4362450" y="1027113"/>
            <a:ext cx="457200" cy="441325"/>
          </a:xfrm>
        </p:spPr>
        <p:txBody>
          <a:bodyPr/>
          <a:lstStyle/>
          <a:p>
            <a:pPr>
              <a:defRPr/>
            </a:pPr>
            <a:fld id="{61D1CD65-FE17-485D-8DD4-2E250ED5187F}" type="slidenum">
              <a:rPr lang="hu-HU" smtClean="0"/>
              <a:pPr>
                <a:defRPr/>
              </a:pPr>
              <a:t>6</a:t>
            </a:fld>
            <a:endParaRPr lang="hu-HU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="" xmlns:a16="http://schemas.microsoft.com/office/drawing/2014/main" id="{6C02B95A-52A8-4989-AB26-0AEFF97FD1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Hálózati és Módszertani Szolgálat </a:t>
            </a:r>
            <a:endParaRPr lang="hu-HU" dirty="0"/>
          </a:p>
        </p:txBody>
      </p:sp>
      <p:sp>
        <p:nvSpPr>
          <p:cNvPr id="3" name="Tartalom helye 2">
            <a:extLst>
              <a:ext uri="{FF2B5EF4-FFF2-40B4-BE49-F238E27FC236}">
                <a16:creationId xmlns="" xmlns:a16="http://schemas.microsoft.com/office/drawing/2014/main" id="{F5B80A37-96C0-4CAE-A3F0-D10896A8B9F1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hu-HU"/>
              <a:t>A könyvtári munka szakmai segítése, összehangolása</a:t>
            </a:r>
          </a:p>
          <a:p>
            <a:r>
              <a:rPr lang="hu-HU"/>
              <a:t>Tudományáganként összehangolt állományfejlesztés</a:t>
            </a:r>
          </a:p>
          <a:p>
            <a:r>
              <a:rPr lang="hu-HU"/>
              <a:t>Könyvtári módszertani tanácsadás</a:t>
            </a:r>
          </a:p>
          <a:p>
            <a:r>
              <a:rPr lang="hu-HU"/>
              <a:t>A könyvtárosok szakmai képzése és továbbképzése</a:t>
            </a:r>
          </a:p>
          <a:p>
            <a:r>
              <a:rPr lang="hu-HU"/>
              <a:t>Véleménynyilvánítás az Akadémia vezetőinek hivatalának, illetve az intézményvezetők számára a könyvtárak működési kérdéseiben</a:t>
            </a:r>
          </a:p>
          <a:p>
            <a:r>
              <a:rPr lang="hu-HU"/>
              <a:t>Központi szolgáltatások és nyilvántartások (pl. címjegyzék)</a:t>
            </a:r>
          </a:p>
          <a:p>
            <a:r>
              <a:rPr lang="hu-HU"/>
              <a:t>Összehangolt külföldi cserekapcsolatok</a:t>
            </a:r>
            <a:endParaRPr lang="hu-HU" dirty="0"/>
          </a:p>
        </p:txBody>
      </p:sp>
      <p:sp>
        <p:nvSpPr>
          <p:cNvPr id="4" name="Dia számának helye 3">
            <a:extLst>
              <a:ext uri="{FF2B5EF4-FFF2-40B4-BE49-F238E27FC236}">
                <a16:creationId xmlns="" xmlns:a16="http://schemas.microsoft.com/office/drawing/2014/main" id="{FEE59478-70BF-47A0-9791-5734C88E50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1CD65-FE17-485D-8DD4-2E250ED5187F}" type="slidenum">
              <a:rPr lang="hu-HU" smtClean="0"/>
              <a:pPr/>
              <a:t>7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8957389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lcím 1">
            <a:extLst>
              <a:ext uri="{FF2B5EF4-FFF2-40B4-BE49-F238E27FC236}">
                <a16:creationId xmlns="" xmlns:a16="http://schemas.microsoft.com/office/drawing/2014/main" id="{F790DE7F-BE32-4BE1-B226-62E6E47581A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83568" y="3789040"/>
            <a:ext cx="7632848" cy="1752600"/>
          </a:xfrm>
        </p:spPr>
        <p:txBody>
          <a:bodyPr/>
          <a:lstStyle/>
          <a:p>
            <a:r>
              <a:rPr lang="hu-HU" sz="2000" dirty="0">
                <a:solidFill>
                  <a:schemeClr val="tx2">
                    <a:lumMod val="75000"/>
                  </a:schemeClr>
                </a:solidFill>
              </a:rPr>
              <a:t>Működés hálózati szerveződés nélkül</a:t>
            </a:r>
          </a:p>
        </p:txBody>
      </p:sp>
      <p:sp>
        <p:nvSpPr>
          <p:cNvPr id="3" name="Cím 2">
            <a:extLst>
              <a:ext uri="{FF2B5EF4-FFF2-40B4-BE49-F238E27FC236}">
                <a16:creationId xmlns="" xmlns:a16="http://schemas.microsoft.com/office/drawing/2014/main" id="{22A8FB0C-2EF0-473E-BC08-905603130CC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23528" y="440060"/>
            <a:ext cx="8351812" cy="1752600"/>
          </a:xfrm>
        </p:spPr>
        <p:txBody>
          <a:bodyPr/>
          <a:lstStyle/>
          <a:p>
            <a:r>
              <a:rPr lang="hu-HU" b="1" dirty="0">
                <a:solidFill>
                  <a:schemeClr val="accent1">
                    <a:lumMod val="75000"/>
                  </a:schemeClr>
                </a:solidFill>
              </a:rPr>
              <a:t>Az akadémiai intézetek könyvtárai </a:t>
            </a:r>
            <a:br>
              <a:rPr lang="hu-HU" b="1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hu-HU" b="1" dirty="0">
                <a:solidFill>
                  <a:schemeClr val="accent1">
                    <a:lumMod val="75000"/>
                  </a:schemeClr>
                </a:solidFill>
              </a:rPr>
              <a:t>a rendszerváltás után</a:t>
            </a:r>
          </a:p>
        </p:txBody>
      </p:sp>
      <p:sp>
        <p:nvSpPr>
          <p:cNvPr id="4" name="Dia számának helye 3">
            <a:extLst>
              <a:ext uri="{FF2B5EF4-FFF2-40B4-BE49-F238E27FC236}">
                <a16:creationId xmlns="" xmlns:a16="http://schemas.microsoft.com/office/drawing/2014/main" id="{60EFAED1-E0F4-430F-B7D0-A53813CE46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0091FEF-D87B-4979-BFC8-E673279B35DA}" type="slidenum">
              <a:rPr lang="hu-HU" smtClean="0"/>
              <a:pPr>
                <a:defRPr/>
              </a:pPr>
              <a:t>8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75103658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="" xmlns:a16="http://schemas.microsoft.com/office/drawing/2014/main" id="{E99A96D0-9748-4C9C-ACC2-98DF5A37ED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z="2800" b="1" dirty="0"/>
              <a:t>Rendszerváltás után</a:t>
            </a:r>
            <a:endParaRPr lang="hu-HU" sz="2800" dirty="0"/>
          </a:p>
        </p:txBody>
      </p:sp>
      <p:sp>
        <p:nvSpPr>
          <p:cNvPr id="3" name="Tartalom helye 2">
            <a:extLst>
              <a:ext uri="{FF2B5EF4-FFF2-40B4-BE49-F238E27FC236}">
                <a16:creationId xmlns="" xmlns:a16="http://schemas.microsoft.com/office/drawing/2014/main" id="{26A56C3A-9C2D-4CB4-BE43-BA3BB45B86C1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01625" y="1628800"/>
            <a:ext cx="8503920" cy="4572000"/>
          </a:xfrm>
        </p:spPr>
        <p:txBody>
          <a:bodyPr/>
          <a:lstStyle/>
          <a:p>
            <a:r>
              <a:rPr lang="hu-HU" sz="3200" dirty="0"/>
              <a:t>Az </a:t>
            </a:r>
            <a:r>
              <a:rPr lang="hu-HU" sz="3200" b="1" dirty="0">
                <a:solidFill>
                  <a:schemeClr val="accent5">
                    <a:lumMod val="50000"/>
                  </a:schemeClr>
                </a:solidFill>
              </a:rPr>
              <a:t>1994. évi XL. törvény </a:t>
            </a:r>
            <a:r>
              <a:rPr lang="hu-HU" sz="3200" dirty="0"/>
              <a:t>(Akadémiai törvény) hatályba lépésével megszűnt az Akadémiai Könyvtár koordinációs és szakmai felügyeleti szerepe az intézeti könyvtárak felett.</a:t>
            </a:r>
          </a:p>
          <a:p>
            <a:r>
              <a:rPr lang="hu-HU" sz="3200" dirty="0"/>
              <a:t>A korábbi intézeti struktúra kisebb változásokkal fennmaradt, továbbra is intézeti alapfeladat maradt a szakkönyvtár működtetése.</a:t>
            </a:r>
          </a:p>
          <a:p>
            <a:pPr marL="0" indent="0">
              <a:buNone/>
            </a:pPr>
            <a:endParaRPr lang="hu-HU" sz="2400" dirty="0"/>
          </a:p>
        </p:txBody>
      </p:sp>
      <p:sp>
        <p:nvSpPr>
          <p:cNvPr id="4" name="Dia számának helye 3">
            <a:extLst>
              <a:ext uri="{FF2B5EF4-FFF2-40B4-BE49-F238E27FC236}">
                <a16:creationId xmlns="" xmlns:a16="http://schemas.microsoft.com/office/drawing/2014/main" id="{9B641838-19E5-4EDD-95EC-2B9D8F6279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1D1CD65-FE17-485D-8DD4-2E250ED5187F}" type="slidenum">
              <a:rPr lang="hu-HU" smtClean="0"/>
              <a:pPr>
                <a:defRPr/>
              </a:pPr>
              <a:t>9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51844991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olgári">
  <a:themeElements>
    <a:clrScheme name="Polgári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Polgári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Polgári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Polgári">
  <a:themeElements>
    <a:clrScheme name="1_Polgári">
      <a:dk1>
        <a:sysClr val="windowText" lastClr="000000"/>
      </a:dk1>
      <a:lt1>
        <a:srgbClr val="595959"/>
      </a:lt1>
      <a:dk2>
        <a:srgbClr val="646B86"/>
      </a:dk2>
      <a:lt2>
        <a:srgbClr val="88A0AC"/>
      </a:lt2>
      <a:accent1>
        <a:srgbClr val="D16349"/>
      </a:accent1>
      <a:accent2>
        <a:srgbClr val="CCB400"/>
      </a:accent2>
      <a:accent3>
        <a:srgbClr val="A8422A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Polgári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Polgári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3635</TotalTime>
  <Words>1515</Words>
  <Application>Microsoft Office PowerPoint</Application>
  <PresentationFormat>Diavetítés a képernyőre (4:3 oldalarány)</PresentationFormat>
  <Paragraphs>303</Paragraphs>
  <Slides>27</Slides>
  <Notes>12</Notes>
  <HiddenSlides>0</HiddenSlides>
  <MMClips>0</MMClips>
  <ScaleCrop>false</ScaleCrop>
  <HeadingPairs>
    <vt:vector size="4" baseType="variant">
      <vt:variant>
        <vt:lpstr>Téma</vt:lpstr>
      </vt:variant>
      <vt:variant>
        <vt:i4>2</vt:i4>
      </vt:variant>
      <vt:variant>
        <vt:lpstr>Diacímek</vt:lpstr>
      </vt:variant>
      <vt:variant>
        <vt:i4>27</vt:i4>
      </vt:variant>
    </vt:vector>
  </HeadingPairs>
  <TitlesOfParts>
    <vt:vector size="29" baseType="lpstr">
      <vt:lpstr>Polgári</vt:lpstr>
      <vt:lpstr>1_Polgári</vt:lpstr>
      <vt:lpstr>Az MTA kutatóintézményeinek szakkönyvtár-hálózata</vt:lpstr>
      <vt:lpstr>Az Akadémiai Könyvtár működésének  első szakasza (1826-1949)</vt:lpstr>
      <vt:lpstr>Az akadémiai könyvtári hálózat</vt:lpstr>
      <vt:lpstr>Intézethálózat</vt:lpstr>
      <vt:lpstr>Az akadémiai könyvtári hálózat kialakítása</vt:lpstr>
      <vt:lpstr>Könyvtári hálózatba tartoztak </vt:lpstr>
      <vt:lpstr>Hálózati és Módszertani Szolgálat </vt:lpstr>
      <vt:lpstr>Az akadémiai intézetek könyvtárai  a rendszerváltás után</vt:lpstr>
      <vt:lpstr>Rendszerváltás után</vt:lpstr>
      <vt:lpstr>Újítási törekvések, változások az akadémiai konszolidáció után</vt:lpstr>
      <vt:lpstr>A 2011. évi intézetátalakítások hatása a könyvtárakra</vt:lpstr>
      <vt:lpstr>Az MTA intézethálózatának  jelenleg aktív szakkönyvtárai</vt:lpstr>
      <vt:lpstr>Az MTA intézethálózatának  jelenleg nem aktív szakkönyvtárai</vt:lpstr>
      <vt:lpstr>Az akadémiai intézmények könyvtárai jelenleg</vt:lpstr>
      <vt:lpstr>Költözések</vt:lpstr>
      <vt:lpstr>A könyvtárak munkatársainak száma </vt:lpstr>
      <vt:lpstr>MTMT-adminisztrátori és publikáció- és idézettséggyűjtési feladat kutató részére</vt:lpstr>
      <vt:lpstr>A könyvtárak állományának nagysága  és becsült értéke</vt:lpstr>
      <vt:lpstr>A könyvtárak állományának  gyarapodási értéke</vt:lpstr>
      <vt:lpstr>A könyvtárakban található hagyatékok</vt:lpstr>
      <vt:lpstr>1850 előtt kiadott állomány nagysága</vt:lpstr>
      <vt:lpstr>Integrált könyvtári rendszer az intézeti könyvtárakban</vt:lpstr>
      <vt:lpstr>Az akadémiai intézményi könyvtárak és az MTA KIK</vt:lpstr>
      <vt:lpstr>Az MTA KIK és az intézeti könyvtárak együttműködésének szabályozási háttere</vt:lpstr>
      <vt:lpstr>Az új szabályozási környezet által kínált lehetőségek</vt:lpstr>
      <vt:lpstr>Együttműködési formák</vt:lpstr>
      <vt:lpstr>KÖSZÖNÖM A FIGYELMET!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bemutató</dc:title>
  <dc:creator>Gyuricza Andrea</dc:creator>
  <cp:lastModifiedBy>Molnár Andrea</cp:lastModifiedBy>
  <cp:revision>199</cp:revision>
  <cp:lastPrinted>2018-02-20T10:19:52Z</cp:lastPrinted>
  <dcterms:created xsi:type="dcterms:W3CDTF">2016-06-16T06:32:07Z</dcterms:created>
  <dcterms:modified xsi:type="dcterms:W3CDTF">2018-03-06T08:41:57Z</dcterms:modified>
</cp:coreProperties>
</file>