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2"/>
  </p:notesMasterIdLst>
  <p:sldIdLst>
    <p:sldId id="258" r:id="rId2"/>
    <p:sldId id="260" r:id="rId3"/>
    <p:sldId id="285" r:id="rId4"/>
    <p:sldId id="288" r:id="rId5"/>
    <p:sldId id="261" r:id="rId6"/>
    <p:sldId id="296" r:id="rId7"/>
    <p:sldId id="303" r:id="rId8"/>
    <p:sldId id="304" r:id="rId9"/>
    <p:sldId id="305" r:id="rId10"/>
    <p:sldId id="295" r:id="rId11"/>
    <p:sldId id="307" r:id="rId12"/>
    <p:sldId id="314" r:id="rId13"/>
    <p:sldId id="308" r:id="rId14"/>
    <p:sldId id="300" r:id="rId15"/>
    <p:sldId id="301" r:id="rId16"/>
    <p:sldId id="316" r:id="rId17"/>
    <p:sldId id="310" r:id="rId18"/>
    <p:sldId id="311" r:id="rId19"/>
    <p:sldId id="312" r:id="rId20"/>
    <p:sldId id="31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5CA0E5-CD1B-435F-80F6-0E2C9D1C578B}">
  <a:tblStyle styleId="{795CA0E5-CD1B-435F-80F6-0E2C9D1C5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497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29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96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04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52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1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54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13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1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1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29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20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05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68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96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6" name="Shape 9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0" name="Shape 10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09" name="Shape 10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19" name="Shape 1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sviktor@sz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sviktor@sze.h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ctrTitle" idx="4294967295"/>
          </p:nvPr>
        </p:nvSpPr>
        <p:spPr>
          <a:xfrm>
            <a:off x="1457152" y="1332716"/>
            <a:ext cx="639052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sz="3200" b="1" cap="small" dirty="0">
                <a:solidFill>
                  <a:schemeClr val="tx1"/>
                </a:solidFill>
              </a:rPr>
              <a:t>Útban a </a:t>
            </a:r>
            <a:r>
              <a:rPr lang="hu-HU" sz="3200" b="1" cap="small" dirty="0" err="1">
                <a:solidFill>
                  <a:schemeClr val="tx1"/>
                </a:solidFill>
              </a:rPr>
              <a:t>Smart</a:t>
            </a:r>
            <a:r>
              <a:rPr lang="hu-HU" sz="3200" b="1" cap="small" dirty="0">
                <a:solidFill>
                  <a:schemeClr val="tx1"/>
                </a:solidFill>
              </a:rPr>
              <a:t> </a:t>
            </a:r>
            <a:r>
              <a:rPr lang="hu-HU" sz="3200" b="1" cap="small" dirty="0" err="1">
                <a:solidFill>
                  <a:schemeClr val="tx1"/>
                </a:solidFill>
              </a:rPr>
              <a:t>Library</a:t>
            </a:r>
            <a:r>
              <a:rPr lang="hu-HU" sz="3200" b="1" cap="small" dirty="0">
                <a:solidFill>
                  <a:schemeClr val="tx1"/>
                </a:solidFill>
              </a:rPr>
              <a:t> felé?</a:t>
            </a:r>
            <a:br>
              <a:rPr lang="hu-HU" sz="3200" b="1" cap="small" dirty="0">
                <a:solidFill>
                  <a:schemeClr val="tx1"/>
                </a:solidFill>
              </a:rPr>
            </a:br>
            <a:r>
              <a:rPr lang="hu-HU" sz="3200" b="1" cap="small" dirty="0">
                <a:solidFill>
                  <a:schemeClr val="tx1"/>
                </a:solidFill>
              </a:rPr>
              <a:t>Könyvtári lehetőségek </a:t>
            </a:r>
            <a:br>
              <a:rPr lang="hu-HU" sz="3200" b="1" cap="small" dirty="0">
                <a:solidFill>
                  <a:schemeClr val="tx1"/>
                </a:solidFill>
              </a:rPr>
            </a:br>
            <a:r>
              <a:rPr lang="hu-HU" sz="3200" b="1" cap="small" dirty="0">
                <a:solidFill>
                  <a:schemeClr val="tx1"/>
                </a:solidFill>
              </a:rPr>
              <a:t>az Internet of </a:t>
            </a:r>
            <a:r>
              <a:rPr lang="hu-HU" sz="3200" b="1" cap="small" dirty="0" err="1">
                <a:solidFill>
                  <a:schemeClr val="tx1"/>
                </a:solidFill>
              </a:rPr>
              <a:t>Things</a:t>
            </a:r>
            <a:r>
              <a:rPr lang="hu-HU" sz="3200" b="1" cap="small" dirty="0">
                <a:solidFill>
                  <a:schemeClr val="tx1"/>
                </a:solidFill>
              </a:rPr>
              <a:t> korában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body" idx="4294967295"/>
          </p:nvPr>
        </p:nvSpPr>
        <p:spPr>
          <a:xfrm>
            <a:off x="2290213" y="2387005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hu-HU" b="1" dirty="0">
                <a:solidFill>
                  <a:schemeClr val="tx1"/>
                </a:solidFill>
              </a:rPr>
              <a:t>Készítette: Zsömle Viktor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tx1"/>
                </a:solidFill>
              </a:rPr>
              <a:t>E-mail: </a:t>
            </a:r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zsviktor</a:t>
            </a:r>
            <a:r>
              <a:rPr lang="hu-HU" b="1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sze.hu</a:t>
            </a:r>
            <a:endParaRPr lang="hu-HU" b="1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tx1"/>
                </a:solidFill>
              </a:rPr>
              <a:t>SZE Egyetemi </a:t>
            </a:r>
            <a:r>
              <a:rPr lang="hu-HU" b="1" dirty="0" smtClean="0">
                <a:solidFill>
                  <a:schemeClr val="tx1"/>
                </a:solidFill>
              </a:rPr>
              <a:t>Könyvtár</a:t>
            </a:r>
          </a:p>
          <a:p>
            <a:pPr marL="0" lvl="0" indent="0" algn="ctr">
              <a:buNone/>
            </a:pPr>
            <a:endParaRPr lang="hu-HU" dirty="0"/>
          </a:p>
          <a:p>
            <a:pPr marL="0" lv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33" y="196126"/>
            <a:ext cx="5053176" cy="6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09" y="196126"/>
            <a:ext cx="649849" cy="6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nyvtar.ksh.hu/inc/seregszemle_2018/seregszemle_2018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59" y="3535493"/>
            <a:ext cx="4387779" cy="16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973698" y="1990131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</a:rPr>
              <a:t>A jeladókat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</a:rPr>
              <a:t>a könyvtár akár olyan struktúrában is elhelyezheti,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</a:rPr>
              <a:t>hogy az olvasók saját maguk tudják felfedezni a bibliotéka tereit,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</a:rPr>
              <a:t>illetve </a:t>
            </a:r>
            <a:r>
              <a:rPr lang="hu-HU" sz="2800" b="1" dirty="0" smtClean="0">
                <a:solidFill>
                  <a:schemeClr val="bg1"/>
                </a:solidFill>
              </a:rPr>
              <a:t>szolgáltatásait az okos eszközük segítségével.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8" y="81417"/>
            <a:ext cx="6572730" cy="49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78"/>
            <a:ext cx="9149862" cy="45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8008" y="1827039"/>
            <a:ext cx="6539399" cy="645300"/>
          </a:xfrm>
        </p:spPr>
        <p:txBody>
          <a:bodyPr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Egy</a:t>
            </a:r>
            <a:r>
              <a:rPr lang="hu-HU" sz="3600" b="1" dirty="0"/>
              <a:t> </a:t>
            </a:r>
            <a:r>
              <a:rPr lang="hu-HU" sz="3600" b="1" dirty="0" err="1"/>
              <a:t>Smart</a:t>
            </a:r>
            <a:r>
              <a:rPr lang="hu-HU" sz="3600" b="1" dirty="0"/>
              <a:t> </a:t>
            </a:r>
            <a:r>
              <a:rPr lang="hu-HU" sz="3600" b="1" dirty="0" err="1" smtClean="0"/>
              <a:t>Library</a:t>
            </a:r>
            <a:r>
              <a:rPr lang="hu-HU" sz="3600" b="1" dirty="0" smtClean="0"/>
              <a:t> </a:t>
            </a:r>
            <a:r>
              <a:rPr lang="hu-HU" sz="3600" b="1" dirty="0" smtClean="0">
                <a:solidFill>
                  <a:schemeClr val="bg1"/>
                </a:solidFill>
              </a:rPr>
              <a:t>Dániában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63529" y="412502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Technical University of Denmark University </a:t>
            </a:r>
            <a:r>
              <a:rPr lang="en-US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Library</a:t>
            </a:r>
            <a:endParaRPr sz="28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63529" y="1452740"/>
            <a:ext cx="71589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</a:rPr>
              <a:t>620 </a:t>
            </a:r>
            <a:r>
              <a:rPr lang="hu-HU" sz="2200" b="1" dirty="0" err="1">
                <a:solidFill>
                  <a:schemeClr val="bg1"/>
                </a:solidFill>
              </a:rPr>
              <a:t>smart</a:t>
            </a:r>
            <a:r>
              <a:rPr lang="hu-HU" sz="2200" b="1" dirty="0">
                <a:solidFill>
                  <a:schemeClr val="bg1"/>
                </a:solidFill>
              </a:rPr>
              <a:t> LED </a:t>
            </a:r>
            <a:r>
              <a:rPr lang="hu-HU" sz="2200" b="1" dirty="0" smtClean="0">
                <a:solidFill>
                  <a:schemeClr val="bg1"/>
                </a:solidFill>
              </a:rPr>
              <a:t>lámpa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</a:rPr>
              <a:t>„Élő laboratóriummá válni!”</a:t>
            </a:r>
            <a:endParaRPr lang="hu-HU" sz="2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sz="2200" b="1" dirty="0">
              <a:solidFill>
                <a:schemeClr val="bg1"/>
              </a:solidFill>
            </a:endParaRPr>
          </a:p>
        </p:txBody>
      </p:sp>
      <p:pic>
        <p:nvPicPr>
          <p:cNvPr id="4" name="Kép 3" descr="http://www.bibliotek.dtu.dk/-/media/Andre_Universitetsenheder/Bibliotek/kalender_nyheder/smart_700x350.ashx?mw=7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6" y="2562446"/>
            <a:ext cx="5732165" cy="258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5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42981" y="237842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A </a:t>
            </a:r>
            <a:r>
              <a:rPr lang="en-US" sz="28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lámpákba</a:t>
            </a: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</a:t>
            </a:r>
            <a:r>
              <a:rPr lang="en-US" sz="28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telepített</a:t>
            </a: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</a:t>
            </a:r>
            <a:r>
              <a:rPr lang="en-US" sz="28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szenzorok</a:t>
            </a: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</a:t>
            </a:r>
            <a:r>
              <a:rPr lang="en-US" sz="2800" b="1" dirty="0" err="1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segítségével</a:t>
            </a:r>
            <a:r>
              <a:rPr lang="en-US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…</a:t>
            </a:r>
            <a:endParaRPr sz="28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" y="1142105"/>
            <a:ext cx="7927503" cy="392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06"/>
            <a:ext cx="9144000" cy="46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42981" y="237842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hu-HU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A fejlesztésben rejlő </a:t>
            </a:r>
            <a:r>
              <a:rPr lang="hu-HU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lehetőségek…</a:t>
            </a:r>
            <a:endParaRPr sz="28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20983" y="1166309"/>
            <a:ext cx="707413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</a:rPr>
              <a:t>A lehető legjobb „egyéni” tanulási környezet biztosítása a hallgatóknak</a:t>
            </a: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</a:rPr>
              <a:t>A rögzített adatok elemzése (Big Data</a:t>
            </a:r>
            <a:r>
              <a:rPr lang="hu-HU" sz="2200" b="1" dirty="0" smtClean="0">
                <a:solidFill>
                  <a:schemeClr val="bg1"/>
                </a:solidFill>
              </a:rPr>
              <a:t>) </a:t>
            </a:r>
            <a:br>
              <a:rPr lang="hu-HU" sz="2200" b="1" dirty="0" smtClean="0">
                <a:solidFill>
                  <a:schemeClr val="bg1"/>
                </a:solidFill>
              </a:rPr>
            </a:br>
            <a:r>
              <a:rPr lang="hu-HU" sz="2200" b="1" dirty="0" smtClean="0">
                <a:solidFill>
                  <a:schemeClr val="bg1"/>
                </a:solidFill>
              </a:rPr>
              <a:t>(</a:t>
            </a:r>
            <a:r>
              <a:rPr lang="hu-HU" sz="2200" b="1" dirty="0">
                <a:solidFill>
                  <a:schemeClr val="bg1"/>
                </a:solidFill>
              </a:rPr>
              <a:t>Teljes anonimitás</a:t>
            </a:r>
            <a:r>
              <a:rPr lang="hu-HU" sz="2200" b="1" dirty="0" smtClean="0">
                <a:solidFill>
                  <a:schemeClr val="bg1"/>
                </a:solidFill>
              </a:rPr>
              <a:t>!)</a:t>
            </a:r>
            <a:endParaRPr lang="hu-HU" sz="2200" b="1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chemeClr val="bg1"/>
                </a:solidFill>
              </a:rPr>
              <a:t>„</a:t>
            </a:r>
            <a:r>
              <a:rPr lang="hu-HU" sz="2200" b="1" dirty="0">
                <a:solidFill>
                  <a:schemeClr val="bg1"/>
                </a:solidFill>
              </a:rPr>
              <a:t>Technológiai </a:t>
            </a:r>
            <a:r>
              <a:rPr lang="hu-HU" sz="2200" b="1" dirty="0" smtClean="0">
                <a:solidFill>
                  <a:schemeClr val="bg1"/>
                </a:solidFill>
              </a:rPr>
              <a:t>játszótér” innovatív </a:t>
            </a:r>
            <a:r>
              <a:rPr lang="hu-HU" sz="2200" b="1" dirty="0">
                <a:solidFill>
                  <a:schemeClr val="bg1"/>
                </a:solidFill>
              </a:rPr>
              <a:t>könyvtári környezet kialakítása az Egyetem polgárai számára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</a:rPr>
              <a:t>Környezettudatosság</a:t>
            </a:r>
          </a:p>
        </p:txBody>
      </p:sp>
    </p:spTree>
    <p:extLst>
      <p:ext uri="{BB962C8B-B14F-4D97-AF65-F5344CB8AC3E}">
        <p14:creationId xmlns:p14="http://schemas.microsoft.com/office/powerpoint/2010/main" val="26896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42981" y="237842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Továbbá a </a:t>
            </a:r>
            <a:r>
              <a:rPr lang="hu-HU" sz="2800" b="1" dirty="0" err="1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smart</a:t>
            </a:r>
            <a:r>
              <a:rPr lang="hu-HU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 LED lámpák lehetőséget biztosítanak…</a:t>
            </a:r>
            <a:endParaRPr sz="28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pic>
        <p:nvPicPr>
          <p:cNvPr id="4" name="Picture 4" descr="Képtalálat a következőre: „li-fi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7" y="1299972"/>
            <a:ext cx="3593183" cy="20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éptalálat a következőre: „li-fi 100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47" y="3410112"/>
            <a:ext cx="3283527" cy="17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7" y="3427716"/>
            <a:ext cx="2968570" cy="16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42981" y="237842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Kapcsolódó </a:t>
            </a:r>
            <a:r>
              <a:rPr lang="hu-HU" sz="2800" b="1" dirty="0" smtClean="0">
                <a:solidFill>
                  <a:srgbClr val="19BBD5"/>
                </a:solidFill>
                <a:latin typeface="Muli"/>
                <a:ea typeface="Muli"/>
                <a:cs typeface="Muli"/>
              </a:rPr>
              <a:t>irodalom</a:t>
            </a:r>
            <a:endParaRPr sz="28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95303" y="1612214"/>
            <a:ext cx="68330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bg1"/>
                </a:solidFill>
              </a:rPr>
              <a:t>Zsömle Viktor: Az Internet of  </a:t>
            </a:r>
            <a:r>
              <a:rPr lang="hu-HU" sz="2000" b="1" dirty="0" err="1">
                <a:solidFill>
                  <a:schemeClr val="bg1"/>
                </a:solidFill>
              </a:rPr>
              <a:t>Things</a:t>
            </a:r>
            <a:r>
              <a:rPr lang="hu-HU" sz="2000" b="1" dirty="0">
                <a:solidFill>
                  <a:schemeClr val="bg1"/>
                </a:solidFill>
              </a:rPr>
              <a:t> könyvtári lehetőségei – Útban a </a:t>
            </a:r>
            <a:r>
              <a:rPr lang="hu-HU" sz="2000" b="1" dirty="0" err="1">
                <a:solidFill>
                  <a:schemeClr val="bg1"/>
                </a:solidFill>
              </a:rPr>
              <a:t>Smart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Library</a:t>
            </a:r>
            <a:r>
              <a:rPr lang="hu-HU" sz="2000" b="1" dirty="0">
                <a:solidFill>
                  <a:schemeClr val="bg1"/>
                </a:solidFill>
              </a:rPr>
              <a:t> felé?  </a:t>
            </a:r>
            <a:r>
              <a:rPr lang="hu-HU" sz="2000" b="1" dirty="0" err="1">
                <a:solidFill>
                  <a:schemeClr val="bg1"/>
                </a:solidFill>
              </a:rPr>
              <a:t>In</a:t>
            </a:r>
            <a:r>
              <a:rPr lang="hu-HU" sz="2000" b="1" dirty="0">
                <a:solidFill>
                  <a:schemeClr val="bg1"/>
                </a:solidFill>
              </a:rPr>
              <a:t>: TMT,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64</a:t>
            </a:r>
            <a:r>
              <a:rPr lang="hu-HU" sz="2000" b="1" dirty="0">
                <a:solidFill>
                  <a:schemeClr val="bg1"/>
                </a:solidFill>
              </a:rPr>
              <a:t>. évf. 12. sz. p. 606-618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hu-HU" sz="2000" b="1" dirty="0">
              <a:solidFill>
                <a:schemeClr val="bg1"/>
              </a:solidFill>
            </a:endParaRPr>
          </a:p>
          <a:p>
            <a:pPr algn="just"/>
            <a:endParaRPr lang="hu-H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852896" y="587307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Internet of Things (</a:t>
            </a:r>
            <a:r>
              <a:rPr lang="en-US" sz="28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IoT</a:t>
            </a:r>
            <a:r>
              <a:rPr lang="en-US" sz="28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)</a:t>
            </a:r>
            <a:r>
              <a:rPr lang="hu-HU" sz="2800" b="1" dirty="0">
                <a:solidFill>
                  <a:schemeClr val="bg1"/>
                </a:solidFill>
              </a:rPr>
              <a:t/>
            </a:r>
            <a:br>
              <a:rPr lang="hu-HU" sz="2800" b="1" dirty="0">
                <a:solidFill>
                  <a:schemeClr val="bg1"/>
                </a:solidFill>
              </a:rPr>
            </a:b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4" name="Kép 3" descr="internet-of-things-tanulman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96" y="2941504"/>
            <a:ext cx="4438659" cy="1961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775778" y="1232402"/>
            <a:ext cx="6960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Az Internet of </a:t>
            </a:r>
            <a:r>
              <a:rPr lang="hu-HU" sz="2000" b="1" dirty="0" err="1">
                <a:solidFill>
                  <a:schemeClr val="bg1"/>
                </a:solidFill>
              </a:rPr>
              <a:t>Things</a:t>
            </a:r>
            <a:r>
              <a:rPr lang="hu-HU" sz="2000" b="1" dirty="0">
                <a:solidFill>
                  <a:schemeClr val="bg1"/>
                </a:solidFill>
              </a:rPr>
              <a:t> fogalmával olyan ember által megalkotott eszközöket határozunk meg, melyek képesek adatokat továbbítani, fogadni az interneten keresztül. </a:t>
            </a:r>
            <a:r>
              <a:rPr lang="hu-HU" sz="2000" b="1" dirty="0" smtClean="0">
                <a:solidFill>
                  <a:schemeClr val="bg1"/>
                </a:solidFill>
              </a:rPr>
              <a:t>(</a:t>
            </a:r>
            <a:r>
              <a:rPr lang="hu-HU" sz="2000" b="1" dirty="0">
                <a:solidFill>
                  <a:schemeClr val="bg1"/>
                </a:solidFill>
              </a:rPr>
              <a:t>Megfelelő szenzorok segítségével akár önállóan is!)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2556970"/>
            <a:ext cx="1795749" cy="24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ctrTitle" idx="4294967295"/>
          </p:nvPr>
        </p:nvSpPr>
        <p:spPr>
          <a:xfrm>
            <a:off x="1457152" y="1332716"/>
            <a:ext cx="639052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sz="3600" b="1" cap="small" dirty="0" smtClean="0">
                <a:solidFill>
                  <a:schemeClr val="tx1"/>
                </a:solidFill>
              </a:rPr>
              <a:t>Köszönöm a megtisztelő figyelmet!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body" idx="4294967295"/>
          </p:nvPr>
        </p:nvSpPr>
        <p:spPr>
          <a:xfrm>
            <a:off x="2238842" y="2285233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hu-HU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hu-HU" b="1" dirty="0" smtClean="0">
                <a:solidFill>
                  <a:schemeClr val="tx1"/>
                </a:solidFill>
              </a:rPr>
              <a:t>E-mail</a:t>
            </a:r>
            <a:r>
              <a:rPr lang="hu-HU" b="1" dirty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zsviktor</a:t>
            </a:r>
            <a:r>
              <a:rPr lang="hu-HU" b="1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sze.hu</a:t>
            </a:r>
            <a:endParaRPr lang="hu-HU" b="1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tx1"/>
                </a:solidFill>
              </a:rPr>
              <a:t>SZE Egyetemi </a:t>
            </a:r>
            <a:r>
              <a:rPr lang="hu-HU" b="1" dirty="0" smtClean="0">
                <a:solidFill>
                  <a:schemeClr val="tx1"/>
                </a:solidFill>
              </a:rPr>
              <a:t>Könyvtár</a:t>
            </a:r>
          </a:p>
          <a:p>
            <a:pPr marL="0" lvl="0" indent="0" algn="ctr">
              <a:buNone/>
            </a:pPr>
            <a:endParaRPr lang="hu-HU" dirty="0"/>
          </a:p>
          <a:p>
            <a:pPr marL="0" lv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37" y="196125"/>
            <a:ext cx="5053176" cy="6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3" y="196125"/>
            <a:ext cx="649849" cy="6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nyvtar.ksh.hu/inc/seregszemle_2018/seregszemle_2018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7" y="3515983"/>
            <a:ext cx="4387779" cy="16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internet of things 50 billion smart objec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6" y="94965"/>
            <a:ext cx="6722533" cy="49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612467" y="1451342"/>
            <a:ext cx="2603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Az 50 milliárd 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eszköz jóslata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994: The IBM Simon was the first ever mobile phone to feature software applications, or apps, using a stylus and touch screen. The Simon cost $899 and only ever worked in the USA, operating within a 15 state network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42" y="0"/>
            <a:ext cx="4027470" cy="231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rtalom hely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98" y="382801"/>
            <a:ext cx="5619964" cy="300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Képtalálat a következőre: „smart cit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8" y="2438746"/>
            <a:ext cx="4775049" cy="26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661011" y="1570347"/>
            <a:ext cx="8141465" cy="1139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b="1" cap="small" dirty="0">
                <a:solidFill>
                  <a:schemeClr val="bg1"/>
                </a:solidFill>
              </a:rPr>
              <a:t>Útban a</a:t>
            </a:r>
            <a:r>
              <a:rPr lang="en-US" b="1" cap="small" dirty="0">
                <a:solidFill>
                  <a:schemeClr val="bg1"/>
                </a:solidFill>
              </a:rPr>
              <a:t> </a:t>
            </a:r>
            <a:r>
              <a:rPr lang="en-US" b="1" dirty="0">
                <a:latin typeface="Muli"/>
                <a:ea typeface="Muli"/>
                <a:cs typeface="Muli"/>
                <a:sym typeface="Muli"/>
              </a:rPr>
              <a:t>S</a:t>
            </a:r>
            <a:r>
              <a:rPr lang="hu-HU" b="1" dirty="0">
                <a:latin typeface="Muli"/>
                <a:ea typeface="Muli"/>
                <a:cs typeface="Muli"/>
                <a:sym typeface="Muli"/>
              </a:rPr>
              <a:t>mart</a:t>
            </a:r>
            <a:r>
              <a:rPr lang="en-US" b="1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hu-HU" b="1" dirty="0" err="1">
                <a:latin typeface="Muli"/>
                <a:ea typeface="Muli"/>
                <a:cs typeface="Muli"/>
                <a:sym typeface="Muli"/>
              </a:rPr>
              <a:t>Library</a:t>
            </a:r>
            <a:r>
              <a:rPr lang="hu-HU" b="1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hu-HU" b="1" cap="small" dirty="0" smtClean="0">
                <a:solidFill>
                  <a:schemeClr val="bg1"/>
                </a:solidFill>
              </a:rPr>
              <a:t>felé</a:t>
            </a:r>
            <a:r>
              <a:rPr lang="hu-HU" b="1" cap="small" dirty="0">
                <a:solidFill>
                  <a:schemeClr val="bg1"/>
                </a:solidFill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740239" y="376118"/>
            <a:ext cx="6282300" cy="65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hu-HU" sz="32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Bluubeam</a:t>
            </a:r>
            <a:endParaRPr sz="32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63529" y="1178420"/>
            <a:ext cx="71589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Az </a:t>
            </a: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iB</a:t>
            </a:r>
            <a:r>
              <a:rPr lang="hu-HU" sz="2000" b="1" dirty="0" err="1" smtClean="0">
                <a:solidFill>
                  <a:srgbClr val="19BBD5"/>
                </a:solidFill>
                <a:latin typeface="Muli"/>
                <a:ea typeface="Muli"/>
                <a:cs typeface="Muli"/>
                <a:sym typeface="Nixie One"/>
              </a:rPr>
              <a:t>eacon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alapjaira épül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Bluetooth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</a:t>
            </a: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Low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</a:t>
            </a: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Energy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 (BLE) </a:t>
            </a:r>
            <a:r>
              <a:rPr lang="hu-HU" sz="2000" b="1" dirty="0">
                <a:solidFill>
                  <a:schemeClr val="bg1"/>
                </a:solidFill>
              </a:rPr>
              <a:t>technológiára épülő hardver, szoftver kombináció.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rendszer alapját a könyvtár különböző pontjain elhelyezet jeladók, azaz a 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„</a:t>
            </a: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Beam-ek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” </a:t>
            </a:r>
            <a:r>
              <a:rPr lang="hu-HU" sz="2000" b="1" dirty="0">
                <a:solidFill>
                  <a:schemeClr val="bg1"/>
                </a:solidFill>
              </a:rPr>
              <a:t>képezik.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jeladókon keresztül a könyvtárosok üzeneteket (szöveget, képeket, videókat, értesítést az aktuális eseményekről) küldhetnek az olvasók részére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77" y="121461"/>
            <a:ext cx="1791321" cy="1622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934822" y="1196138"/>
            <a:ext cx="6282300" cy="819900"/>
          </a:xfrm>
        </p:spPr>
        <p:txBody>
          <a:bodyPr/>
          <a:lstStyle/>
          <a:p>
            <a:pPr algn="just"/>
            <a:r>
              <a:rPr lang="hu-HU" sz="2200" dirty="0">
                <a:solidFill>
                  <a:schemeClr val="bg1"/>
                </a:solidFill>
                <a:latin typeface="+mj-lt"/>
              </a:rPr>
              <a:t>Kis energiaigény (kíméli az okos eszközünk akkumulátorát)</a:t>
            </a:r>
          </a:p>
          <a:p>
            <a:pPr algn="just"/>
            <a:r>
              <a:rPr lang="hu-HU" sz="2000" b="1" dirty="0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„</a:t>
            </a:r>
            <a:r>
              <a:rPr lang="hu-HU" sz="2000" b="1" dirty="0" err="1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Bring</a:t>
            </a:r>
            <a:r>
              <a:rPr lang="hu-HU" sz="2000" b="1" dirty="0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 </a:t>
            </a:r>
            <a:r>
              <a:rPr lang="hu-HU" sz="2000" b="1" dirty="0" err="1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your</a:t>
            </a:r>
            <a:r>
              <a:rPr lang="hu-HU" sz="2000" b="1" dirty="0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 </a:t>
            </a:r>
            <a:r>
              <a:rPr lang="hu-HU" sz="2000" b="1" dirty="0" err="1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own</a:t>
            </a:r>
            <a:r>
              <a:rPr lang="hu-HU" sz="2000" b="1" dirty="0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 </a:t>
            </a:r>
            <a:r>
              <a:rPr lang="hu-HU" sz="2000" b="1" dirty="0" err="1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device</a:t>
            </a:r>
            <a:r>
              <a:rPr lang="hu-HU" sz="2000" b="1" dirty="0">
                <a:solidFill>
                  <a:srgbClr val="19BBD5"/>
                </a:solidFill>
                <a:latin typeface="+mj-lt"/>
                <a:ea typeface="Muli"/>
                <a:cs typeface="Muli"/>
                <a:sym typeface="Arial"/>
              </a:rPr>
              <a:t>” </a:t>
            </a:r>
            <a:r>
              <a:rPr lang="hu-HU" sz="2200" dirty="0">
                <a:solidFill>
                  <a:schemeClr val="bg1"/>
                </a:solidFill>
                <a:latin typeface="+mj-lt"/>
              </a:rPr>
              <a:t>– Mindenki hozza a saját eszközét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Picture 2" descr="Képtalálat a következőre: „bluubea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66" y="2909454"/>
            <a:ext cx="3253412" cy="18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éptalálat a következőre: „bluubeam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71" y="2577712"/>
            <a:ext cx="2439102" cy="216588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889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740239" y="376118"/>
            <a:ext cx="6282300" cy="65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hu-HU" sz="32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Mire van szükségünk?</a:t>
            </a:r>
            <a:endParaRPr sz="32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63529" y="1452740"/>
            <a:ext cx="7158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 err="1">
                <a:solidFill>
                  <a:schemeClr val="bg1"/>
                </a:solidFill>
              </a:rPr>
              <a:t>Bluubeam</a:t>
            </a:r>
            <a:r>
              <a:rPr lang="hu-HU" sz="2000" b="1" dirty="0">
                <a:solidFill>
                  <a:schemeClr val="bg1"/>
                </a:solidFill>
              </a:rPr>
              <a:t> applikáció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 err="1">
                <a:solidFill>
                  <a:schemeClr val="bg1"/>
                </a:solidFill>
              </a:rPr>
              <a:t>Bluetooth</a:t>
            </a:r>
            <a:r>
              <a:rPr lang="hu-HU" sz="2000" b="1" dirty="0">
                <a:solidFill>
                  <a:schemeClr val="bg1"/>
                </a:solidFill>
              </a:rPr>
              <a:t> kapcsolat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Megfelelő távolság (40 láb) a jeladóktól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könyvtáros a 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„</a:t>
            </a:r>
            <a:r>
              <a:rPr lang="hu-HU" sz="2000" b="1" dirty="0" err="1">
                <a:solidFill>
                  <a:srgbClr val="19BBD5"/>
                </a:solidFill>
                <a:latin typeface="Muli"/>
                <a:ea typeface="Muli"/>
                <a:cs typeface="Muli"/>
              </a:rPr>
              <a:t>Beamer</a:t>
            </a:r>
            <a:r>
              <a:rPr lang="hu-HU" sz="20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”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Nincs szükség internetre!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</a:t>
            </a:r>
            <a:r>
              <a:rPr lang="hu-HU" sz="2000" b="1" dirty="0" err="1">
                <a:solidFill>
                  <a:schemeClr val="bg1"/>
                </a:solidFill>
              </a:rPr>
              <a:t>BluuBeam</a:t>
            </a:r>
            <a:r>
              <a:rPr lang="hu-HU" sz="2000" b="1" dirty="0">
                <a:solidFill>
                  <a:schemeClr val="bg1"/>
                </a:solidFill>
              </a:rPr>
              <a:t> jeladó</a:t>
            </a:r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88" y="3050770"/>
            <a:ext cx="3295943" cy="172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Képtalálat a következőre: „no wif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0" y="1051482"/>
            <a:ext cx="1386466" cy="13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740239" y="376118"/>
            <a:ext cx="6282300" cy="65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hu-HU" sz="3200" b="1" dirty="0">
                <a:solidFill>
                  <a:srgbClr val="19BBD5"/>
                </a:solidFill>
                <a:latin typeface="Muli"/>
                <a:ea typeface="Muli"/>
                <a:cs typeface="Muli"/>
              </a:rPr>
              <a:t>Hány darabra van szükségünk?</a:t>
            </a:r>
            <a:endParaRPr sz="3200" b="1" dirty="0">
              <a:solidFill>
                <a:srgbClr val="19BBD5"/>
              </a:solidFill>
              <a:latin typeface="Muli"/>
              <a:ea typeface="Muli"/>
              <a:cs typeface="Muli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63529" y="1452740"/>
            <a:ext cx="7158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Legalább 5 </a:t>
            </a:r>
            <a:r>
              <a:rPr lang="hu-HU" sz="2000" b="1" dirty="0" err="1">
                <a:solidFill>
                  <a:schemeClr val="bg1"/>
                </a:solidFill>
              </a:rPr>
              <a:t>Beam</a:t>
            </a:r>
            <a:endParaRPr lang="hu-HU" sz="20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1000 m</a:t>
            </a:r>
            <a:r>
              <a:rPr lang="hu-HU" sz="2000" b="1" baseline="30000" dirty="0">
                <a:solidFill>
                  <a:schemeClr val="bg1"/>
                </a:solidFill>
              </a:rPr>
              <a:t>2</a:t>
            </a:r>
            <a:r>
              <a:rPr lang="hu-HU" sz="2000" b="1" dirty="0">
                <a:solidFill>
                  <a:schemeClr val="bg1"/>
                </a:solidFill>
              </a:rPr>
              <a:t>-ként akár egy </a:t>
            </a:r>
            <a:r>
              <a:rPr lang="hu-HU" sz="2000" b="1" dirty="0" err="1">
                <a:solidFill>
                  <a:schemeClr val="bg1"/>
                </a:solidFill>
              </a:rPr>
              <a:t>Beam</a:t>
            </a:r>
            <a:r>
              <a:rPr lang="hu-HU" sz="2000" b="1" dirty="0">
                <a:solidFill>
                  <a:schemeClr val="bg1"/>
                </a:solidFill>
              </a:rPr>
              <a:t> is elég lehet!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könyvtár tereitől és a megosztandó információ mennyiségétől függ</a:t>
            </a:r>
            <a:r>
              <a:rPr lang="hu-HU" sz="2000" b="1" dirty="0" smtClean="0">
                <a:solidFill>
                  <a:schemeClr val="bg1"/>
                </a:solidFill>
              </a:rPr>
              <a:t>!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318</Words>
  <Application>Microsoft Office PowerPoint</Application>
  <PresentationFormat>Diavetítés a képernyőre (16:9 oldalarány)</PresentationFormat>
  <Paragraphs>50</Paragraphs>
  <Slides>20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Helvetica Neue</vt:lpstr>
      <vt:lpstr>Muli</vt:lpstr>
      <vt:lpstr>Nixie One</vt:lpstr>
      <vt:lpstr>Imogen template</vt:lpstr>
      <vt:lpstr>Útban a Smart Library felé? Könyvtári lehetőségek  az Internet of Things korában</vt:lpstr>
      <vt:lpstr>PowerPoint bemutató</vt:lpstr>
      <vt:lpstr>PowerPoint bemutató</vt:lpstr>
      <vt:lpstr>PowerPoint bemutató</vt:lpstr>
      <vt:lpstr>Útban a Smart Library felé?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 Smart Library Dániában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Szakkönyvtári seregszemle 2018</dc:title>
  <dc:creator>Zsömle Viktor</dc:creator>
  <cp:lastModifiedBy>Zsömle Viktor</cp:lastModifiedBy>
  <cp:revision>62</cp:revision>
  <dcterms:modified xsi:type="dcterms:W3CDTF">2018-03-04T10:51:49Z</dcterms:modified>
</cp:coreProperties>
</file>