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70" r:id="rId6"/>
    <p:sldId id="260" r:id="rId7"/>
    <p:sldId id="262" r:id="rId8"/>
    <p:sldId id="263" r:id="rId9"/>
    <p:sldId id="266" r:id="rId10"/>
    <p:sldId id="265" r:id="rId11"/>
    <p:sldId id="268" r:id="rId12"/>
    <p:sldId id="272" r:id="rId13"/>
    <p:sldId id="271" r:id="rId14"/>
    <p:sldId id="269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9B658-58C4-4C37-9273-778BDD096BEC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0922D-82D5-4B36-B006-97EB30F691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131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0922D-82D5-4B36-B006-97EB30F691F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0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33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476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159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210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87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630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618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53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562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942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028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839B0-4811-4C2D-98D8-6A5CF8E1F1E2}" type="datetimeFigureOut">
              <a:rPr lang="hu-HU" smtClean="0"/>
              <a:t>2018. 03. 02.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ADDA7-1909-4E09-873E-4865EC40DB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12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vinjwoo.com/wp-content/uploads/2012/12/Screen-Shot-2012-12-11-at-5.13.25-PM.pn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ibframe.org/vocab/partO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88333" y="1157467"/>
            <a:ext cx="9144000" cy="1785335"/>
          </a:xfrm>
        </p:spPr>
        <p:txBody>
          <a:bodyPr>
            <a:normAutofit/>
          </a:bodyPr>
          <a:lstStyle/>
          <a:p>
            <a:r>
              <a:rPr lang="hu-HU" sz="4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könyvtári feldolgozás új paradigmája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168812" y="5506074"/>
            <a:ext cx="3954805" cy="1039409"/>
          </a:xfrm>
        </p:spPr>
        <p:txBody>
          <a:bodyPr>
            <a:noAutofit/>
          </a:bodyPr>
          <a:lstStyle/>
          <a:p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Hubay Miklós Péter </a:t>
            </a:r>
          </a:p>
          <a:p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(Petőfi Irodalmi Múzeum)</a:t>
            </a:r>
          </a:p>
          <a:p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2018. 03. 06.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928" y="3271552"/>
            <a:ext cx="4726571" cy="170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40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éptalálat a következőre: „bibframe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91" y="380855"/>
            <a:ext cx="7483715" cy="561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/>
          <p:cNvSpPr/>
          <p:nvPr/>
        </p:nvSpPr>
        <p:spPr>
          <a:xfrm>
            <a:off x="2999211" y="6126829"/>
            <a:ext cx="8769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/>
              <a:t>Forrás: </a:t>
            </a:r>
            <a:r>
              <a:rPr lang="it-IT" dirty="0"/>
              <a:t>Xiaoli Li: MARC to BIBFRAME (Linked Data)</a:t>
            </a:r>
            <a:br>
              <a:rPr lang="it-IT" dirty="0"/>
            </a:br>
            <a:r>
              <a:rPr lang="hu-HU" dirty="0"/>
              <a:t>https://www.slideshare.net/nctpg1/xiaoli-li-marc-to-bibframe-linked-data</a:t>
            </a:r>
          </a:p>
        </p:txBody>
      </p:sp>
    </p:spTree>
    <p:extLst>
      <p:ext uri="{BB962C8B-B14F-4D97-AF65-F5344CB8AC3E}">
        <p14:creationId xmlns:p14="http://schemas.microsoft.com/office/powerpoint/2010/main" val="269136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827079" y="686329"/>
            <a:ext cx="64620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kiegészíthető…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7454" y="1919286"/>
            <a:ext cx="3088645" cy="93923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398" y="4240192"/>
            <a:ext cx="4781550" cy="762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542" y="1919286"/>
            <a:ext cx="4333875" cy="95947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673" y="3241432"/>
            <a:ext cx="4105275" cy="71437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8424" y="3242176"/>
            <a:ext cx="4191000" cy="67627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8424" y="4302104"/>
            <a:ext cx="4257675" cy="638175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2021650" y="5241694"/>
            <a:ext cx="8252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/>
              <a:t>A linked </a:t>
            </a:r>
            <a:r>
              <a:rPr lang="hu-HU" sz="2800" b="1" dirty="0" err="1"/>
              <a:t>data</a:t>
            </a:r>
            <a:r>
              <a:rPr lang="hu-HU" sz="2800" b="1" dirty="0"/>
              <a:t> szabályai értelmében bármelyik szókészlet bármelyik relációját beemelhetjük – „bárki mondhat bármit bármiről”</a:t>
            </a:r>
          </a:p>
        </p:txBody>
      </p:sp>
    </p:spTree>
    <p:extLst>
      <p:ext uri="{BB962C8B-B14F-4D97-AF65-F5344CB8AC3E}">
        <p14:creationId xmlns:p14="http://schemas.microsoft.com/office/powerpoint/2010/main" val="367630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B70795DE-7652-4109-9453-BD3884BCCBDF}"/>
              </a:ext>
            </a:extLst>
          </p:cNvPr>
          <p:cNvSpPr/>
          <p:nvPr/>
        </p:nvSpPr>
        <p:spPr>
          <a:xfrm>
            <a:off x="827079" y="686329"/>
            <a:ext cx="6720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Csak a változás állandó…</a:t>
            </a: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7691DF16-EB1E-4155-AE03-5DE9ADE84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972103"/>
              </p:ext>
            </p:extLst>
          </p:nvPr>
        </p:nvGraphicFramePr>
        <p:xfrm>
          <a:off x="1555261" y="1676269"/>
          <a:ext cx="9081478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0739">
                  <a:extLst>
                    <a:ext uri="{9D8B030D-6E8A-4147-A177-3AD203B41FA5}">
                      <a16:colId xmlns:a16="http://schemas.microsoft.com/office/drawing/2014/main" val="4037275696"/>
                    </a:ext>
                  </a:extLst>
                </a:gridCol>
                <a:gridCol w="4540739">
                  <a:extLst>
                    <a:ext uri="{9D8B030D-6E8A-4147-A177-3AD203B41FA5}">
                      <a16:colId xmlns:a16="http://schemas.microsoft.com/office/drawing/2014/main" val="2588457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4000" dirty="0"/>
                        <a:t>ILYEN VOLT…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4000" dirty="0"/>
                        <a:t>ILYEN LESZ/LETT…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271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Katalógusszerver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Triplestore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324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Relációs adatbázis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Gráfadatbázis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35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IKR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Felhőszolgáltatás  </a:t>
                      </a:r>
                    </a:p>
                    <a:p>
                      <a:pPr algn="ctr"/>
                      <a:r>
                        <a:rPr lang="hu-HU" sz="2400" dirty="0"/>
                        <a:t>LD alapokon (is)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687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OPAC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OPAC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507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Példányközpontú feldolgozás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FRBR-megközelítés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62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ISBD / AACR2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RDA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471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MARC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RDF-alapú ontológiák tetszőleges használata (BIBFRAME)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781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118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FF9D0811-633D-4971-86E5-BA20BFDA2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363" y="281354"/>
            <a:ext cx="9340948" cy="626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02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éptalálat a következőre: „bibframe funny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400" y="1310254"/>
            <a:ext cx="5788948" cy="413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036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382173"/>
              </p:ext>
            </p:extLst>
          </p:nvPr>
        </p:nvGraphicFramePr>
        <p:xfrm>
          <a:off x="856526" y="293203"/>
          <a:ext cx="1046351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5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496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/>
                        <a:t>KÖNYVTÁRTUDOMÁNY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/>
                        <a:t>INFORMÁCIÓS TECHNOLÓGIA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2331">
                <a:tc>
                  <a:txBody>
                    <a:bodyPr/>
                    <a:lstStyle/>
                    <a:p>
                      <a:r>
                        <a:rPr lang="hu-HU" sz="2000" b="0" dirty="0"/>
                        <a:t>1968 – MARC</a:t>
                      </a:r>
                    </a:p>
                    <a:p>
                      <a:endParaRPr lang="hu-HU" sz="2000" b="0" dirty="0"/>
                    </a:p>
                    <a:p>
                      <a:endParaRPr lang="hu-HU" sz="2000" b="0" dirty="0"/>
                    </a:p>
                    <a:p>
                      <a:endParaRPr lang="hu-HU" sz="2000" b="0" dirty="0"/>
                    </a:p>
                    <a:p>
                      <a:r>
                        <a:rPr lang="hu-HU" sz="2000" b="0" dirty="0"/>
                        <a:t>1995 – Dublin </a:t>
                      </a:r>
                      <a:r>
                        <a:rPr lang="hu-HU" sz="2000" b="0" dirty="0" err="1"/>
                        <a:t>Core</a:t>
                      </a:r>
                      <a:endParaRPr lang="hu-HU" sz="2000" b="0" dirty="0"/>
                    </a:p>
                    <a:p>
                      <a:endParaRPr lang="hu-HU" sz="2000" b="0" dirty="0"/>
                    </a:p>
                    <a:p>
                      <a:endParaRPr lang="hu-HU" sz="2000" b="0" dirty="0"/>
                    </a:p>
                    <a:p>
                      <a:r>
                        <a:rPr lang="hu-HU" sz="2000" b="0" dirty="0"/>
                        <a:t>1998 – FRBR és MARC21</a:t>
                      </a:r>
                    </a:p>
                    <a:p>
                      <a:r>
                        <a:rPr lang="hu-HU" sz="2000" b="0" dirty="0"/>
                        <a:t>2000</a:t>
                      </a:r>
                      <a:r>
                        <a:rPr lang="hu-HU" sz="2000" b="0" baseline="0" dirty="0"/>
                        <a:t> – Dublin </a:t>
                      </a:r>
                      <a:r>
                        <a:rPr lang="hu-HU" sz="2000" b="0" baseline="0" dirty="0" err="1"/>
                        <a:t>Core</a:t>
                      </a:r>
                      <a:r>
                        <a:rPr lang="hu-HU" sz="2000" b="0" baseline="0" dirty="0"/>
                        <a:t> </a:t>
                      </a:r>
                      <a:r>
                        <a:rPr lang="hu-HU" sz="2000" b="0" baseline="0" dirty="0" err="1"/>
                        <a:t>RDF-ben</a:t>
                      </a:r>
                      <a:endParaRPr lang="hu-HU" sz="2000" b="0" baseline="0" dirty="0"/>
                    </a:p>
                    <a:p>
                      <a:endParaRPr lang="hu-HU" sz="2000" b="0" baseline="0" dirty="0"/>
                    </a:p>
                    <a:p>
                      <a:r>
                        <a:rPr lang="hu-HU" sz="2000" b="0" baseline="0" dirty="0"/>
                        <a:t>2002 – MARCXML </a:t>
                      </a:r>
                    </a:p>
                    <a:p>
                      <a:r>
                        <a:rPr lang="hu-HU" sz="2000" b="0" baseline="0" dirty="0"/>
                        <a:t>2004 – FRAD</a:t>
                      </a:r>
                    </a:p>
                    <a:p>
                      <a:endParaRPr lang="hu-HU" sz="2000" b="0" baseline="0" dirty="0"/>
                    </a:p>
                    <a:p>
                      <a:r>
                        <a:rPr lang="hu-HU" sz="2000" b="0" dirty="0"/>
                        <a:t>2009 – Nemzetközi Katalogizálási Alapelvek (ICP)</a:t>
                      </a:r>
                    </a:p>
                    <a:p>
                      <a:r>
                        <a:rPr lang="hu-HU" sz="2000" b="0" dirty="0"/>
                        <a:t>2010 – RDA</a:t>
                      </a:r>
                      <a:r>
                        <a:rPr lang="hu-HU" sz="2000" b="0" baseline="0" dirty="0"/>
                        <a:t> és FRSAD</a:t>
                      </a:r>
                    </a:p>
                    <a:p>
                      <a:pPr marL="0" algn="l" defTabSz="914400" rtl="0" eaLnBrk="1" latinLnBrk="0" hangingPunct="1"/>
                      <a:r>
                        <a:rPr lang="hu-HU" sz="20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2012 – BIBFRAME</a:t>
                      </a:r>
                    </a:p>
                    <a:p>
                      <a:pPr marL="0" algn="l" defTabSz="914400" rtl="0" eaLnBrk="1" latinLnBrk="0" hangingPunct="1"/>
                      <a:r>
                        <a:rPr lang="hu-HU" sz="20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– BIBFRAME 2.0</a:t>
                      </a:r>
                    </a:p>
                    <a:p>
                      <a:r>
                        <a:rPr lang="hu-HU" sz="2000" b="0" dirty="0"/>
                        <a:t>2017 – Könyvtári Referenciamodell (LRM)</a:t>
                      </a:r>
                    </a:p>
                    <a:p>
                      <a:endParaRPr lang="hu-H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2000" dirty="0"/>
                    </a:p>
                    <a:p>
                      <a:r>
                        <a:rPr lang="hu-HU" sz="2000" dirty="0"/>
                        <a:t>1976 – Peter </a:t>
                      </a:r>
                      <a:r>
                        <a:rPr lang="hu-HU" sz="2000" dirty="0" err="1"/>
                        <a:t>Chen</a:t>
                      </a:r>
                      <a:r>
                        <a:rPr lang="hu-HU" sz="2000" dirty="0"/>
                        <a:t>: entitás-kapcsolat</a:t>
                      </a:r>
                      <a:r>
                        <a:rPr lang="hu-HU" sz="2000" baseline="0" dirty="0"/>
                        <a:t> modell</a:t>
                      </a:r>
                      <a:endParaRPr lang="hu-HU" sz="2000" dirty="0"/>
                    </a:p>
                    <a:p>
                      <a:r>
                        <a:rPr lang="hu-HU" sz="2000" dirty="0"/>
                        <a:t>1986 – SGML</a:t>
                      </a:r>
                    </a:p>
                    <a:p>
                      <a:r>
                        <a:rPr lang="hu-HU" sz="2000" dirty="0"/>
                        <a:t>1992 – World Wide Web</a:t>
                      </a:r>
                    </a:p>
                    <a:p>
                      <a:endParaRPr lang="hu-HU" sz="2000" dirty="0"/>
                    </a:p>
                    <a:p>
                      <a:r>
                        <a:rPr lang="hu-HU" sz="2000" dirty="0"/>
                        <a:t>1996 – XML</a:t>
                      </a:r>
                    </a:p>
                    <a:p>
                      <a:r>
                        <a:rPr lang="hu-HU" sz="2000" b="0" dirty="0"/>
                        <a:t>1997 – RDF (majd az RDFS sémanyelv)</a:t>
                      </a:r>
                    </a:p>
                    <a:p>
                      <a:endParaRPr lang="hu-HU" sz="2000" b="0" dirty="0"/>
                    </a:p>
                    <a:p>
                      <a:endParaRPr lang="hu-HU" sz="2000" b="0" dirty="0"/>
                    </a:p>
                    <a:p>
                      <a:r>
                        <a:rPr lang="hu-HU" sz="2000" b="0" dirty="0"/>
                        <a:t>2001 – Tim </a:t>
                      </a:r>
                      <a:r>
                        <a:rPr lang="hu-HU" sz="2000" b="0" dirty="0" err="1"/>
                        <a:t>Berners-Lee</a:t>
                      </a:r>
                      <a:r>
                        <a:rPr lang="hu-HU" sz="2000" b="0" dirty="0"/>
                        <a:t>:</a:t>
                      </a:r>
                      <a:r>
                        <a:rPr lang="hu-HU" sz="2000" b="0" baseline="0" dirty="0"/>
                        <a:t> „szemantikus web”</a:t>
                      </a:r>
                      <a:endParaRPr lang="hu-HU" sz="2000" b="0" dirty="0"/>
                    </a:p>
                    <a:p>
                      <a:endParaRPr lang="hu-HU" sz="2000" b="0" dirty="0"/>
                    </a:p>
                    <a:p>
                      <a:r>
                        <a:rPr lang="hu-HU" sz="2000" b="0" dirty="0"/>
                        <a:t>2004 – OWL ontológia-modellező nyelv</a:t>
                      </a:r>
                    </a:p>
                    <a:p>
                      <a:r>
                        <a:rPr lang="hu-HU" sz="2000" b="0" dirty="0"/>
                        <a:t>2006 – Tim </a:t>
                      </a:r>
                      <a:r>
                        <a:rPr lang="hu-HU" sz="2000" b="0" dirty="0" err="1"/>
                        <a:t>Berners-Lee</a:t>
                      </a:r>
                      <a:r>
                        <a:rPr lang="hu-HU" sz="2000" b="0" dirty="0"/>
                        <a:t>: „linked </a:t>
                      </a:r>
                      <a:r>
                        <a:rPr lang="hu-HU" sz="2000" b="0" dirty="0" err="1"/>
                        <a:t>data</a:t>
                      </a:r>
                      <a:r>
                        <a:rPr lang="hu-HU" sz="2000" b="0" dirty="0"/>
                        <a:t>”</a:t>
                      </a:r>
                    </a:p>
                    <a:p>
                      <a:endParaRPr lang="hu-HU" sz="2000" b="1" dirty="0"/>
                    </a:p>
                    <a:p>
                      <a:endParaRPr lang="hu-HU" sz="2000" b="1" dirty="0"/>
                    </a:p>
                    <a:p>
                      <a:endParaRPr lang="hu-HU" sz="2400" b="1" i="1" dirty="0"/>
                    </a:p>
                    <a:p>
                      <a:endParaRPr lang="hu-H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89" y="5119967"/>
            <a:ext cx="1559662" cy="125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79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179" y="305403"/>
            <a:ext cx="9080040" cy="604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3074671" y="4086327"/>
            <a:ext cx="20009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strike="sngStrike" dirty="0">
                <a:solidFill>
                  <a:schemeClr val="bg1"/>
                </a:solidFill>
                <a:latin typeface="Impact" panose="020B0806030902050204" pitchFamily="34" charset="0"/>
              </a:rPr>
              <a:t>SGML</a:t>
            </a:r>
            <a:endParaRPr lang="hu-HU" sz="2800" dirty="0"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r>
              <a:rPr lang="hu-HU" sz="2800" strike="sngStrike" dirty="0">
                <a:solidFill>
                  <a:schemeClr val="bg1"/>
                </a:solidFill>
                <a:latin typeface="Impact" panose="020B0806030902050204" pitchFamily="34" charset="0"/>
              </a:rPr>
              <a:t>XML</a:t>
            </a:r>
            <a:endParaRPr lang="hu-HU" sz="2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710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895" y="5071371"/>
            <a:ext cx="4979891" cy="1224684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138897" y="1893265"/>
            <a:ext cx="1180457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dirty="0"/>
              <a:t>Nehezen birkózik meg az új információhordozókkal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dirty="0"/>
              <a:t>Nehézkesen kezeli a bibliográfiai kapcsolatokat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dirty="0"/>
              <a:t>A sok nemzeti változat és sajátos intézményi gyakorlat összeolvasztása nehézkes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dirty="0"/>
              <a:t>Redundáns adatelemeket tartalmaz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dirty="0"/>
              <a:t>Nagy az elgépelés és a duplumok keletkezésének veszélye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b="1" dirty="0"/>
              <a:t>Elszigeteli a könyvtári világot az informatika más területeitől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600" b="1" dirty="0"/>
              <a:t>Nem kompatibilis az </a:t>
            </a:r>
            <a:r>
              <a:rPr lang="hu-HU" sz="2600" b="1" dirty="0" err="1"/>
              <a:t>FRBR-rel</a:t>
            </a:r>
            <a:r>
              <a:rPr lang="hu-HU" sz="2600" b="1" dirty="0"/>
              <a:t> (és az </a:t>
            </a:r>
            <a:r>
              <a:rPr lang="hu-HU" sz="2600" b="1" dirty="0" err="1"/>
              <a:t>RDA-val</a:t>
            </a:r>
            <a:r>
              <a:rPr lang="hu-HU" sz="2600" b="1" dirty="0"/>
              <a:t>)</a:t>
            </a:r>
          </a:p>
        </p:txBody>
      </p:sp>
      <p:pic>
        <p:nvPicPr>
          <p:cNvPr id="1028" name="Picture 4" descr="http://www.kevinjwoo.com/wp-content/uploads/2012/12/Screen-Shot-2012-12-11-at-5.13.25-P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072" y="383575"/>
            <a:ext cx="1631817" cy="202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1402980" y="674661"/>
            <a:ext cx="9144000" cy="178533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 a baj a </a:t>
            </a:r>
            <a:r>
              <a:rPr lang="hu-HU" sz="48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MARC-kal</a:t>
            </a:r>
            <a:r>
              <a:rPr lang="hu-HU" sz="4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4669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83356FA1-020D-40C8-9014-59460002F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156" y="283702"/>
            <a:ext cx="8979106" cy="6092949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5348929" y="3761771"/>
            <a:ext cx="507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500" dirty="0">
                <a:latin typeface="Arial Narrow" panose="020B0606020202030204" pitchFamily="34" charset="0"/>
              </a:rPr>
              <a:t>/OAI</a:t>
            </a:r>
          </a:p>
        </p:txBody>
      </p:sp>
    </p:spTree>
    <p:extLst>
      <p:ext uri="{BB962C8B-B14F-4D97-AF65-F5344CB8AC3E}">
        <p14:creationId xmlns:p14="http://schemas.microsoft.com/office/powerpoint/2010/main" val="3539559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Képtalálat a következőre: „tim berners lee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844" y="1509673"/>
            <a:ext cx="3897026" cy="324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412829" y="252161"/>
            <a:ext cx="6227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/>
              <a:t>HTTP-alapú azonosítóval kell ellátni a dolgokat!</a:t>
            </a:r>
          </a:p>
          <a:p>
            <a:endParaRPr lang="hu-HU" sz="3600" b="1" dirty="0">
              <a:solidFill>
                <a:srgbClr val="FFFF00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27834" y="1654423"/>
            <a:ext cx="659717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/>
              <a:t>URL:</a:t>
            </a:r>
          </a:p>
          <a:p>
            <a:r>
              <a:rPr lang="hu-HU" sz="2000" b="1" dirty="0">
                <a:hlinkClick r:id="rId3"/>
              </a:rPr>
              <a:t>http://www.kevinjwoo.com/wp-content/uploads/2012/12/Screen-Shot-2012-12-11-at-5.13.25-PM.png</a:t>
            </a:r>
            <a:endParaRPr lang="hu-HU" sz="20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hu-HU" sz="2000" b="1" dirty="0">
                <a:sym typeface="Wingdings" panose="05000000000000000000" pitchFamily="2" charset="2"/>
              </a:rPr>
              <a:t>Egy konkrét állomány neve és pontos helye a világhálón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hu-HU" sz="2000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hu-HU" sz="2000" b="1" dirty="0">
              <a:sym typeface="Wingdings" panose="05000000000000000000" pitchFamily="2" charset="2"/>
            </a:endParaRPr>
          </a:p>
          <a:p>
            <a:r>
              <a:rPr lang="hu-HU" sz="2000" b="1" dirty="0">
                <a:sym typeface="Wingdings" panose="05000000000000000000" pitchFamily="2" charset="2"/>
              </a:rPr>
              <a:t>URI:</a:t>
            </a:r>
          </a:p>
          <a:p>
            <a:r>
              <a:rPr lang="hu-HU" sz="2000" b="1" dirty="0">
                <a:hlinkClick r:id="rId4"/>
              </a:rPr>
              <a:t>http://bibframe.org/vocab/partOf</a:t>
            </a:r>
            <a:r>
              <a:rPr lang="hu-HU" sz="2000" b="1" dirty="0"/>
              <a:t> </a:t>
            </a:r>
          </a:p>
          <a:p>
            <a:r>
              <a:rPr lang="hu-HU" sz="2000" b="1" dirty="0">
                <a:sym typeface="Wingdings" panose="05000000000000000000" pitchFamily="2" charset="2"/>
              </a:rPr>
              <a:t> Egy konkrét - kézzelfogható vagy absztrakt - entitás (létező/dolog/erőforrás/…) azonosítása</a:t>
            </a:r>
            <a:r>
              <a:rPr lang="hu-HU" sz="2000" b="1" dirty="0"/>
              <a:t> </a:t>
            </a:r>
            <a:endParaRPr lang="hu-HU" sz="2000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hu-HU" b="1" dirty="0">
              <a:sym typeface="Wingdings" panose="05000000000000000000" pitchFamily="2" charset="2"/>
            </a:endParaRPr>
          </a:p>
          <a:p>
            <a:r>
              <a:rPr lang="hu-HU" b="1" dirty="0"/>
              <a:t> 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123573" y="5807393"/>
            <a:ext cx="9849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a világon bárminek </a:t>
            </a:r>
            <a:r>
              <a:rPr lang="hu-HU" sz="3200" dirty="0"/>
              <a:t>adható URI </a:t>
            </a:r>
            <a:r>
              <a:rPr lang="hu-HU" sz="3200" dirty="0">
                <a:sym typeface="Wingdings" panose="05000000000000000000" pitchFamily="2" charset="2"/>
              </a:rPr>
              <a:t> egy egészen új „iparág”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64227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462987" y="520861"/>
            <a:ext cx="7882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/>
              <a:t>Jelölni kell a kapcsolatok típusát is!</a:t>
            </a:r>
          </a:p>
          <a:p>
            <a:endParaRPr lang="hu-HU" sz="36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846" y="1698885"/>
            <a:ext cx="7952846" cy="245642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053816" y="4856280"/>
            <a:ext cx="9826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/>
              <a:t>Resource</a:t>
            </a:r>
            <a:r>
              <a:rPr lang="hu-HU" sz="2800" b="1" dirty="0"/>
              <a:t> </a:t>
            </a:r>
            <a:r>
              <a:rPr lang="hu-HU" sz="2800" b="1" dirty="0" err="1"/>
              <a:t>Description</a:t>
            </a:r>
            <a:r>
              <a:rPr lang="hu-HU" sz="2800" b="1" dirty="0"/>
              <a:t> Framework (RDF) – „minősített”, „szemantikus” kapcsolatok (linkek) létrehozása adatok között</a:t>
            </a:r>
          </a:p>
        </p:txBody>
      </p:sp>
    </p:spTree>
    <p:extLst>
      <p:ext uri="{BB962C8B-B14F-4D97-AF65-F5344CB8AC3E}">
        <p14:creationId xmlns:p14="http://schemas.microsoft.com/office/powerpoint/2010/main" val="5094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47240" y="289367"/>
            <a:ext cx="8241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/>
              <a:t>Honnan juthatunk azonosítókhoz?</a:t>
            </a:r>
          </a:p>
          <a:p>
            <a:endParaRPr lang="hu-HU" sz="3200" b="1" dirty="0"/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320745"/>
              </p:ext>
            </p:extLst>
          </p:nvPr>
        </p:nvGraphicFramePr>
        <p:xfrm>
          <a:off x="1111170" y="1186791"/>
          <a:ext cx="988478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2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2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172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/>
                        <a:t>SZEMANTIKUS ELEMKÉSZLETEK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/>
                        <a:t>SZÓTÁRAK, ún. ONTOLÓGIÁK</a:t>
                      </a:r>
                    </a:p>
                    <a:p>
                      <a:pPr algn="ctr"/>
                      <a:r>
                        <a:rPr lang="hu-HU" sz="2800" dirty="0"/>
                        <a:t>(relációk)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0050">
                <a:tc>
                  <a:txBody>
                    <a:bodyPr/>
                    <a:lstStyle/>
                    <a:p>
                      <a:r>
                        <a:rPr lang="hu-HU" sz="2000" b="1" dirty="0"/>
                        <a:t>VIAF (</a:t>
                      </a:r>
                      <a:r>
                        <a:rPr lang="hu-HU" sz="2000" b="1" dirty="0" err="1"/>
                        <a:t>Virtual</a:t>
                      </a:r>
                      <a:r>
                        <a:rPr lang="hu-HU" sz="2000" b="1" dirty="0"/>
                        <a:t> Internet </a:t>
                      </a:r>
                      <a:r>
                        <a:rPr lang="hu-HU" sz="2000" b="1" dirty="0" err="1"/>
                        <a:t>Authority</a:t>
                      </a:r>
                      <a:r>
                        <a:rPr lang="hu-HU" sz="2000" b="1" dirty="0"/>
                        <a:t> File) </a:t>
                      </a:r>
                      <a:r>
                        <a:rPr lang="hu-HU" sz="2000" dirty="0"/>
                        <a:t>személynevek</a:t>
                      </a:r>
                    </a:p>
                    <a:p>
                      <a:endParaRPr lang="hu-HU" sz="2000" dirty="0"/>
                    </a:p>
                    <a:p>
                      <a:r>
                        <a:rPr lang="hu-HU" sz="2000" b="1" dirty="0" err="1"/>
                        <a:t>GeoNames</a:t>
                      </a:r>
                      <a:r>
                        <a:rPr lang="hu-HU" sz="2000" b="1" baseline="0" dirty="0"/>
                        <a:t> </a:t>
                      </a:r>
                    </a:p>
                    <a:p>
                      <a:r>
                        <a:rPr lang="hu-HU" sz="2000" baseline="0" dirty="0"/>
                        <a:t>földrajzi nevek</a:t>
                      </a:r>
                    </a:p>
                    <a:p>
                      <a:endParaRPr lang="hu-HU" sz="2000" baseline="0" dirty="0"/>
                    </a:p>
                    <a:p>
                      <a:r>
                        <a:rPr lang="hu-HU" sz="2000" b="1" baseline="0" dirty="0" err="1"/>
                        <a:t>ID.loc.gov</a:t>
                      </a:r>
                      <a:endParaRPr lang="hu-HU" sz="2000" b="1" baseline="0" dirty="0"/>
                    </a:p>
                    <a:p>
                      <a:r>
                        <a:rPr lang="hu-HU" sz="2000" b="1" baseline="0" dirty="0" err="1"/>
                        <a:t>rdaregistry.info</a:t>
                      </a:r>
                      <a:endParaRPr lang="hu-HU" sz="2000" b="1" baseline="0" dirty="0"/>
                    </a:p>
                    <a:p>
                      <a:r>
                        <a:rPr lang="hu-HU" sz="2000" baseline="0" dirty="0"/>
                        <a:t>szótáras elemek készletei (országok, szerzői-közreműködői funkciók, nyelvek…)</a:t>
                      </a:r>
                    </a:p>
                    <a:p>
                      <a:endParaRPr lang="hu-HU" sz="2000" b="1" baseline="0" dirty="0"/>
                    </a:p>
                    <a:p>
                      <a:r>
                        <a:rPr lang="hu-HU" sz="2000" b="1" baseline="0" dirty="0"/>
                        <a:t>Magyar Nemzeti Névtér</a:t>
                      </a:r>
                    </a:p>
                    <a:p>
                      <a:endParaRPr lang="hu-HU" sz="2000" b="1" baseline="0" dirty="0"/>
                    </a:p>
                    <a:p>
                      <a:r>
                        <a:rPr lang="hu-HU" sz="2000" b="1" baseline="0" dirty="0"/>
                        <a:t>…</a:t>
                      </a:r>
                      <a:endParaRPr lang="hu-H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100" b="1" i="1" dirty="0"/>
                    </a:p>
                    <a:p>
                      <a:pPr algn="l"/>
                      <a:r>
                        <a:rPr lang="hu-HU" sz="1800" b="1" i="1" dirty="0"/>
                        <a:t>Dublin </a:t>
                      </a:r>
                      <a:r>
                        <a:rPr lang="hu-HU" sz="1800" b="1" i="1" dirty="0" err="1"/>
                        <a:t>Core</a:t>
                      </a:r>
                      <a:endParaRPr lang="hu-HU" sz="1800" b="1" i="1" dirty="0"/>
                    </a:p>
                    <a:p>
                      <a:pPr algn="l"/>
                      <a:r>
                        <a:rPr lang="hu-HU" sz="1800" b="1" i="1" dirty="0"/>
                        <a:t>BIBO</a:t>
                      </a:r>
                    </a:p>
                    <a:p>
                      <a:pPr algn="l"/>
                      <a:r>
                        <a:rPr lang="hu-HU" sz="1800" b="1" i="1" dirty="0" err="1"/>
                        <a:t>FaBiO</a:t>
                      </a:r>
                      <a:endParaRPr lang="hu-HU" sz="1800" b="1" i="1" baseline="0" dirty="0"/>
                    </a:p>
                    <a:p>
                      <a:pPr algn="l"/>
                      <a:r>
                        <a:rPr lang="hu-HU" sz="1800" b="1" i="1" baseline="0" dirty="0" err="1"/>
                        <a:t>CitO</a:t>
                      </a:r>
                      <a:endParaRPr lang="hu-HU" sz="1800" b="1" i="1" baseline="0" dirty="0"/>
                    </a:p>
                    <a:p>
                      <a:pPr algn="l"/>
                      <a:r>
                        <a:rPr lang="hu-HU" sz="2400" b="1" i="1" baseline="0" dirty="0"/>
                        <a:t>BIBFRAME 2.0</a:t>
                      </a:r>
                      <a:endParaRPr lang="hu-HU" sz="1800" b="1" i="1" baseline="0" dirty="0"/>
                    </a:p>
                    <a:p>
                      <a:pPr algn="l"/>
                      <a:r>
                        <a:rPr lang="hu-HU" sz="1800" b="1" i="1" baseline="0" dirty="0"/>
                        <a:t>bibfra.me (rétegelt)</a:t>
                      </a:r>
                    </a:p>
                    <a:p>
                      <a:pPr algn="l"/>
                      <a:r>
                        <a:rPr lang="hu-HU" sz="1800" b="1" i="1" baseline="0" dirty="0"/>
                        <a:t>LD4L / LD4P</a:t>
                      </a:r>
                    </a:p>
                    <a:p>
                      <a:pPr algn="l"/>
                      <a:r>
                        <a:rPr lang="hu-HU" sz="1800" b="1" i="1" baseline="0" dirty="0" err="1"/>
                        <a:t>bibliotek-o</a:t>
                      </a:r>
                      <a:endParaRPr lang="hu-HU" sz="1800" b="1" i="1" baseline="0" dirty="0"/>
                    </a:p>
                    <a:p>
                      <a:pPr algn="l"/>
                      <a:r>
                        <a:rPr lang="hu-HU" sz="1800" b="1" i="1" baseline="0" dirty="0" err="1"/>
                        <a:t>FRBRoo</a:t>
                      </a:r>
                      <a:r>
                        <a:rPr lang="hu-HU" sz="1800" b="1" i="1" baseline="0" dirty="0"/>
                        <a:t> / </a:t>
                      </a:r>
                      <a:r>
                        <a:rPr lang="hu-HU" sz="1800" b="1" i="1" baseline="0" dirty="0" err="1"/>
                        <a:t>FRBRer</a:t>
                      </a:r>
                      <a:endParaRPr lang="hu-HU" sz="1800" b="1" i="1" baseline="0" dirty="0"/>
                    </a:p>
                    <a:p>
                      <a:pPr algn="l"/>
                      <a:r>
                        <a:rPr lang="hu-HU" sz="1800" b="1" i="1" baseline="0" dirty="0" err="1"/>
                        <a:t>MARCont</a:t>
                      </a:r>
                      <a:endParaRPr lang="hu-HU" sz="1800" b="1" i="1" baseline="0" dirty="0"/>
                    </a:p>
                    <a:p>
                      <a:pPr algn="l"/>
                      <a:r>
                        <a:rPr lang="hu-HU" sz="1800" b="1" i="1" baseline="0" dirty="0"/>
                        <a:t>EDM</a:t>
                      </a:r>
                    </a:p>
                    <a:p>
                      <a:pPr algn="l"/>
                      <a:r>
                        <a:rPr lang="hu-HU" sz="1800" b="1" i="1" baseline="0" dirty="0"/>
                        <a:t>SKOS</a:t>
                      </a:r>
                    </a:p>
                    <a:p>
                      <a:pPr algn="l"/>
                      <a:r>
                        <a:rPr lang="hu-HU" sz="1800" b="1" i="1" baseline="0" dirty="0"/>
                        <a:t>MARC21</a:t>
                      </a:r>
                    </a:p>
                    <a:p>
                      <a:pPr algn="l"/>
                      <a:r>
                        <a:rPr lang="hu-HU" sz="1800" b="1" i="1" baseline="0" dirty="0"/>
                        <a:t>…</a:t>
                      </a:r>
                      <a:endParaRPr lang="hu-H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0187A80C-3C8B-4C69-B7B6-AC3B4EDB59BB}"/>
              </a:ext>
            </a:extLst>
          </p:cNvPr>
          <p:cNvSpPr/>
          <p:nvPr/>
        </p:nvSpPr>
        <p:spPr>
          <a:xfrm>
            <a:off x="8145282" y="3838551"/>
            <a:ext cx="886265" cy="773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8C88665-E793-46FC-8165-62E831AA52D5}"/>
              </a:ext>
            </a:extLst>
          </p:cNvPr>
          <p:cNvSpPr txBox="1"/>
          <p:nvPr/>
        </p:nvSpPr>
        <p:spPr>
          <a:xfrm>
            <a:off x="9134518" y="3372242"/>
            <a:ext cx="17584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/>
              <a:t>„a nem egységes elnevezések feltevése”</a:t>
            </a:r>
          </a:p>
        </p:txBody>
      </p:sp>
    </p:spTree>
    <p:extLst>
      <p:ext uri="{BB962C8B-B14F-4D97-AF65-F5344CB8AC3E}">
        <p14:creationId xmlns:p14="http://schemas.microsoft.com/office/powerpoint/2010/main" val="1267193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826644" y="1041857"/>
            <a:ext cx="695638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/>
              <a:t>A </a:t>
            </a:r>
            <a:r>
              <a:rPr lang="hu-HU" sz="3200" b="1" dirty="0"/>
              <a:t>BIBFRAME </a:t>
            </a:r>
            <a:r>
              <a:rPr lang="hu-HU" sz="3200" dirty="0"/>
              <a:t>a Linked Data-alapelveket követő, </a:t>
            </a:r>
            <a:r>
              <a:rPr lang="hu-HU" sz="3200" b="1" dirty="0"/>
              <a:t>könyvtári felhasználásra fejlesztett szókészlet,</a:t>
            </a:r>
            <a:r>
              <a:rPr lang="hu-HU" sz="3200" dirty="0"/>
              <a:t> amely az </a:t>
            </a:r>
            <a:r>
              <a:rPr lang="hu-HU" sz="3200" dirty="0" err="1"/>
              <a:t>FRBR-ben</a:t>
            </a:r>
            <a:r>
              <a:rPr lang="hu-HU" sz="3200" dirty="0"/>
              <a:t> leírt funkcionális megközelítést alkalmazó </a:t>
            </a:r>
            <a:r>
              <a:rPr lang="hu-HU" sz="3200" b="1" dirty="0"/>
              <a:t>bibliográfiai leírások készítéséhez szükséges legfontosabb  relációkat tartalmazza. </a:t>
            </a:r>
          </a:p>
        </p:txBody>
      </p:sp>
      <p:pic>
        <p:nvPicPr>
          <p:cNvPr id="2050" name="Picture 2" descr="http://bibframe.org/static/images/bibframe-new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77" y="1807829"/>
            <a:ext cx="3068244" cy="230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231494" y="5168924"/>
            <a:ext cx="117714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És készítőinek szándéka, reményei szerint </a:t>
            </a:r>
          </a:p>
          <a:p>
            <a:pPr algn="ctr"/>
            <a:r>
              <a:rPr lang="hu-HU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le fogja váltani a </a:t>
            </a:r>
            <a:r>
              <a:rPr lang="hu-HU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MARC-ot</a:t>
            </a:r>
            <a:r>
              <a:rPr lang="hu-HU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85703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478</Words>
  <Application>Microsoft Office PowerPoint</Application>
  <PresentationFormat>Szélesvásznú</PresentationFormat>
  <Paragraphs>121</Paragraphs>
  <Slides>14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Courier New</vt:lpstr>
      <vt:lpstr>Impact</vt:lpstr>
      <vt:lpstr>Tahoma</vt:lpstr>
      <vt:lpstr>Verdana</vt:lpstr>
      <vt:lpstr>Wingdings</vt:lpstr>
      <vt:lpstr>Office-téma</vt:lpstr>
      <vt:lpstr>A könyvtári feldolgozás új paradigmája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könyvtári feldolgozás új paradigmája</dc:title>
  <dc:creator>Miklós Hubay</dc:creator>
  <cp:lastModifiedBy>Mikey</cp:lastModifiedBy>
  <cp:revision>51</cp:revision>
  <dcterms:created xsi:type="dcterms:W3CDTF">2018-02-06T13:29:29Z</dcterms:created>
  <dcterms:modified xsi:type="dcterms:W3CDTF">2018-03-02T17:02:36Z</dcterms:modified>
</cp:coreProperties>
</file>