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1"/>
  </p:notesMasterIdLst>
  <p:sldIdLst>
    <p:sldId id="257" r:id="rId5"/>
    <p:sldId id="372" r:id="rId6"/>
    <p:sldId id="284" r:id="rId7"/>
    <p:sldId id="287" r:id="rId8"/>
    <p:sldId id="288" r:id="rId9"/>
    <p:sldId id="289" r:id="rId10"/>
    <p:sldId id="290" r:id="rId11"/>
    <p:sldId id="368" r:id="rId12"/>
    <p:sldId id="346" r:id="rId13"/>
    <p:sldId id="370" r:id="rId14"/>
    <p:sldId id="331" r:id="rId15"/>
    <p:sldId id="365" r:id="rId16"/>
    <p:sldId id="332" r:id="rId17"/>
    <p:sldId id="291" r:id="rId18"/>
    <p:sldId id="300" r:id="rId19"/>
    <p:sldId id="326" r:id="rId20"/>
    <p:sldId id="353" r:id="rId21"/>
    <p:sldId id="329" r:id="rId22"/>
    <p:sldId id="354" r:id="rId23"/>
    <p:sldId id="355" r:id="rId24"/>
    <p:sldId id="357" r:id="rId25"/>
    <p:sldId id="351" r:id="rId26"/>
    <p:sldId id="359" r:id="rId27"/>
    <p:sldId id="361" r:id="rId28"/>
    <p:sldId id="364" r:id="rId29"/>
    <p:sldId id="352" r:id="rId30"/>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exi, Anna HU" initials="AAH" lastIdx="1" clrIdx="0">
    <p:extLst>
      <p:ext uri="{19B8F6BF-5375-455C-9EA6-DF929625EA0E}">
        <p15:presenceInfo xmlns:p15="http://schemas.microsoft.com/office/powerpoint/2012/main" userId="S::alexi.anna@egisplc.com::d7a09ba6-daa9-4698-ad6e-79dab9c61f8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0040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0DEEF"/>
          </a:solidFill>
        </a:fill>
      </a:tcStyle>
    </a:wholeTbl>
    <a:band2H>
      <a:tcTxStyle/>
      <a:tcStyle>
        <a:tcBdr/>
        <a:fill>
          <a:solidFill>
            <a:srgbClr val="E9EFF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534"/>
    <p:restoredTop sz="94492"/>
  </p:normalViewPr>
  <p:slideViewPr>
    <p:cSldViewPr snapToGrid="0" snapToObjects="1">
      <p:cViewPr varScale="1">
        <p:scale>
          <a:sx n="110" d="100"/>
          <a:sy n="110" d="100"/>
        </p:scale>
        <p:origin x="312"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2" name="Shape 132"/>
          <p:cNvSpPr>
            <a:spLocks noGrp="1" noRot="1" noChangeAspect="1"/>
          </p:cNvSpPr>
          <p:nvPr>
            <p:ph type="sldImg"/>
          </p:nvPr>
        </p:nvSpPr>
        <p:spPr>
          <a:xfrm>
            <a:off x="1143000" y="685800"/>
            <a:ext cx="4572000" cy="3429000"/>
          </a:xfrm>
          <a:prstGeom prst="rect">
            <a:avLst/>
          </a:prstGeom>
        </p:spPr>
        <p:txBody>
          <a:bodyPr/>
          <a:lstStyle/>
          <a:p>
            <a:endParaRPr dirty="0"/>
          </a:p>
        </p:txBody>
      </p:sp>
      <p:sp>
        <p:nvSpPr>
          <p:cNvPr id="133" name="Shape 133"/>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541391759"/>
      </p:ext>
    </p:extLst>
  </p:cSld>
  <p:clrMap bg1="lt1" tx1="dk1" bg2="lt2" tx2="dk2" accent1="accent1" accent2="accent2" accent3="accent3" accent4="accent4" accent5="accent5" accent6="accent6" hlink="hlink" folHlink="folHlink"/>
  <p:notesStyle>
    <a:lvl1pPr latinLnBrk="0">
      <a:defRPr sz="1200" b="0" i="0">
        <a:latin typeface="Arial Narrow Normál" charset="0"/>
        <a:ea typeface="Arial Narrow Normál" charset="0"/>
        <a:cs typeface="Arial Narrow Normál" charset="0"/>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endParaRPr lang="hu-HU" dirty="0"/>
          </a:p>
        </p:txBody>
      </p:sp>
    </p:spTree>
    <p:extLst>
      <p:ext uri="{BB962C8B-B14F-4D97-AF65-F5344CB8AC3E}">
        <p14:creationId xmlns:p14="http://schemas.microsoft.com/office/powerpoint/2010/main" val="18966730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r>
              <a:rPr lang="hu-HU" dirty="0"/>
              <a:t>A klasszikus könyvtári szolgáltatásokat az elektronikus szolgáltatások uralják</a:t>
            </a:r>
          </a:p>
        </p:txBody>
      </p:sp>
    </p:spTree>
    <p:extLst>
      <p:ext uri="{BB962C8B-B14F-4D97-AF65-F5344CB8AC3E}">
        <p14:creationId xmlns:p14="http://schemas.microsoft.com/office/powerpoint/2010/main" val="35481171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r>
              <a:rPr lang="hu-HU" dirty="0"/>
              <a:t>Kémiai kutatáson kívüli területekre nagyobb figyelmet fordítunk</a:t>
            </a:r>
          </a:p>
        </p:txBody>
      </p:sp>
    </p:spTree>
    <p:extLst>
      <p:ext uri="{BB962C8B-B14F-4D97-AF65-F5344CB8AC3E}">
        <p14:creationId xmlns:p14="http://schemas.microsoft.com/office/powerpoint/2010/main" val="30859851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r>
              <a:rPr lang="hu-HU" dirty="0"/>
              <a:t>Felhő</a:t>
            </a:r>
          </a:p>
        </p:txBody>
      </p:sp>
    </p:spTree>
    <p:extLst>
      <p:ext uri="{BB962C8B-B14F-4D97-AF65-F5344CB8AC3E}">
        <p14:creationId xmlns:p14="http://schemas.microsoft.com/office/powerpoint/2010/main" val="16240668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r>
              <a:rPr lang="hu-HU" dirty="0"/>
              <a:t>Balla Sándor és </a:t>
            </a:r>
            <a:r>
              <a:rPr lang="hu-HU" dirty="0" err="1"/>
              <a:t>dr</a:t>
            </a:r>
            <a:r>
              <a:rPr lang="hu-HU" dirty="0"/>
              <a:t> Albert </a:t>
            </a:r>
            <a:r>
              <a:rPr lang="hu-HU" dirty="0" err="1"/>
              <a:t>Wander</a:t>
            </a:r>
            <a:r>
              <a:rPr lang="hu-HU" dirty="0"/>
              <a:t> 48-s államosítással 5 kisebb gyógyszercéget csatoltak a  </a:t>
            </a:r>
            <a:r>
              <a:rPr lang="hu-HU" dirty="0" err="1"/>
              <a:t>Wanderhez</a:t>
            </a:r>
            <a:r>
              <a:rPr lang="hu-HU" dirty="0"/>
              <a:t> így jött létre az Egyesült Gyógyszer- és Tápszergyár, ami 1985-ben vette fel az Egis nevet. 2013 </a:t>
            </a:r>
            <a:r>
              <a:rPr lang="hu-HU" dirty="0" err="1"/>
              <a:t>Servier</a:t>
            </a:r>
            <a:r>
              <a:rPr lang="hu-HU" dirty="0"/>
              <a:t> gyógyszergyár</a:t>
            </a:r>
          </a:p>
        </p:txBody>
      </p:sp>
    </p:spTree>
    <p:extLst>
      <p:ext uri="{BB962C8B-B14F-4D97-AF65-F5344CB8AC3E}">
        <p14:creationId xmlns:p14="http://schemas.microsoft.com/office/powerpoint/2010/main" val="40394416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endParaRPr lang="hu-HU"/>
          </a:p>
        </p:txBody>
      </p:sp>
    </p:spTree>
    <p:extLst>
      <p:ext uri="{BB962C8B-B14F-4D97-AF65-F5344CB8AC3E}">
        <p14:creationId xmlns:p14="http://schemas.microsoft.com/office/powerpoint/2010/main" val="24062873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endParaRPr lang="hu-HU" dirty="0"/>
          </a:p>
        </p:txBody>
      </p:sp>
    </p:spTree>
    <p:extLst>
      <p:ext uri="{BB962C8B-B14F-4D97-AF65-F5344CB8AC3E}">
        <p14:creationId xmlns:p14="http://schemas.microsoft.com/office/powerpoint/2010/main" val="26767466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endParaRPr lang="hu-HU" dirty="0"/>
          </a:p>
        </p:txBody>
      </p:sp>
    </p:spTree>
    <p:extLst>
      <p:ext uri="{BB962C8B-B14F-4D97-AF65-F5344CB8AC3E}">
        <p14:creationId xmlns:p14="http://schemas.microsoft.com/office/powerpoint/2010/main" val="39302511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r>
              <a:rPr lang="hu-HU" dirty="0"/>
              <a:t>+ </a:t>
            </a:r>
            <a:r>
              <a:rPr lang="hu-HU" dirty="0" err="1"/>
              <a:t>Jővőbeli</a:t>
            </a:r>
            <a:r>
              <a:rPr lang="hu-HU" dirty="0"/>
              <a:t> céljaink További fejlesztések egyszerűsítések, pl. kötelező mezők,</a:t>
            </a:r>
            <a:r>
              <a:rPr lang="hu-HU" baseline="0" dirty="0"/>
              <a:t> rendelésnél e-mail cím szerkesztés</a:t>
            </a:r>
            <a:endParaRPr lang="hu-HU" dirty="0"/>
          </a:p>
        </p:txBody>
      </p:sp>
    </p:spTree>
    <p:extLst>
      <p:ext uri="{BB962C8B-B14F-4D97-AF65-F5344CB8AC3E}">
        <p14:creationId xmlns:p14="http://schemas.microsoft.com/office/powerpoint/2010/main" val="14157509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r>
              <a:rPr lang="hu-HU" dirty="0"/>
              <a:t>Tájékoztatás könyvtári újdonságról, szakmai érdekességekről, illetve nélkülözhetetlen dokumentum, Érdekesség, hogy egyre inkább a  katalógus felé tolódunk</a:t>
            </a:r>
          </a:p>
        </p:txBody>
      </p:sp>
    </p:spTree>
    <p:extLst>
      <p:ext uri="{BB962C8B-B14F-4D97-AF65-F5344CB8AC3E}">
        <p14:creationId xmlns:p14="http://schemas.microsoft.com/office/powerpoint/2010/main" val="29027397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r>
              <a:rPr lang="hu-HU" dirty="0"/>
              <a:t>Ingyenes források feltüntetése</a:t>
            </a:r>
          </a:p>
        </p:txBody>
      </p:sp>
    </p:spTree>
    <p:extLst>
      <p:ext uri="{BB962C8B-B14F-4D97-AF65-F5344CB8AC3E}">
        <p14:creationId xmlns:p14="http://schemas.microsoft.com/office/powerpoint/2010/main" val="30659990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r>
              <a:rPr lang="hu-HU" dirty="0"/>
              <a:t>Ezt a diát cserélnem kell egy gyarapítás – igénylés print </a:t>
            </a:r>
            <a:r>
              <a:rPr lang="hu-HU" dirty="0" err="1"/>
              <a:t>screenre</a:t>
            </a:r>
            <a:endParaRPr lang="hu-HU" dirty="0"/>
          </a:p>
        </p:txBody>
      </p:sp>
    </p:spTree>
    <p:extLst>
      <p:ext uri="{BB962C8B-B14F-4D97-AF65-F5344CB8AC3E}">
        <p14:creationId xmlns:p14="http://schemas.microsoft.com/office/powerpoint/2010/main" val="29253203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Címoldal 1">
    <p:spTree>
      <p:nvGrpSpPr>
        <p:cNvPr id="1" name=""/>
        <p:cNvGrpSpPr/>
        <p:nvPr/>
      </p:nvGrpSpPr>
      <p:grpSpPr>
        <a:xfrm>
          <a:off x="0" y="0"/>
          <a:ext cx="0" cy="0"/>
          <a:chOff x="0" y="0"/>
          <a:chExt cx="0" cy="0"/>
        </a:xfrm>
      </p:grpSpPr>
      <p:pic>
        <p:nvPicPr>
          <p:cNvPr id="12" name="background.jpeg" descr="background.jpeg"/>
          <p:cNvPicPr>
            <a:picLocks noChangeAspect="1"/>
          </p:cNvPicPr>
          <p:nvPr userDrawn="1"/>
        </p:nvPicPr>
        <p:blipFill>
          <a:blip r:embed="rId2">
            <a:extLst/>
          </a:blip>
          <a:stretch>
            <a:fillRect/>
          </a:stretch>
        </p:blipFill>
        <p:spPr>
          <a:xfrm>
            <a:off x="0" y="0"/>
            <a:ext cx="12192000" cy="6858000"/>
          </a:xfrm>
          <a:prstGeom prst="rect">
            <a:avLst/>
          </a:prstGeom>
          <a:ln w="12700">
            <a:miter lim="400000"/>
          </a:ln>
        </p:spPr>
      </p:pic>
      <p:pic>
        <p:nvPicPr>
          <p:cNvPr id="2" name="Kép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785873"/>
            <a:ext cx="12192000" cy="4072127"/>
          </a:xfrm>
          <a:prstGeom prst="rect">
            <a:avLst/>
          </a:prstGeom>
        </p:spPr>
      </p:pic>
      <p:sp>
        <p:nvSpPr>
          <p:cNvPr id="14" name="Szövegdoboz 7"/>
          <p:cNvSpPr txBox="1">
            <a:spLocks noGrp="1"/>
          </p:cNvSpPr>
          <p:nvPr>
            <p:ph type="body" sz="quarter" idx="13"/>
          </p:nvPr>
        </p:nvSpPr>
        <p:spPr>
          <a:xfrm>
            <a:off x="354916" y="5694021"/>
            <a:ext cx="8229601" cy="358139"/>
          </a:xfrm>
          <a:prstGeom prst="rect">
            <a:avLst/>
          </a:prstGeom>
        </p:spPr>
        <p:txBody>
          <a:bodyPr>
            <a:spAutoFit/>
          </a:bodyPr>
          <a:lstStyle>
            <a:lvl1pPr marL="0" indent="0">
              <a:lnSpc>
                <a:spcPct val="100000"/>
              </a:lnSpc>
              <a:spcBef>
                <a:spcPts val="0"/>
              </a:spcBef>
              <a:buSzTx/>
              <a:buFontTx/>
              <a:buNone/>
              <a:defRPr sz="1800" b="1">
                <a:solidFill>
                  <a:srgbClr val="FFFFFF"/>
                </a:solidFill>
                <a:latin typeface="Arial Narrow"/>
                <a:ea typeface="Arial Narrow"/>
                <a:cs typeface="Arial Narrow"/>
                <a:sym typeface="Arial Narrow"/>
              </a:defRPr>
            </a:lvl1pPr>
          </a:lstStyle>
          <a:p>
            <a:r>
              <a:t>PREZENTÁCIÓ CÍME</a:t>
            </a:r>
          </a:p>
        </p:txBody>
      </p:sp>
      <p:pic>
        <p:nvPicPr>
          <p:cNvPr id="15" name="slogan-opt.png" descr="slogan-opt.png"/>
          <p:cNvPicPr>
            <a:picLocks noChangeAspect="1"/>
          </p:cNvPicPr>
          <p:nvPr/>
        </p:nvPicPr>
        <p:blipFill>
          <a:blip r:embed="rId4">
            <a:extLst/>
          </a:blip>
          <a:stretch>
            <a:fillRect/>
          </a:stretch>
        </p:blipFill>
        <p:spPr>
          <a:xfrm>
            <a:off x="439002" y="450304"/>
            <a:ext cx="3047061" cy="1734801"/>
          </a:xfrm>
          <a:prstGeom prst="rect">
            <a:avLst/>
          </a:prstGeom>
          <a:ln w="12700">
            <a:miter lim="400000"/>
          </a:ln>
        </p:spPr>
      </p:pic>
      <p:sp>
        <p:nvSpPr>
          <p:cNvPr id="16" name="Szövegdoboz 6"/>
          <p:cNvSpPr txBox="1">
            <a:spLocks noGrp="1"/>
          </p:cNvSpPr>
          <p:nvPr>
            <p:ph type="body" sz="quarter" idx="14"/>
          </p:nvPr>
        </p:nvSpPr>
        <p:spPr>
          <a:xfrm>
            <a:off x="367613" y="6073600"/>
            <a:ext cx="4786184" cy="358139"/>
          </a:xfrm>
          <a:prstGeom prst="rect">
            <a:avLst/>
          </a:prstGeom>
        </p:spPr>
        <p:txBody>
          <a:bodyPr>
            <a:spAutoFit/>
          </a:bodyPr>
          <a:lstStyle>
            <a:lvl1pPr marL="0" indent="0">
              <a:lnSpc>
                <a:spcPct val="100000"/>
              </a:lnSpc>
              <a:spcBef>
                <a:spcPts val="0"/>
              </a:spcBef>
              <a:buSzTx/>
              <a:buFontTx/>
              <a:buNone/>
              <a:defRPr sz="1800">
                <a:solidFill>
                  <a:srgbClr val="FFFFFF"/>
                </a:solidFill>
                <a:latin typeface="Arial Narrow"/>
                <a:ea typeface="Arial Narrow"/>
                <a:cs typeface="Arial Narrow"/>
                <a:sym typeface="Arial Narrow"/>
              </a:defRPr>
            </a:lvl1pPr>
          </a:lstStyle>
          <a:p>
            <a:r>
              <a:t>Készítő neve</a:t>
            </a:r>
          </a:p>
        </p:txBody>
      </p:sp>
      <p:sp>
        <p:nvSpPr>
          <p:cNvPr id="17" name="Szövegdoboz 6"/>
          <p:cNvSpPr txBox="1">
            <a:spLocks noGrp="1"/>
          </p:cNvSpPr>
          <p:nvPr>
            <p:ph type="body" sz="quarter" idx="15"/>
          </p:nvPr>
        </p:nvSpPr>
        <p:spPr>
          <a:xfrm>
            <a:off x="367613" y="6453177"/>
            <a:ext cx="4786184" cy="269239"/>
          </a:xfrm>
          <a:prstGeom prst="rect">
            <a:avLst/>
          </a:prstGeom>
        </p:spPr>
        <p:txBody>
          <a:bodyPr>
            <a:spAutoFit/>
          </a:bodyPr>
          <a:lstStyle>
            <a:lvl1pPr marL="0" indent="0">
              <a:lnSpc>
                <a:spcPct val="100000"/>
              </a:lnSpc>
              <a:spcBef>
                <a:spcPts val="0"/>
              </a:spcBef>
              <a:buSzTx/>
              <a:buFontTx/>
              <a:buNone/>
              <a:defRPr sz="1200" i="1">
                <a:solidFill>
                  <a:srgbClr val="FFFFFF"/>
                </a:solidFill>
                <a:latin typeface="Arial Narrow"/>
                <a:ea typeface="Arial Narrow"/>
                <a:cs typeface="Arial Narrow"/>
                <a:sym typeface="Arial Narrow"/>
              </a:defRPr>
            </a:lvl1pPr>
          </a:lstStyle>
          <a:p>
            <a:r>
              <a:t>Dátum</a:t>
            </a: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émaelválasztó oldal">
    <p:spTree>
      <p:nvGrpSpPr>
        <p:cNvPr id="1" name=""/>
        <p:cNvGrpSpPr/>
        <p:nvPr/>
      </p:nvGrpSpPr>
      <p:grpSpPr>
        <a:xfrm>
          <a:off x="0" y="0"/>
          <a:ext cx="0" cy="0"/>
          <a:chOff x="0" y="0"/>
          <a:chExt cx="0" cy="0"/>
        </a:xfrm>
      </p:grpSpPr>
      <p:sp>
        <p:nvSpPr>
          <p:cNvPr id="38" name="Tartalom helye 2"/>
          <p:cNvSpPr txBox="1">
            <a:spLocks noGrp="1"/>
          </p:cNvSpPr>
          <p:nvPr>
            <p:ph type="body" sz="quarter" idx="13"/>
          </p:nvPr>
        </p:nvSpPr>
        <p:spPr>
          <a:xfrm>
            <a:off x="874066" y="984933"/>
            <a:ext cx="4495494" cy="885367"/>
          </a:xfrm>
          <a:prstGeom prst="rect">
            <a:avLst/>
          </a:prstGeom>
        </p:spPr>
        <p:txBody>
          <a:bodyPr>
            <a:spAutoFit/>
          </a:bodyPr>
          <a:lstStyle>
            <a:lvl1pPr>
              <a:buFontTx/>
              <a:buNone/>
              <a:defRPr sz="2400" b="1" i="0">
                <a:solidFill>
                  <a:srgbClr val="004087"/>
                </a:solidFill>
                <a:latin typeface="Arial Narrow" charset="0"/>
                <a:ea typeface="Arial Narrow" charset="0"/>
                <a:cs typeface="Arial Narrow" charset="0"/>
              </a:defRPr>
            </a:lvl1pPr>
          </a:lstStyle>
          <a:p>
            <a:pPr marL="0" indent="0">
              <a:buSzTx/>
              <a:buFontTx/>
              <a:buNone/>
              <a:defRPr sz="2400" b="1">
                <a:solidFill>
                  <a:srgbClr val="004088"/>
                </a:solidFill>
                <a:latin typeface="Arial Narrow"/>
                <a:ea typeface="Arial Narrow"/>
                <a:cs typeface="Arial Narrow"/>
                <a:sym typeface="Arial Narrow"/>
              </a:defRPr>
            </a:pPr>
            <a:r>
              <a:rPr dirty="0"/>
              <a:t>Elválasztó oldal</a:t>
            </a:r>
          </a:p>
          <a:p>
            <a:pPr marL="0" indent="0">
              <a:buSzTx/>
              <a:buFontTx/>
              <a:buNone/>
              <a:defRPr sz="2400" b="1">
                <a:solidFill>
                  <a:srgbClr val="004088"/>
                </a:solidFill>
                <a:latin typeface="Arial Narrow"/>
                <a:ea typeface="Arial Narrow"/>
                <a:cs typeface="Arial Narrow"/>
                <a:sym typeface="Arial Narrow"/>
              </a:defRPr>
            </a:pPr>
            <a:r>
              <a:rPr dirty="0"/>
              <a:t>Következő téma címe</a:t>
            </a:r>
          </a:p>
        </p:txBody>
      </p:sp>
      <p:sp>
        <p:nvSpPr>
          <p:cNvPr id="39" name="Diasorszám"/>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ím és sokszöveg">
    <p:spTree>
      <p:nvGrpSpPr>
        <p:cNvPr id="1" name=""/>
        <p:cNvGrpSpPr/>
        <p:nvPr/>
      </p:nvGrpSpPr>
      <p:grpSpPr>
        <a:xfrm>
          <a:off x="0" y="0"/>
          <a:ext cx="0" cy="0"/>
          <a:chOff x="0" y="0"/>
          <a:chExt cx="0" cy="0"/>
        </a:xfrm>
      </p:grpSpPr>
      <p:pic>
        <p:nvPicPr>
          <p:cNvPr id="7" name="Kép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461002"/>
            <a:ext cx="12192000" cy="1396999"/>
          </a:xfrm>
          <a:prstGeom prst="rect">
            <a:avLst/>
          </a:prstGeom>
          <a:ln w="12700">
            <a:miter lim="400000"/>
          </a:ln>
        </p:spPr>
      </p:pic>
      <p:sp>
        <p:nvSpPr>
          <p:cNvPr id="47" name="Tartalom helye 2"/>
          <p:cNvSpPr txBox="1">
            <a:spLocks noGrp="1"/>
          </p:cNvSpPr>
          <p:nvPr>
            <p:ph type="body" sz="quarter" idx="13"/>
          </p:nvPr>
        </p:nvSpPr>
        <p:spPr>
          <a:xfrm>
            <a:off x="2861517" y="707110"/>
            <a:ext cx="6468966" cy="434339"/>
          </a:xfrm>
          <a:prstGeom prst="rect">
            <a:avLst/>
          </a:prstGeom>
        </p:spPr>
        <p:txBody>
          <a:bodyPr>
            <a:spAutoFit/>
          </a:bodyPr>
          <a:lstStyle>
            <a:lvl1pPr marL="0" indent="0" algn="ctr">
              <a:buSzTx/>
              <a:buFontTx/>
              <a:buNone/>
              <a:defRPr sz="2400" b="1">
                <a:solidFill>
                  <a:srgbClr val="004088"/>
                </a:solidFill>
                <a:latin typeface="Arial Narrow"/>
                <a:ea typeface="Arial Narrow"/>
                <a:cs typeface="Arial Narrow"/>
                <a:sym typeface="Arial Narrow"/>
              </a:defRPr>
            </a:lvl1pPr>
          </a:lstStyle>
          <a:p>
            <a:r>
              <a:t>A FŐCÍM BEÍRÁSÁHOZ KATTINTSON IDE</a:t>
            </a:r>
          </a:p>
        </p:txBody>
      </p:sp>
      <p:sp>
        <p:nvSpPr>
          <p:cNvPr id="48" name="Tartalom helye 2"/>
          <p:cNvSpPr txBox="1">
            <a:spLocks noGrp="1"/>
          </p:cNvSpPr>
          <p:nvPr>
            <p:ph type="body" sz="quarter" idx="14" hasCustomPrompt="1"/>
          </p:nvPr>
        </p:nvSpPr>
        <p:spPr>
          <a:xfrm>
            <a:off x="912390" y="1536280"/>
            <a:ext cx="10367220" cy="4344775"/>
          </a:xfrm>
          <a:prstGeom prst="rect">
            <a:avLst/>
          </a:prstGeom>
        </p:spPr>
        <p:txBody>
          <a:bodyPr>
            <a:spAutoFit/>
          </a:bodyPr>
          <a:lstStyle>
            <a:lvl1pPr marL="0" marR="0" indent="0" algn="l" defTabSz="914400" rtl="0" eaLnBrk="1" fontAlgn="auto" latinLnBrk="0" hangingPunct="1">
              <a:lnSpc>
                <a:spcPct val="90000"/>
              </a:lnSpc>
              <a:spcBef>
                <a:spcPts val="1000"/>
              </a:spcBef>
              <a:spcAft>
                <a:spcPts val="0"/>
              </a:spcAft>
              <a:buClrTx/>
              <a:buSzTx/>
              <a:buFontTx/>
              <a:buNone/>
              <a:tabLst/>
              <a:defRPr sz="1800">
                <a:solidFill>
                  <a:srgbClr val="004088"/>
                </a:solidFill>
                <a:latin typeface="Arial Narrow"/>
                <a:ea typeface="Arial Narrow"/>
                <a:cs typeface="Arial Narrow"/>
                <a:sym typeface="Arial Narrow"/>
              </a:defRPr>
            </a:lvl1pPr>
          </a:lstStyle>
          <a:p>
            <a:r>
              <a:rPr dirty="0"/>
              <a:t>Ut wisi enim ad minim veniam, quis nostrud exerci tation ullamcorper suscipit lobortis nisl ut aliquip ex ea commodo consequat. Duis autem vel eum iriure dolor in hendrerit in vulputate velit esse molestie consequat, vel illum dolore eu feugiat nulla facilisis at vero eros et </a:t>
            </a:r>
            <a:r>
              <a:rPr lang="en-US" dirty="0"/>
              <a:t>Ut wisi enim ad minim veniam, quis nostrud exerci tation ullamcorper suscipit lobortis nisl ut aliquip ex ea commodo consequat. </a:t>
            </a:r>
            <a:r>
              <a:rPr lang="en-US" dirty="0" err="1"/>
              <a:t>Duis</a:t>
            </a:r>
            <a:r>
              <a:rPr lang="en-US" dirty="0"/>
              <a:t> </a:t>
            </a:r>
            <a:r>
              <a:rPr lang="en-US" dirty="0" err="1"/>
              <a:t>autem</a:t>
            </a:r>
            <a:r>
              <a:rPr lang="en-US" dirty="0"/>
              <a:t> </a:t>
            </a:r>
            <a:r>
              <a:rPr lang="en-US" dirty="0" err="1"/>
              <a:t>vel</a:t>
            </a:r>
            <a:r>
              <a:rPr lang="en-US" dirty="0"/>
              <a:t>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a:t>
            </a:r>
            <a:r>
              <a:rPr lang="en-US" dirty="0" err="1"/>
              <a:t>vel</a:t>
            </a:r>
            <a:r>
              <a:rPr lang="en-US" dirty="0"/>
              <a:t> </a:t>
            </a:r>
            <a:r>
              <a:rPr lang="en-US" dirty="0" err="1"/>
              <a:t>illum</a:t>
            </a:r>
            <a:r>
              <a:rPr lang="en-US" dirty="0"/>
              <a:t> </a:t>
            </a:r>
            <a:r>
              <a:rPr lang="en-US" dirty="0" err="1"/>
              <a:t>dolore</a:t>
            </a:r>
            <a:r>
              <a:rPr lang="en-US" dirty="0"/>
              <a:t>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a:t>
            </a:r>
            <a:r>
              <a:rPr lang="en-US" dirty="0" err="1"/>
              <a:t>eros</a:t>
            </a:r>
            <a:r>
              <a:rPr lang="en-US" dirty="0"/>
              <a:t> et </a:t>
            </a:r>
          </a:p>
          <a:p>
            <a:r>
              <a:rPr lang="en-US" dirty="0" err="1"/>
              <a:t>Ut</a:t>
            </a:r>
            <a:r>
              <a:rPr lang="en-US" dirty="0"/>
              <a: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a:t>
            </a:r>
            <a:r>
              <a:rPr lang="en-US" dirty="0" err="1"/>
              <a:t>Duis</a:t>
            </a:r>
            <a:r>
              <a:rPr lang="en-US" dirty="0"/>
              <a:t> </a:t>
            </a:r>
            <a:r>
              <a:rPr lang="en-US" dirty="0" err="1"/>
              <a:t>autem</a:t>
            </a:r>
            <a:r>
              <a:rPr lang="en-US" dirty="0"/>
              <a:t> </a:t>
            </a:r>
            <a:r>
              <a:rPr lang="en-US" dirty="0" err="1"/>
              <a:t>vel</a:t>
            </a:r>
            <a:r>
              <a:rPr lang="en-US" dirty="0"/>
              <a:t>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a:t>
            </a:r>
            <a:r>
              <a:rPr lang="en-US" dirty="0" err="1"/>
              <a:t>vel</a:t>
            </a:r>
            <a:r>
              <a:rPr lang="en-US" dirty="0"/>
              <a:t> </a:t>
            </a:r>
            <a:r>
              <a:rPr lang="en-US" dirty="0" err="1"/>
              <a:t>illum</a:t>
            </a:r>
            <a:r>
              <a:rPr lang="en-US" dirty="0"/>
              <a:t> </a:t>
            </a:r>
            <a:r>
              <a:rPr lang="en-US" dirty="0" err="1"/>
              <a:t>dolore</a:t>
            </a:r>
            <a:r>
              <a:rPr lang="en-US" dirty="0"/>
              <a:t>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a:t>
            </a:r>
            <a:r>
              <a:rPr lang="en-US" dirty="0" err="1"/>
              <a:t>eros</a:t>
            </a:r>
            <a:r>
              <a:rPr lang="en-US" dirty="0"/>
              <a:t> et </a:t>
            </a:r>
          </a:p>
          <a:p>
            <a:r>
              <a:rPr lang="en-US" dirty="0" err="1"/>
              <a:t>Ut</a:t>
            </a:r>
            <a:r>
              <a:rPr lang="en-US" dirty="0"/>
              <a: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a:t>
            </a:r>
            <a:r>
              <a:rPr lang="en-US" dirty="0" err="1"/>
              <a:t>Duis</a:t>
            </a:r>
            <a:r>
              <a:rPr lang="en-US" dirty="0"/>
              <a:t> </a:t>
            </a:r>
            <a:r>
              <a:rPr lang="en-US" dirty="0" err="1"/>
              <a:t>autem</a:t>
            </a:r>
            <a:r>
              <a:rPr lang="en-US" dirty="0"/>
              <a:t> </a:t>
            </a:r>
            <a:r>
              <a:rPr lang="en-US" dirty="0" err="1"/>
              <a:t>vel</a:t>
            </a:r>
            <a:r>
              <a:rPr lang="en-US" dirty="0"/>
              <a:t>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a:t>
            </a:r>
            <a:r>
              <a:rPr lang="en-US" dirty="0" err="1"/>
              <a:t>vel</a:t>
            </a:r>
            <a:r>
              <a:rPr lang="en-US" dirty="0"/>
              <a:t> </a:t>
            </a:r>
            <a:r>
              <a:rPr lang="en-US" dirty="0" err="1"/>
              <a:t>illum</a:t>
            </a:r>
            <a:r>
              <a:rPr lang="en-US" dirty="0"/>
              <a:t> </a:t>
            </a:r>
            <a:r>
              <a:rPr lang="en-US" dirty="0" err="1"/>
              <a:t>dolore</a:t>
            </a:r>
            <a:r>
              <a:rPr lang="en-US" dirty="0"/>
              <a:t>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a:t>
            </a:r>
            <a:r>
              <a:rPr lang="en-US" dirty="0" err="1"/>
              <a:t>eros</a:t>
            </a:r>
            <a:r>
              <a:rPr lang="en-US" dirty="0"/>
              <a:t> et </a:t>
            </a:r>
          </a:p>
          <a:p>
            <a:r>
              <a:rPr lang="en-US" dirty="0" err="1"/>
              <a:t>Ut</a:t>
            </a:r>
            <a:r>
              <a:rPr lang="en-US" dirty="0"/>
              <a: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a:t>
            </a:r>
            <a:r>
              <a:rPr lang="en-US" dirty="0" err="1"/>
              <a:t>Duis</a:t>
            </a:r>
            <a:r>
              <a:rPr lang="en-US" dirty="0"/>
              <a:t> </a:t>
            </a:r>
            <a:r>
              <a:rPr lang="en-US" dirty="0" err="1"/>
              <a:t>autem</a:t>
            </a:r>
            <a:r>
              <a:rPr lang="en-US" dirty="0"/>
              <a:t> </a:t>
            </a:r>
            <a:r>
              <a:rPr lang="en-US" dirty="0" err="1"/>
              <a:t>vel</a:t>
            </a:r>
            <a:r>
              <a:rPr lang="en-US" dirty="0"/>
              <a:t>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a:t>
            </a:r>
            <a:r>
              <a:rPr lang="en-US" dirty="0" err="1"/>
              <a:t>vel</a:t>
            </a:r>
            <a:r>
              <a:rPr lang="en-US" dirty="0"/>
              <a:t> </a:t>
            </a:r>
            <a:r>
              <a:rPr lang="en-US" dirty="0" err="1"/>
              <a:t>illum</a:t>
            </a:r>
            <a:r>
              <a:rPr lang="en-US" dirty="0"/>
              <a:t> </a:t>
            </a:r>
            <a:r>
              <a:rPr lang="en-US" dirty="0" err="1"/>
              <a:t>dolore</a:t>
            </a:r>
            <a:r>
              <a:rPr lang="en-US" dirty="0"/>
              <a:t>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a:t>
            </a:r>
            <a:r>
              <a:rPr lang="en-US" dirty="0" err="1"/>
              <a:t>eros</a:t>
            </a:r>
            <a:r>
              <a:rPr lang="en-US" dirty="0"/>
              <a:t> et </a:t>
            </a:r>
          </a:p>
          <a:p>
            <a:endParaRPr dirty="0"/>
          </a:p>
        </p:txBody>
      </p:sp>
      <p:sp>
        <p:nvSpPr>
          <p:cNvPr id="52" name="Diasorszám"/>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Cím és szöveg">
    <p:spTree>
      <p:nvGrpSpPr>
        <p:cNvPr id="1" name=""/>
        <p:cNvGrpSpPr/>
        <p:nvPr/>
      </p:nvGrpSpPr>
      <p:grpSpPr>
        <a:xfrm>
          <a:off x="0" y="0"/>
          <a:ext cx="0" cy="0"/>
          <a:chOff x="0" y="0"/>
          <a:chExt cx="0" cy="0"/>
        </a:xfrm>
      </p:grpSpPr>
      <p:pic>
        <p:nvPicPr>
          <p:cNvPr id="9" name="Kép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461002"/>
            <a:ext cx="12192000" cy="1396999"/>
          </a:xfrm>
          <a:prstGeom prst="rect">
            <a:avLst/>
          </a:prstGeom>
          <a:ln w="12700">
            <a:miter lim="400000"/>
          </a:ln>
        </p:spPr>
      </p:pic>
      <p:sp>
        <p:nvSpPr>
          <p:cNvPr id="47" name="Tartalom helye 2"/>
          <p:cNvSpPr txBox="1">
            <a:spLocks noGrp="1"/>
          </p:cNvSpPr>
          <p:nvPr>
            <p:ph type="body" sz="quarter" idx="13"/>
          </p:nvPr>
        </p:nvSpPr>
        <p:spPr>
          <a:xfrm>
            <a:off x="2861517" y="707110"/>
            <a:ext cx="6468966" cy="434339"/>
          </a:xfrm>
          <a:prstGeom prst="rect">
            <a:avLst/>
          </a:prstGeom>
        </p:spPr>
        <p:txBody>
          <a:bodyPr>
            <a:spAutoFit/>
          </a:bodyPr>
          <a:lstStyle>
            <a:lvl1pPr marL="0" indent="0" algn="ctr">
              <a:buSzTx/>
              <a:buFontTx/>
              <a:buNone/>
              <a:defRPr sz="2400" b="1">
                <a:solidFill>
                  <a:srgbClr val="004088"/>
                </a:solidFill>
                <a:latin typeface="Arial Narrow"/>
                <a:ea typeface="Arial Narrow"/>
                <a:cs typeface="Arial Narrow"/>
                <a:sym typeface="Arial Narrow"/>
              </a:defRPr>
            </a:lvl1pPr>
          </a:lstStyle>
          <a:p>
            <a:r>
              <a:t>A FŐCÍM BEÍRÁSÁHOZ KATTINTSON IDE</a:t>
            </a:r>
          </a:p>
        </p:txBody>
      </p:sp>
      <p:sp>
        <p:nvSpPr>
          <p:cNvPr id="48" name="Tartalom helye 2"/>
          <p:cNvSpPr txBox="1">
            <a:spLocks noGrp="1"/>
          </p:cNvSpPr>
          <p:nvPr>
            <p:ph type="body" sz="quarter" idx="14"/>
          </p:nvPr>
        </p:nvSpPr>
        <p:spPr>
          <a:xfrm>
            <a:off x="912390" y="1536280"/>
            <a:ext cx="10367220" cy="838199"/>
          </a:xfrm>
          <a:prstGeom prst="rect">
            <a:avLst/>
          </a:prstGeom>
        </p:spPr>
        <p:txBody>
          <a:bodyPr>
            <a:spAutoFit/>
          </a:bodyPr>
          <a:lstStyle>
            <a:lvl1pPr marL="0" indent="0">
              <a:buSzTx/>
              <a:buFontTx/>
              <a:buNone/>
              <a:defRPr sz="1800">
                <a:solidFill>
                  <a:srgbClr val="004088"/>
                </a:solidFill>
                <a:latin typeface="Arial Narrow"/>
                <a:ea typeface="Arial Narrow"/>
                <a:cs typeface="Arial Narrow"/>
                <a:sym typeface="Arial Narrow"/>
              </a:defRPr>
            </a:lvl1pPr>
          </a:lstStyle>
          <a:p>
            <a:r>
              <a:t>Ut wisi enim ad minim veniam, quis nostrud exerci tation ullamcorper suscipit lobortis nisl ut aliquip ex ea commodo consequat. Duis autem vel eum iriure dolor in hendrerit in vulputate velit esse molestie consequat, vel illum dolore eu feugiat nulla facilisis at vero eros et </a:t>
            </a:r>
          </a:p>
        </p:txBody>
      </p:sp>
      <p:sp>
        <p:nvSpPr>
          <p:cNvPr id="49" name="Tartalom helye 2"/>
          <p:cNvSpPr txBox="1">
            <a:spLocks noGrp="1"/>
          </p:cNvSpPr>
          <p:nvPr>
            <p:ph type="body" sz="quarter" idx="15"/>
          </p:nvPr>
        </p:nvSpPr>
        <p:spPr>
          <a:xfrm>
            <a:off x="912390" y="3328108"/>
            <a:ext cx="10367220" cy="838199"/>
          </a:xfrm>
          <a:prstGeom prst="rect">
            <a:avLst/>
          </a:prstGeom>
        </p:spPr>
        <p:txBody>
          <a:bodyPr>
            <a:spAutoFit/>
          </a:bodyPr>
          <a:lstStyle>
            <a:lvl1pPr marL="0" indent="0">
              <a:buSzTx/>
              <a:buFontTx/>
              <a:buNone/>
              <a:defRPr sz="1800">
                <a:solidFill>
                  <a:srgbClr val="004088"/>
                </a:solidFill>
                <a:latin typeface="Arial Narrow"/>
                <a:ea typeface="Arial Narrow"/>
                <a:cs typeface="Arial Narrow"/>
                <a:sym typeface="Arial Narrow"/>
              </a:defRPr>
            </a:lvl1pPr>
          </a:lstStyle>
          <a:p>
            <a:r>
              <a:t>Ut wisi enim ad minim veniam, quis nostrud exerci tation ullamcorper suscipit lobortis nisl ut aliquip ex ea commodo consequat. Duis autem vel eum iriure dolor in hendrerit in vulputate velit esse molestie consequat, vel illum dolore eu feugiat nulla facilisis at vero eros et </a:t>
            </a:r>
          </a:p>
        </p:txBody>
      </p:sp>
      <p:sp>
        <p:nvSpPr>
          <p:cNvPr id="50" name="Tartalom helye 2"/>
          <p:cNvSpPr txBox="1">
            <a:spLocks noGrp="1"/>
          </p:cNvSpPr>
          <p:nvPr>
            <p:ph type="body" sz="quarter" idx="16"/>
          </p:nvPr>
        </p:nvSpPr>
        <p:spPr>
          <a:xfrm>
            <a:off x="912390" y="4328869"/>
            <a:ext cx="10367220" cy="838199"/>
          </a:xfrm>
          <a:prstGeom prst="rect">
            <a:avLst/>
          </a:prstGeom>
        </p:spPr>
        <p:txBody>
          <a:bodyPr>
            <a:spAutoFit/>
          </a:bodyPr>
          <a:lstStyle>
            <a:lvl1pPr marL="0" indent="0">
              <a:buSzTx/>
              <a:buFontTx/>
              <a:buNone/>
              <a:defRPr sz="1800">
                <a:solidFill>
                  <a:srgbClr val="004088"/>
                </a:solidFill>
                <a:latin typeface="Arial Narrow"/>
                <a:ea typeface="Arial Narrow"/>
                <a:cs typeface="Arial Narrow"/>
                <a:sym typeface="Arial Narrow"/>
              </a:defRPr>
            </a:lvl1pPr>
          </a:lstStyle>
          <a:p>
            <a:r>
              <a:t>Ut wisi enim ad minim veniam, quis nostrud exerci tation ullamcorper suscipit lobortis nisl ut aliquip ex ea commodo consequat. Duis autem vel eum iriure dolor in hendrerit in vulputate velit esse molestie consequat, vel illum dolore eu feugiat nulla facilisis at vero eros et </a:t>
            </a:r>
          </a:p>
        </p:txBody>
      </p:sp>
      <p:sp>
        <p:nvSpPr>
          <p:cNvPr id="51" name="Tartalom helye 2"/>
          <p:cNvSpPr txBox="1">
            <a:spLocks noGrp="1"/>
          </p:cNvSpPr>
          <p:nvPr>
            <p:ph type="body" sz="quarter" idx="17"/>
          </p:nvPr>
        </p:nvSpPr>
        <p:spPr>
          <a:xfrm>
            <a:off x="918791" y="2769309"/>
            <a:ext cx="4786353" cy="396239"/>
          </a:xfrm>
          <a:prstGeom prst="rect">
            <a:avLst/>
          </a:prstGeom>
        </p:spPr>
        <p:txBody>
          <a:bodyPr>
            <a:spAutoFit/>
          </a:bodyPr>
          <a:lstStyle>
            <a:lvl1pPr marL="0" indent="0">
              <a:buSzTx/>
              <a:buFontTx/>
              <a:buNone/>
              <a:defRPr sz="2100">
                <a:solidFill>
                  <a:srgbClr val="004088"/>
                </a:solidFill>
                <a:latin typeface="Arial Narrow"/>
                <a:ea typeface="Arial Narrow"/>
                <a:cs typeface="Arial Narrow"/>
                <a:sym typeface="Arial Narrow"/>
              </a:defRPr>
            </a:lvl1pPr>
          </a:lstStyle>
          <a:p>
            <a:r>
              <a:t>Az alcím beírásához kattintson ide</a:t>
            </a:r>
          </a:p>
        </p:txBody>
      </p:sp>
      <p:sp>
        <p:nvSpPr>
          <p:cNvPr id="52" name="Diasorszám"/>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Kiskép és sok szöveg">
    <p:spTree>
      <p:nvGrpSpPr>
        <p:cNvPr id="1" name=""/>
        <p:cNvGrpSpPr/>
        <p:nvPr/>
      </p:nvGrpSpPr>
      <p:grpSpPr>
        <a:xfrm>
          <a:off x="0" y="0"/>
          <a:ext cx="0" cy="0"/>
          <a:chOff x="0" y="0"/>
          <a:chExt cx="0" cy="0"/>
        </a:xfrm>
      </p:grpSpPr>
      <p:pic>
        <p:nvPicPr>
          <p:cNvPr id="13" name="Kép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461002"/>
            <a:ext cx="12192000" cy="1396999"/>
          </a:xfrm>
          <a:prstGeom prst="rect">
            <a:avLst/>
          </a:prstGeom>
          <a:ln w="12700">
            <a:miter lim="400000"/>
          </a:ln>
        </p:spPr>
      </p:pic>
      <p:sp>
        <p:nvSpPr>
          <p:cNvPr id="72" name="Kép 3"/>
          <p:cNvSpPr>
            <a:spLocks noGrp="1"/>
          </p:cNvSpPr>
          <p:nvPr>
            <p:ph type="pic" sz="quarter" idx="13"/>
          </p:nvPr>
        </p:nvSpPr>
        <p:spPr>
          <a:xfrm>
            <a:off x="650633" y="1425694"/>
            <a:ext cx="3013505" cy="4514612"/>
          </a:xfrm>
          <a:prstGeom prst="rect">
            <a:avLst/>
          </a:prstGeom>
        </p:spPr>
        <p:txBody>
          <a:bodyPr lIns="91439" tIns="45719" rIns="91439" bIns="45719">
            <a:noAutofit/>
          </a:bodyPr>
          <a:lstStyle>
            <a:lvl1pPr marL="0" indent="0">
              <a:buFontTx/>
              <a:buNone/>
              <a:defRPr sz="1200" b="0" i="0">
                <a:solidFill>
                  <a:srgbClr val="004087"/>
                </a:solidFill>
                <a:latin typeface="Arial Narrow" charset="0"/>
                <a:ea typeface="Arial Narrow" charset="0"/>
                <a:cs typeface="Arial Narrow" charset="0"/>
              </a:defRPr>
            </a:lvl1pPr>
          </a:lstStyle>
          <a:p>
            <a:endParaRPr/>
          </a:p>
        </p:txBody>
      </p:sp>
      <p:sp>
        <p:nvSpPr>
          <p:cNvPr id="73" name="Tartalom helye 2"/>
          <p:cNvSpPr txBox="1">
            <a:spLocks noGrp="1"/>
          </p:cNvSpPr>
          <p:nvPr>
            <p:ph type="body" sz="quarter" idx="14"/>
          </p:nvPr>
        </p:nvSpPr>
        <p:spPr>
          <a:xfrm>
            <a:off x="4859296" y="1913609"/>
            <a:ext cx="6468966" cy="434339"/>
          </a:xfrm>
          <a:prstGeom prst="rect">
            <a:avLst/>
          </a:prstGeom>
        </p:spPr>
        <p:txBody>
          <a:bodyPr>
            <a:spAutoFit/>
          </a:bodyPr>
          <a:lstStyle>
            <a:lvl1pPr marL="0" indent="0">
              <a:buSzTx/>
              <a:buFontTx/>
              <a:buNone/>
              <a:defRPr sz="2400" b="1">
                <a:solidFill>
                  <a:srgbClr val="004088"/>
                </a:solidFill>
                <a:latin typeface="Arial Narrow"/>
                <a:ea typeface="Arial Narrow"/>
                <a:cs typeface="Arial Narrow"/>
                <a:sym typeface="Arial Narrow"/>
              </a:defRPr>
            </a:lvl1pPr>
          </a:lstStyle>
          <a:p>
            <a:r>
              <a:t>Mintaszöveg szerkesztése</a:t>
            </a:r>
          </a:p>
        </p:txBody>
      </p:sp>
      <p:sp>
        <p:nvSpPr>
          <p:cNvPr id="74" name="Kép 7"/>
          <p:cNvSpPr>
            <a:spLocks noGrp="1"/>
          </p:cNvSpPr>
          <p:nvPr>
            <p:ph type="pic" sz="quarter" idx="15"/>
          </p:nvPr>
        </p:nvSpPr>
        <p:spPr>
          <a:xfrm>
            <a:off x="3922290" y="3862489"/>
            <a:ext cx="972314" cy="1008890"/>
          </a:xfrm>
          <a:prstGeom prst="rect">
            <a:avLst/>
          </a:prstGeom>
        </p:spPr>
        <p:txBody>
          <a:bodyPr lIns="91439" tIns="45719" rIns="91439" bIns="45719">
            <a:noAutofit/>
          </a:bodyPr>
          <a:lstStyle>
            <a:lvl1pPr marL="0" indent="0">
              <a:buNone/>
              <a:defRPr sz="1200">
                <a:solidFill>
                  <a:srgbClr val="004087"/>
                </a:solidFill>
              </a:defRPr>
            </a:lvl1pPr>
          </a:lstStyle>
          <a:p>
            <a:endParaRPr/>
          </a:p>
        </p:txBody>
      </p:sp>
      <p:sp>
        <p:nvSpPr>
          <p:cNvPr id="75" name="Kép 8"/>
          <p:cNvSpPr>
            <a:spLocks noGrp="1"/>
          </p:cNvSpPr>
          <p:nvPr>
            <p:ph type="pic" sz="quarter" idx="16"/>
          </p:nvPr>
        </p:nvSpPr>
        <p:spPr>
          <a:xfrm>
            <a:off x="3922290" y="1626336"/>
            <a:ext cx="972314" cy="1008890"/>
          </a:xfrm>
          <a:prstGeom prst="rect">
            <a:avLst/>
          </a:prstGeom>
        </p:spPr>
        <p:txBody>
          <a:bodyPr lIns="91439" tIns="45719" rIns="91439" bIns="45719">
            <a:noAutofit/>
          </a:bodyPr>
          <a:lstStyle>
            <a:lvl1pPr marL="0" indent="0">
              <a:buNone/>
              <a:defRPr sz="1200" b="0" i="0">
                <a:solidFill>
                  <a:srgbClr val="004087"/>
                </a:solidFill>
                <a:latin typeface="Arial Narrow" charset="0"/>
                <a:ea typeface="Arial Narrow" charset="0"/>
                <a:cs typeface="Arial Narrow" charset="0"/>
              </a:defRPr>
            </a:lvl1pPr>
          </a:lstStyle>
          <a:p>
            <a:endParaRPr/>
          </a:p>
        </p:txBody>
      </p:sp>
      <p:sp>
        <p:nvSpPr>
          <p:cNvPr id="76" name="Tartalom helye 2"/>
          <p:cNvSpPr txBox="1">
            <a:spLocks noGrp="1"/>
          </p:cNvSpPr>
          <p:nvPr>
            <p:ph type="body" sz="quarter" idx="17"/>
          </p:nvPr>
        </p:nvSpPr>
        <p:spPr>
          <a:xfrm>
            <a:off x="4036590" y="2425280"/>
            <a:ext cx="7441277" cy="1078229"/>
          </a:xfrm>
          <a:prstGeom prst="rect">
            <a:avLst/>
          </a:prstGeom>
        </p:spPr>
        <p:txBody>
          <a:bodyPr>
            <a:spAutoFit/>
          </a:bodyPr>
          <a:lstStyle>
            <a:lvl1pPr marL="0" indent="0">
              <a:buSzTx/>
              <a:buFontTx/>
              <a:buNone/>
              <a:defRPr sz="1800">
                <a:solidFill>
                  <a:srgbClr val="004088"/>
                </a:solidFill>
                <a:latin typeface="Arial Narrow"/>
                <a:ea typeface="Arial Narrow"/>
                <a:cs typeface="Arial Narrow"/>
                <a:sym typeface="Arial Narrow"/>
              </a:defRPr>
            </a:lvl1pPr>
          </a:lstStyle>
          <a:p>
            <a:r>
              <a:t>Ut wisi enim ad minim veniam, quis nostrud exerci tation ullamcorper suscipit lobortis nisl ut aliquip ex ea commodo consequat. Duis autem vel eum iriure dolor in hendrerit in vulputate velit esse molestie consequat, vel illum dolore eu feugiat nulla facilisis at vero eros et </a:t>
            </a:r>
          </a:p>
        </p:txBody>
      </p:sp>
      <p:sp>
        <p:nvSpPr>
          <p:cNvPr id="77" name="Tartalom helye 2"/>
          <p:cNvSpPr txBox="1">
            <a:spLocks noGrp="1"/>
          </p:cNvSpPr>
          <p:nvPr>
            <p:ph type="body" sz="quarter" idx="18"/>
          </p:nvPr>
        </p:nvSpPr>
        <p:spPr>
          <a:xfrm>
            <a:off x="4916446" y="4149762"/>
            <a:ext cx="6468966" cy="434339"/>
          </a:xfrm>
          <a:prstGeom prst="rect">
            <a:avLst/>
          </a:prstGeom>
        </p:spPr>
        <p:txBody>
          <a:bodyPr>
            <a:spAutoFit/>
          </a:bodyPr>
          <a:lstStyle>
            <a:lvl1pPr marL="0" indent="0">
              <a:buSzTx/>
              <a:buFontTx/>
              <a:buNone/>
              <a:defRPr sz="2400" b="1">
                <a:solidFill>
                  <a:srgbClr val="004088"/>
                </a:solidFill>
                <a:latin typeface="Arial Narrow"/>
                <a:ea typeface="Arial Narrow"/>
                <a:cs typeface="Arial Narrow"/>
                <a:sym typeface="Arial Narrow"/>
              </a:defRPr>
            </a:lvl1pPr>
          </a:lstStyle>
          <a:p>
            <a:r>
              <a:t>Mintaszöveg szerkesztése</a:t>
            </a:r>
          </a:p>
        </p:txBody>
      </p:sp>
      <p:sp>
        <p:nvSpPr>
          <p:cNvPr id="78" name="Tartalom helye 2"/>
          <p:cNvSpPr txBox="1">
            <a:spLocks noGrp="1"/>
          </p:cNvSpPr>
          <p:nvPr>
            <p:ph type="body" sz="quarter" idx="19"/>
          </p:nvPr>
        </p:nvSpPr>
        <p:spPr>
          <a:xfrm>
            <a:off x="4093740" y="4661432"/>
            <a:ext cx="7441277" cy="1078229"/>
          </a:xfrm>
          <a:prstGeom prst="rect">
            <a:avLst/>
          </a:prstGeom>
        </p:spPr>
        <p:txBody>
          <a:bodyPr>
            <a:spAutoFit/>
          </a:bodyPr>
          <a:lstStyle>
            <a:lvl1pPr marL="0" indent="0">
              <a:buSzTx/>
              <a:buFontTx/>
              <a:buNone/>
              <a:defRPr sz="1800">
                <a:solidFill>
                  <a:srgbClr val="004088"/>
                </a:solidFill>
                <a:latin typeface="Arial Narrow"/>
                <a:ea typeface="Arial Narrow"/>
                <a:cs typeface="Arial Narrow"/>
                <a:sym typeface="Arial Narrow"/>
              </a:defRPr>
            </a:lvl1pPr>
          </a:lstStyle>
          <a:p>
            <a:r>
              <a:t>Ut wisi enim ad minim veniam, quis nostrud exerci tation ullamcorper suscipit lobortis nisl ut aliquip ex ea commodo consequat. Duis autem vel eum iriure dolor in hendrerit in vulputate velit esse molestie consequat, vel illum dolore eu feugiat nulla facilisis at vero eros et </a:t>
            </a:r>
          </a:p>
        </p:txBody>
      </p:sp>
      <p:sp>
        <p:nvSpPr>
          <p:cNvPr id="79" name="Diasorszám"/>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80" name="Tartalom helye 2"/>
          <p:cNvSpPr txBox="1">
            <a:spLocks noGrp="1"/>
          </p:cNvSpPr>
          <p:nvPr>
            <p:ph type="body" sz="quarter" idx="20"/>
          </p:nvPr>
        </p:nvSpPr>
        <p:spPr>
          <a:xfrm>
            <a:off x="2861517" y="707110"/>
            <a:ext cx="6468966" cy="434339"/>
          </a:xfrm>
          <a:prstGeom prst="rect">
            <a:avLst/>
          </a:prstGeom>
        </p:spPr>
        <p:txBody>
          <a:bodyPr>
            <a:spAutoFit/>
          </a:bodyPr>
          <a:lstStyle>
            <a:lvl1pPr marL="0" indent="0" algn="ctr">
              <a:buSzTx/>
              <a:buFontTx/>
              <a:buNone/>
              <a:defRPr sz="2400" b="1">
                <a:solidFill>
                  <a:srgbClr val="004088"/>
                </a:solidFill>
                <a:latin typeface="Arial Narrow"/>
                <a:ea typeface="Arial Narrow"/>
                <a:cs typeface="Arial Narrow"/>
                <a:sym typeface="Arial Narrow"/>
              </a:defRPr>
            </a:lvl1pPr>
          </a:lstStyle>
          <a:p>
            <a:r>
              <a:t>A FŐCÍM BEÍRÁSÁHOZ KATTINTSON IDE</a:t>
            </a: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Két kép szöveggel">
    <p:spTree>
      <p:nvGrpSpPr>
        <p:cNvPr id="1" name=""/>
        <p:cNvGrpSpPr/>
        <p:nvPr/>
      </p:nvGrpSpPr>
      <p:grpSpPr>
        <a:xfrm>
          <a:off x="0" y="0"/>
          <a:ext cx="0" cy="0"/>
          <a:chOff x="0" y="0"/>
          <a:chExt cx="0" cy="0"/>
        </a:xfrm>
      </p:grpSpPr>
      <p:pic>
        <p:nvPicPr>
          <p:cNvPr id="10" name="Kép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461002"/>
            <a:ext cx="12192000" cy="1396999"/>
          </a:xfrm>
          <a:prstGeom prst="rect">
            <a:avLst/>
          </a:prstGeom>
          <a:ln w="12700">
            <a:miter lim="400000"/>
          </a:ln>
        </p:spPr>
      </p:pic>
      <p:sp>
        <p:nvSpPr>
          <p:cNvPr id="88" name="Kép 3"/>
          <p:cNvSpPr>
            <a:spLocks noGrp="1"/>
          </p:cNvSpPr>
          <p:nvPr>
            <p:ph type="pic" sz="quarter" idx="13"/>
          </p:nvPr>
        </p:nvSpPr>
        <p:spPr>
          <a:xfrm>
            <a:off x="1122247" y="1547431"/>
            <a:ext cx="4348370" cy="2969724"/>
          </a:xfrm>
          <a:prstGeom prst="rect">
            <a:avLst/>
          </a:prstGeom>
        </p:spPr>
        <p:txBody>
          <a:bodyPr lIns="91439" tIns="45719" rIns="91439" bIns="45719">
            <a:noAutofit/>
          </a:bodyPr>
          <a:lstStyle>
            <a:lvl1pPr marL="0" indent="0">
              <a:buNone/>
              <a:defRPr sz="1200">
                <a:solidFill>
                  <a:srgbClr val="004087"/>
                </a:solidFill>
              </a:defRPr>
            </a:lvl1pPr>
          </a:lstStyle>
          <a:p>
            <a:endParaRPr/>
          </a:p>
        </p:txBody>
      </p:sp>
      <p:sp>
        <p:nvSpPr>
          <p:cNvPr id="89" name="Tartalom helye 2"/>
          <p:cNvSpPr txBox="1">
            <a:spLocks noGrp="1"/>
          </p:cNvSpPr>
          <p:nvPr>
            <p:ph type="body" sz="quarter" idx="14"/>
          </p:nvPr>
        </p:nvSpPr>
        <p:spPr>
          <a:xfrm>
            <a:off x="1076938" y="4645388"/>
            <a:ext cx="4438987" cy="838199"/>
          </a:xfrm>
          <a:prstGeom prst="rect">
            <a:avLst/>
          </a:prstGeom>
        </p:spPr>
        <p:txBody>
          <a:bodyPr>
            <a:spAutoFit/>
          </a:bodyPr>
          <a:lstStyle>
            <a:lvl1pPr marL="0" indent="0">
              <a:buSzTx/>
              <a:buFontTx/>
              <a:buNone/>
              <a:defRPr sz="1800">
                <a:solidFill>
                  <a:srgbClr val="004088"/>
                </a:solidFill>
                <a:latin typeface="Arial Narrow"/>
                <a:ea typeface="Arial Narrow"/>
                <a:cs typeface="Arial Narrow"/>
                <a:sym typeface="Arial Narrow"/>
              </a:defRPr>
            </a:lvl1pPr>
          </a:lstStyle>
          <a:p>
            <a:r>
              <a:t>Lorem ipsum dolor sit amet, consectetuer adipiscing elit, sed diam nonummy nibh euismod tincidunt ut laoreet dolore magna aliquam erat volutpat. </a:t>
            </a:r>
          </a:p>
        </p:txBody>
      </p:sp>
      <p:sp>
        <p:nvSpPr>
          <p:cNvPr id="90" name="Kép 7"/>
          <p:cNvSpPr>
            <a:spLocks noGrp="1"/>
          </p:cNvSpPr>
          <p:nvPr>
            <p:ph type="pic" sz="quarter" idx="15"/>
          </p:nvPr>
        </p:nvSpPr>
        <p:spPr>
          <a:xfrm>
            <a:off x="6721384" y="1547431"/>
            <a:ext cx="4348370" cy="2969724"/>
          </a:xfrm>
          <a:prstGeom prst="rect">
            <a:avLst/>
          </a:prstGeom>
        </p:spPr>
        <p:txBody>
          <a:bodyPr lIns="91439" tIns="45719" rIns="91439" bIns="45719">
            <a:noAutofit/>
          </a:bodyPr>
          <a:lstStyle>
            <a:lvl1pPr marL="0" indent="0">
              <a:buNone/>
              <a:defRPr sz="1200">
                <a:solidFill>
                  <a:srgbClr val="004087"/>
                </a:solidFill>
              </a:defRPr>
            </a:lvl1pPr>
          </a:lstStyle>
          <a:p>
            <a:endParaRPr/>
          </a:p>
        </p:txBody>
      </p:sp>
      <p:sp>
        <p:nvSpPr>
          <p:cNvPr id="91" name="Tartalom helye 2"/>
          <p:cNvSpPr txBox="1">
            <a:spLocks noGrp="1"/>
          </p:cNvSpPr>
          <p:nvPr>
            <p:ph type="body" sz="quarter" idx="16"/>
          </p:nvPr>
        </p:nvSpPr>
        <p:spPr>
          <a:xfrm>
            <a:off x="6676076" y="4645388"/>
            <a:ext cx="4438986" cy="838199"/>
          </a:xfrm>
          <a:prstGeom prst="rect">
            <a:avLst/>
          </a:prstGeom>
        </p:spPr>
        <p:txBody>
          <a:bodyPr>
            <a:spAutoFit/>
          </a:bodyPr>
          <a:lstStyle>
            <a:lvl1pPr marL="0" indent="0">
              <a:buSzTx/>
              <a:buFontTx/>
              <a:buNone/>
              <a:defRPr sz="1800">
                <a:solidFill>
                  <a:srgbClr val="004088"/>
                </a:solidFill>
                <a:latin typeface="Arial Narrow"/>
                <a:ea typeface="Arial Narrow"/>
                <a:cs typeface="Arial Narrow"/>
                <a:sym typeface="Arial Narrow"/>
              </a:defRPr>
            </a:lvl1pPr>
          </a:lstStyle>
          <a:p>
            <a:r>
              <a:t>Lorem ipsum dolor sit amet, consectetuer adipiscing elit, sed diam nonummy nibh euismod tincidunt ut laoreet dolore magna aliquam erat volutpat. </a:t>
            </a:r>
          </a:p>
        </p:txBody>
      </p:sp>
      <p:sp>
        <p:nvSpPr>
          <p:cNvPr id="92" name="Diasorszám"/>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93" name="Tartalom helye 2"/>
          <p:cNvSpPr txBox="1">
            <a:spLocks noGrp="1"/>
          </p:cNvSpPr>
          <p:nvPr>
            <p:ph type="body" sz="quarter" idx="17"/>
          </p:nvPr>
        </p:nvSpPr>
        <p:spPr>
          <a:xfrm>
            <a:off x="2861517" y="707110"/>
            <a:ext cx="6468966" cy="434339"/>
          </a:xfrm>
          <a:prstGeom prst="rect">
            <a:avLst/>
          </a:prstGeom>
        </p:spPr>
        <p:txBody>
          <a:bodyPr>
            <a:spAutoFit/>
          </a:bodyPr>
          <a:lstStyle>
            <a:lvl1pPr marL="0" indent="0" algn="ctr">
              <a:buSzTx/>
              <a:buFontTx/>
              <a:buNone/>
              <a:defRPr sz="2400" b="1">
                <a:solidFill>
                  <a:srgbClr val="004088"/>
                </a:solidFill>
                <a:latin typeface="Arial Narrow"/>
                <a:ea typeface="Arial Narrow"/>
                <a:cs typeface="Arial Narrow"/>
                <a:sym typeface="Arial Narrow"/>
              </a:defRPr>
            </a:lvl1pPr>
          </a:lstStyle>
          <a:p>
            <a:r>
              <a:t>A FŐCÍM BEÍRÁSÁHOZ KATTINTSON IDE</a:t>
            </a: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Üres">
    <p:spTree>
      <p:nvGrpSpPr>
        <p:cNvPr id="1" name=""/>
        <p:cNvGrpSpPr/>
        <p:nvPr/>
      </p:nvGrpSpPr>
      <p:grpSpPr>
        <a:xfrm>
          <a:off x="0" y="0"/>
          <a:ext cx="0" cy="0"/>
          <a:chOff x="0" y="0"/>
          <a:chExt cx="0" cy="0"/>
        </a:xfrm>
      </p:grpSpPr>
      <p:pic>
        <p:nvPicPr>
          <p:cNvPr id="5" name="Kép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461002"/>
            <a:ext cx="12192000" cy="1396999"/>
          </a:xfrm>
          <a:prstGeom prst="rect">
            <a:avLst/>
          </a:prstGeom>
          <a:ln w="12700">
            <a:miter lim="400000"/>
          </a:ln>
        </p:spPr>
      </p:pic>
      <p:sp>
        <p:nvSpPr>
          <p:cNvPr id="125" name="Diasorszám"/>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914400" y="2130426"/>
            <a:ext cx="10363200" cy="1470025"/>
          </a:xfrm>
        </p:spPr>
        <p:txBody>
          <a:bodyPr/>
          <a:lstStyle/>
          <a:p>
            <a:r>
              <a:rPr lang="hu-HU"/>
              <a:t>Mintacím szerkesztése</a:t>
            </a:r>
          </a:p>
        </p:txBody>
      </p:sp>
      <p:sp>
        <p:nvSpPr>
          <p:cNvPr id="3" name="Alcím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u-HU"/>
              <a:t>Alcím mintájának szerkesztése</a:t>
            </a:r>
          </a:p>
        </p:txBody>
      </p:sp>
      <p:sp>
        <p:nvSpPr>
          <p:cNvPr id="4" name="Dátum helye 3">
            <a:extLst>
              <a:ext uri="{FF2B5EF4-FFF2-40B4-BE49-F238E27FC236}">
                <a16:creationId xmlns:a16="http://schemas.microsoft.com/office/drawing/2014/main" xmlns="" id="{58622036-274C-4DB4-98A7-8D105E86DCE0}"/>
              </a:ext>
            </a:extLst>
          </p:cNvPr>
          <p:cNvSpPr>
            <a:spLocks noGrp="1"/>
          </p:cNvSpPr>
          <p:nvPr>
            <p:ph type="dt" sz="half" idx="10"/>
          </p:nvPr>
        </p:nvSpPr>
        <p:spPr/>
        <p:txBody>
          <a:bodyPr/>
          <a:lstStyle>
            <a:lvl1pPr>
              <a:defRPr/>
            </a:lvl1pPr>
          </a:lstStyle>
          <a:p>
            <a:pPr>
              <a:defRPr/>
            </a:pPr>
            <a:fld id="{56429DC2-08DD-4412-AE76-7A0C55BFA6C0}" type="datetimeFigureOut">
              <a:rPr lang="hu-HU"/>
              <a:pPr>
                <a:defRPr/>
              </a:pPr>
              <a:t>2019.03.12.</a:t>
            </a:fld>
            <a:endParaRPr lang="hu-HU"/>
          </a:p>
        </p:txBody>
      </p:sp>
      <p:sp>
        <p:nvSpPr>
          <p:cNvPr id="5" name="Élőláb helye 4">
            <a:extLst>
              <a:ext uri="{FF2B5EF4-FFF2-40B4-BE49-F238E27FC236}">
                <a16:creationId xmlns:a16="http://schemas.microsoft.com/office/drawing/2014/main" xmlns="" id="{B845B084-F993-48D7-93B4-00C187052873}"/>
              </a:ext>
            </a:extLst>
          </p:cNvPr>
          <p:cNvSpPr>
            <a:spLocks noGrp="1"/>
          </p:cNvSpPr>
          <p:nvPr>
            <p:ph type="ftr" sz="quarter" idx="11"/>
          </p:nvPr>
        </p:nvSpPr>
        <p:spPr/>
        <p:txBody>
          <a:bodyPr/>
          <a:lstStyle>
            <a:lvl1pPr>
              <a:defRPr/>
            </a:lvl1pPr>
          </a:lstStyle>
          <a:p>
            <a:pPr>
              <a:defRPr/>
            </a:pPr>
            <a:endParaRPr lang="hu-HU"/>
          </a:p>
        </p:txBody>
      </p:sp>
      <p:sp>
        <p:nvSpPr>
          <p:cNvPr id="6" name="Dia számának helye 5">
            <a:extLst>
              <a:ext uri="{FF2B5EF4-FFF2-40B4-BE49-F238E27FC236}">
                <a16:creationId xmlns:a16="http://schemas.microsoft.com/office/drawing/2014/main" xmlns="" id="{C016E4B8-D1C4-453F-A486-7D3847B4E232}"/>
              </a:ext>
            </a:extLst>
          </p:cNvPr>
          <p:cNvSpPr>
            <a:spLocks noGrp="1"/>
          </p:cNvSpPr>
          <p:nvPr>
            <p:ph type="sldNum" sz="quarter" idx="12"/>
          </p:nvPr>
        </p:nvSpPr>
        <p:spPr>
          <a:xfrm>
            <a:off x="261256" y="6408966"/>
            <a:ext cx="310337" cy="307773"/>
          </a:xfrm>
        </p:spPr>
        <p:txBody>
          <a:bodyPr/>
          <a:lstStyle>
            <a:lvl1pPr>
              <a:defRPr/>
            </a:lvl1pPr>
          </a:lstStyle>
          <a:p>
            <a:fld id="{58908165-5AE1-4040-8F43-0BC8572FE787}" type="slidenum">
              <a:rPr lang="hu-HU" altLang="hu-HU"/>
              <a:pPr/>
              <a:t>‹#›</a:t>
            </a:fld>
            <a:endParaRPr lang="hu-HU" altLang="hu-HU"/>
          </a:p>
        </p:txBody>
      </p:sp>
    </p:spTree>
    <p:extLst>
      <p:ext uri="{BB962C8B-B14F-4D97-AF65-F5344CB8AC3E}">
        <p14:creationId xmlns:p14="http://schemas.microsoft.com/office/powerpoint/2010/main" val="3700658899"/>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 name="Kép 5"/>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5461002"/>
            <a:ext cx="12192000" cy="1396999"/>
          </a:xfrm>
          <a:prstGeom prst="rect">
            <a:avLst/>
          </a:prstGeom>
          <a:ln w="12700">
            <a:miter lim="400000"/>
          </a:ln>
        </p:spPr>
      </p:pic>
      <p:sp>
        <p:nvSpPr>
          <p:cNvPr id="3" name="Diasorszám"/>
          <p:cNvSpPr txBox="1">
            <a:spLocks noGrp="1"/>
          </p:cNvSpPr>
          <p:nvPr>
            <p:ph type="sldNum" sz="quarter" idx="2"/>
          </p:nvPr>
        </p:nvSpPr>
        <p:spPr>
          <a:xfrm>
            <a:off x="261256" y="6408966"/>
            <a:ext cx="301906" cy="288822"/>
          </a:xfrm>
          <a:prstGeom prst="rect">
            <a:avLst/>
          </a:prstGeom>
          <a:ln w="12700">
            <a:miter lim="400000"/>
          </a:ln>
        </p:spPr>
        <p:txBody>
          <a:bodyPr wrap="none" lIns="45718" tIns="45718" rIns="45718" bIns="45718">
            <a:spAutoFit/>
          </a:bodyPr>
          <a:lstStyle>
            <a:lvl1pPr>
              <a:defRPr sz="1400">
                <a:latin typeface="Arial"/>
                <a:ea typeface="Arial"/>
                <a:cs typeface="Arial"/>
                <a:sym typeface="Arial"/>
              </a:defRPr>
            </a:lvl1pPr>
          </a:lstStyle>
          <a:p>
            <a:fld id="{86CB4B4D-7CA3-9044-876B-883B54F8677D}" type="slidenum">
              <a:t>‹#›</a:t>
            </a:fld>
            <a:endParaRPr/>
          </a:p>
        </p:txBody>
      </p:sp>
      <p:sp>
        <p:nvSpPr>
          <p:cNvPr id="4" name="Címszöveg"/>
          <p:cNvSpPr txBox="1">
            <a:spLocks noGrp="1"/>
          </p:cNvSpPr>
          <p:nvPr>
            <p:ph type="title"/>
          </p:nvPr>
        </p:nvSpPr>
        <p:spPr>
          <a:xfrm>
            <a:off x="1826683" y="769937"/>
            <a:ext cx="9753601" cy="1668463"/>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rmAutofit/>
          </a:bodyPr>
          <a:lstStyle/>
          <a:p>
            <a:r>
              <a:rPr dirty="0"/>
              <a:t>Címszöveg</a:t>
            </a:r>
          </a:p>
        </p:txBody>
      </p:sp>
      <p:sp>
        <p:nvSpPr>
          <p:cNvPr id="5" name="1. szövegtörzsszint…"/>
          <p:cNvSpPr txBox="1">
            <a:spLocks noGrp="1"/>
          </p:cNvSpPr>
          <p:nvPr>
            <p:ph type="body" idx="1"/>
          </p:nvPr>
        </p:nvSpPr>
        <p:spPr>
          <a:xfrm>
            <a:off x="6805083" y="2438400"/>
            <a:ext cx="4775201" cy="4419600"/>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rmAutofit/>
          </a:bodyPr>
          <a:lstStyle/>
          <a:p>
            <a:r>
              <a:rPr dirty="0"/>
              <a:t>1. szövegtörzsszint</a:t>
            </a:r>
          </a:p>
          <a:p>
            <a:pPr lvl="1"/>
            <a:r>
              <a:rPr dirty="0"/>
              <a:t>2. szövegtörzsszint</a:t>
            </a:r>
          </a:p>
          <a:p>
            <a:pPr lvl="2"/>
            <a:r>
              <a:rPr dirty="0"/>
              <a:t>3. szövegtörzsszint</a:t>
            </a:r>
          </a:p>
          <a:p>
            <a:pPr lvl="3"/>
            <a:r>
              <a:rPr dirty="0"/>
              <a:t>4. szövegtörzsszint</a:t>
            </a:r>
          </a:p>
          <a:p>
            <a:pPr lvl="4"/>
            <a:r>
              <a:rPr dirty="0"/>
              <a:t>5. szövegtörzsszint</a:t>
            </a:r>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8" r:id="rId3"/>
    <p:sldLayoutId id="2147483652" r:id="rId4"/>
    <p:sldLayoutId id="2147483654" r:id="rId5"/>
    <p:sldLayoutId id="2147483655" r:id="rId6"/>
    <p:sldLayoutId id="2147483657" r:id="rId7"/>
    <p:sldLayoutId id="2147483659" r:id="rId8"/>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Narrow Normál" charset="0"/>
          <a:ea typeface="Arial Narrow Normál" charset="0"/>
          <a:cs typeface="Arial Narrow Normál" charset="0"/>
          <a:sym typeface="Calibri"/>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Narrow Normál" charset="0"/>
          <a:ea typeface="Arial Narrow Normál" charset="0"/>
          <a:cs typeface="Arial Narrow Normál" charset="0"/>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Narrow Normál" charset="0"/>
          <a:ea typeface="Arial Narrow Normál" charset="0"/>
          <a:cs typeface="Arial Narrow Normál" charset="0"/>
          <a:sym typeface="Calibri"/>
        </a:defRPr>
      </a:lvl2pPr>
      <a:lvl3pPr marL="1234438" marR="0" indent="-320038"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Narrow Normál" charset="0"/>
          <a:ea typeface="Arial Narrow Normál" charset="0"/>
          <a:cs typeface="Arial Narrow Normál" charset="0"/>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Narrow Normál" charset="0"/>
          <a:ea typeface="Arial Narrow Normál" charset="0"/>
          <a:cs typeface="Arial Narrow Normál" charset="0"/>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Narrow Normál" charset="0"/>
          <a:ea typeface="Arial Narrow Normál" charset="0"/>
          <a:cs typeface="Arial Narrow Normál" charset="0"/>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9pPr>
    </p:bodyStyle>
    <p:otherStyle>
      <a:lvl1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6.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pct10">
          <a:fgClr>
            <a:schemeClr val="bg1">
              <a:tint val="95000"/>
              <a:satMod val="170000"/>
            </a:schemeClr>
          </a:fgClr>
          <a:bgClr>
            <a:schemeClr val="bg1"/>
          </a:bgClr>
        </a:patt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xmlns="" id="{4F74D28C-3268-4E35-8EE1-D92CB4A85A7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xmlns="" id="{58D44E42-C462-4105-BC86-FE75B4E3C4A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0"/>
            <a:ext cx="6024154" cy="685800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Kép 5">
            <a:extLst>
              <a:ext uri="{FF2B5EF4-FFF2-40B4-BE49-F238E27FC236}">
                <a16:creationId xmlns:a16="http://schemas.microsoft.com/office/drawing/2014/main" xmlns="" id="{D8D11772-5719-4C02-B181-D98490490B6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4241" y="2687945"/>
            <a:ext cx="4060571" cy="1482109"/>
          </a:xfrm>
          <a:prstGeom prst="rect">
            <a:avLst/>
          </a:prstGeom>
        </p:spPr>
      </p:pic>
      <p:sp>
        <p:nvSpPr>
          <p:cNvPr id="3" name="Szöveg helye 2"/>
          <p:cNvSpPr>
            <a:spLocks noGrp="1"/>
          </p:cNvSpPr>
          <p:nvPr>
            <p:ph type="body" sz="quarter" idx="14"/>
          </p:nvPr>
        </p:nvSpPr>
        <p:spPr>
          <a:xfrm>
            <a:off x="2106680" y="464781"/>
            <a:ext cx="8563430" cy="1482109"/>
          </a:xfrm>
        </p:spPr>
        <p:txBody>
          <a:bodyPr vert="horz" lIns="91440" tIns="45720" rIns="91440" bIns="45720" rtlCol="0" anchor="t">
            <a:noAutofit/>
          </a:bodyPr>
          <a:lstStyle/>
          <a:p>
            <a:pPr>
              <a:lnSpc>
                <a:spcPct val="90000"/>
              </a:lnSpc>
              <a:spcAft>
                <a:spcPts val="600"/>
              </a:spcAft>
            </a:pPr>
            <a:r>
              <a:rPr lang="en-US" sz="3200" b="1" kern="1200" dirty="0" err="1">
                <a:solidFill>
                  <a:srgbClr val="002060"/>
                </a:solidFill>
                <a:latin typeface="Candara" panose="020E0502030303020204" pitchFamily="34" charset="0"/>
                <a:ea typeface="+mn-ea"/>
                <a:cs typeface="+mn-cs"/>
              </a:rPr>
              <a:t>Szolgáltatásfejlesztés</a:t>
            </a:r>
            <a:r>
              <a:rPr lang="en-US" sz="3200" b="1" kern="1200" dirty="0">
                <a:solidFill>
                  <a:srgbClr val="002060"/>
                </a:solidFill>
                <a:latin typeface="Candara" panose="020E0502030303020204" pitchFamily="34" charset="0"/>
                <a:ea typeface="+mn-ea"/>
                <a:cs typeface="+mn-cs"/>
              </a:rPr>
              <a:t> és</a:t>
            </a:r>
            <a:r>
              <a:rPr lang="hu-HU" sz="3200" b="1" kern="1200" dirty="0">
                <a:solidFill>
                  <a:srgbClr val="002060"/>
                </a:solidFill>
                <a:latin typeface="Candara" panose="020E0502030303020204" pitchFamily="34" charset="0"/>
                <a:ea typeface="+mn-ea"/>
                <a:cs typeface="+mn-cs"/>
              </a:rPr>
              <a:t> </a:t>
            </a:r>
            <a:r>
              <a:rPr lang="en-US" sz="3200" b="1" kern="1200" dirty="0" err="1">
                <a:solidFill>
                  <a:srgbClr val="002060"/>
                </a:solidFill>
                <a:latin typeface="Candara" panose="020E0502030303020204" pitchFamily="34" charset="0"/>
                <a:ea typeface="+mn-ea"/>
                <a:cs typeface="+mn-cs"/>
              </a:rPr>
              <a:t>kutatástámogatás</a:t>
            </a:r>
            <a:r>
              <a:rPr lang="en-US" sz="3200" b="1" kern="1200" dirty="0">
                <a:solidFill>
                  <a:srgbClr val="002060"/>
                </a:solidFill>
                <a:latin typeface="Candara" panose="020E0502030303020204" pitchFamily="34" charset="0"/>
                <a:ea typeface="+mn-ea"/>
                <a:cs typeface="+mn-cs"/>
              </a:rPr>
              <a:t> </a:t>
            </a:r>
            <a:r>
              <a:rPr lang="en-US" sz="3200" b="1" kern="1200" dirty="0" err="1">
                <a:solidFill>
                  <a:srgbClr val="002060"/>
                </a:solidFill>
                <a:latin typeface="Candara" panose="020E0502030303020204" pitchFamily="34" charset="0"/>
                <a:ea typeface="+mn-ea"/>
                <a:cs typeface="+mn-cs"/>
              </a:rPr>
              <a:t>az</a:t>
            </a:r>
            <a:r>
              <a:rPr lang="en-US" sz="3200" b="1" kern="1200" dirty="0">
                <a:solidFill>
                  <a:srgbClr val="002060"/>
                </a:solidFill>
                <a:latin typeface="Candara" panose="020E0502030303020204" pitchFamily="34" charset="0"/>
                <a:ea typeface="+mn-ea"/>
                <a:cs typeface="+mn-cs"/>
              </a:rPr>
              <a:t> Egis</a:t>
            </a:r>
            <a:r>
              <a:rPr lang="hu-HU" sz="3200" b="1" kern="1200" dirty="0">
                <a:solidFill>
                  <a:srgbClr val="002060"/>
                </a:solidFill>
                <a:latin typeface="Candara" panose="020E0502030303020204" pitchFamily="34" charset="0"/>
                <a:ea typeface="+mn-ea"/>
                <a:cs typeface="+mn-cs"/>
              </a:rPr>
              <a:t> Gyógyszergyár </a:t>
            </a:r>
            <a:r>
              <a:rPr lang="en-US" sz="3200" b="1" kern="1200" dirty="0" err="1">
                <a:solidFill>
                  <a:srgbClr val="002060"/>
                </a:solidFill>
                <a:latin typeface="Candara" panose="020E0502030303020204" pitchFamily="34" charset="0"/>
                <a:ea typeface="+mn-ea"/>
                <a:cs typeface="+mn-cs"/>
              </a:rPr>
              <a:t>Műszaki</a:t>
            </a:r>
            <a:r>
              <a:rPr lang="en-US" sz="3200" b="1" kern="1200" dirty="0">
                <a:solidFill>
                  <a:srgbClr val="002060"/>
                </a:solidFill>
                <a:latin typeface="Candara" panose="020E0502030303020204" pitchFamily="34" charset="0"/>
                <a:ea typeface="+mn-ea"/>
                <a:cs typeface="+mn-cs"/>
              </a:rPr>
              <a:t> </a:t>
            </a:r>
            <a:r>
              <a:rPr lang="en-US" sz="3200" b="1" kern="1200" dirty="0" err="1">
                <a:solidFill>
                  <a:srgbClr val="002060"/>
                </a:solidFill>
                <a:latin typeface="Candara" panose="020E0502030303020204" pitchFamily="34" charset="0"/>
                <a:ea typeface="+mn-ea"/>
                <a:cs typeface="+mn-cs"/>
              </a:rPr>
              <a:t>könyvtárában</a:t>
            </a:r>
            <a:endParaRPr lang="en-US" sz="3200" b="1" kern="1200" dirty="0">
              <a:solidFill>
                <a:srgbClr val="002060"/>
              </a:solidFill>
              <a:latin typeface="Candara" panose="020E0502030303020204" pitchFamily="34" charset="0"/>
              <a:ea typeface="+mn-ea"/>
              <a:cs typeface="+mn-cs"/>
            </a:endParaRPr>
          </a:p>
        </p:txBody>
      </p:sp>
      <p:sp>
        <p:nvSpPr>
          <p:cNvPr id="4" name="Szövegdoboz 3">
            <a:extLst>
              <a:ext uri="{FF2B5EF4-FFF2-40B4-BE49-F238E27FC236}">
                <a16:creationId xmlns:a16="http://schemas.microsoft.com/office/drawing/2014/main" xmlns="" id="{DCABDF3B-9226-4D59-AB7D-F251BA2D88DC}"/>
              </a:ext>
            </a:extLst>
          </p:cNvPr>
          <p:cNvSpPr txBox="1"/>
          <p:nvPr/>
        </p:nvSpPr>
        <p:spPr>
          <a:xfrm>
            <a:off x="364241" y="5863771"/>
            <a:ext cx="3177245" cy="461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hu-HU" sz="2400" b="0" i="0" u="none" strike="noStrike" cap="none" spc="0" normalizeH="0" baseline="0" dirty="0">
                <a:ln>
                  <a:noFill/>
                </a:ln>
                <a:solidFill>
                  <a:srgbClr val="002060"/>
                </a:solidFill>
                <a:effectLst/>
                <a:uFillTx/>
                <a:latin typeface="+mj-lt"/>
                <a:ea typeface="+mj-ea"/>
                <a:cs typeface="+mj-cs"/>
                <a:sym typeface="Calibri"/>
              </a:rPr>
              <a:t>Alexi Anna</a:t>
            </a:r>
            <a:endParaRPr kumimoji="0" lang="hu-HU" sz="2400" b="0" i="0" u="none" strike="noStrike" cap="none" spc="0" normalizeH="0" baseline="0" dirty="0">
              <a:ln>
                <a:noFill/>
              </a:ln>
              <a:solidFill>
                <a:srgbClr val="002060"/>
              </a:solidFill>
              <a:effectLst/>
              <a:uFillTx/>
              <a:sym typeface="Calibri"/>
            </a:endParaRPr>
          </a:p>
        </p:txBody>
      </p:sp>
    </p:spTree>
    <p:extLst>
      <p:ext uri="{BB962C8B-B14F-4D97-AF65-F5344CB8AC3E}">
        <p14:creationId xmlns:p14="http://schemas.microsoft.com/office/powerpoint/2010/main" val="2168365497"/>
      </p:ext>
    </p:extLst>
  </p:cSld>
  <p:clrMapOvr>
    <a:overrideClrMapping bg1="dk1" tx1="lt1" bg2="dk2" tx2="lt2" accent1="accent1" accent2="accent2" accent3="accent3" accent4="accent4" accent5="accent5" accent6="accent6" hlink="hlink" folHlink="folHlink"/>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ép 2">
            <a:extLst>
              <a:ext uri="{FF2B5EF4-FFF2-40B4-BE49-F238E27FC236}">
                <a16:creationId xmlns:a16="http://schemas.microsoft.com/office/drawing/2014/main" xmlns="" id="{C9B7A8D4-26C8-4F0F-8A8F-83DD573B6C4F}"/>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0" y="-1456"/>
            <a:ext cx="12192000" cy="6845808"/>
          </a:xfrm>
          <a:prstGeom prst="rect">
            <a:avLst/>
          </a:prstGeom>
        </p:spPr>
      </p:pic>
      <p:sp>
        <p:nvSpPr>
          <p:cNvPr id="4" name="Szövegdoboz 3">
            <a:extLst>
              <a:ext uri="{FF2B5EF4-FFF2-40B4-BE49-F238E27FC236}">
                <a16:creationId xmlns:a16="http://schemas.microsoft.com/office/drawing/2014/main" xmlns="" id="{C3C79619-DD2F-479A-9F10-E83D56A626D4}"/>
              </a:ext>
            </a:extLst>
          </p:cNvPr>
          <p:cNvSpPr txBox="1"/>
          <p:nvPr/>
        </p:nvSpPr>
        <p:spPr>
          <a:xfrm>
            <a:off x="1457325" y="2502740"/>
            <a:ext cx="7705725" cy="33239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285750" indent="-285750">
              <a:buFontTx/>
              <a:buNone/>
            </a:pPr>
            <a:r>
              <a:rPr lang="hu-HU" sz="1000" dirty="0">
                <a:solidFill>
                  <a:srgbClr val="002060"/>
                </a:solidFill>
                <a:latin typeface="Candara" panose="020E0502030303020204" pitchFamily="34" charset="0"/>
              </a:rPr>
              <a:t> </a:t>
            </a:r>
          </a:p>
          <a:p>
            <a:pPr marL="285750" indent="-285750">
              <a:buFontTx/>
              <a:buChar char="-"/>
            </a:pPr>
            <a:r>
              <a:rPr lang="hu-HU" sz="2400" b="1" dirty="0">
                <a:solidFill>
                  <a:srgbClr val="002060"/>
                </a:solidFill>
                <a:latin typeface="Candara" panose="020E0502030303020204" pitchFamily="34" charset="0"/>
              </a:rPr>
              <a:t>Beszerzés: </a:t>
            </a:r>
            <a:r>
              <a:rPr lang="hu-HU" sz="2400" dirty="0">
                <a:solidFill>
                  <a:srgbClr val="002060"/>
                </a:solidFill>
                <a:latin typeface="Candara" panose="020E0502030303020204" pitchFamily="34" charset="0"/>
              </a:rPr>
              <a:t>hagyományos dokumentumtípusokon túl is</a:t>
            </a:r>
          </a:p>
          <a:p>
            <a:pPr lvl="1"/>
            <a:r>
              <a:rPr lang="hu-HU" sz="2400" dirty="0">
                <a:solidFill>
                  <a:srgbClr val="002060"/>
                </a:solidFill>
                <a:latin typeface="Candara" panose="020E0502030303020204" pitchFamily="34" charset="0"/>
              </a:rPr>
              <a:t>    (szabvány, piaci előrejelzés)</a:t>
            </a:r>
          </a:p>
          <a:p>
            <a:pPr marL="285750" indent="-285750">
              <a:buFontTx/>
              <a:buChar char="-"/>
            </a:pPr>
            <a:endParaRPr lang="hu-HU" sz="2400" dirty="0">
              <a:solidFill>
                <a:srgbClr val="002060"/>
              </a:solidFill>
              <a:latin typeface="Candara" panose="020E0502030303020204" pitchFamily="34" charset="0"/>
            </a:endParaRPr>
          </a:p>
          <a:p>
            <a:pPr marL="285750" indent="-285750">
              <a:buFontTx/>
              <a:buChar char="-"/>
            </a:pPr>
            <a:r>
              <a:rPr lang="hu-HU" sz="2400" b="1" dirty="0">
                <a:solidFill>
                  <a:srgbClr val="002060"/>
                </a:solidFill>
                <a:latin typeface="Candara" panose="020E0502030303020204" pitchFamily="34" charset="0"/>
              </a:rPr>
              <a:t>Kontroll: </a:t>
            </a:r>
            <a:r>
              <a:rPr lang="hu-HU" sz="2400" dirty="0">
                <a:solidFill>
                  <a:srgbClr val="002060"/>
                </a:solidFill>
                <a:latin typeface="Candara" panose="020E0502030303020204" pitchFamily="34" charset="0"/>
              </a:rPr>
              <a:t>használtsági statisztikák alapján</a:t>
            </a:r>
          </a:p>
          <a:p>
            <a:pPr marL="285750" indent="-285750">
              <a:buFontTx/>
              <a:buChar char="-"/>
            </a:pPr>
            <a:endParaRPr lang="hu-HU" sz="2400" b="1" dirty="0">
              <a:solidFill>
                <a:srgbClr val="002060"/>
              </a:solidFill>
              <a:latin typeface="Candara" panose="020E0502030303020204" pitchFamily="34" charset="0"/>
            </a:endParaRPr>
          </a:p>
          <a:p>
            <a:pPr marL="285750" indent="-285750">
              <a:buFontTx/>
              <a:buChar char="-"/>
            </a:pPr>
            <a:r>
              <a:rPr lang="hu-HU" sz="2400" b="1" dirty="0">
                <a:solidFill>
                  <a:srgbClr val="002060"/>
                </a:solidFill>
                <a:latin typeface="Candara" panose="020E0502030303020204" pitchFamily="34" charset="0"/>
              </a:rPr>
              <a:t>Tájékoztatás: </a:t>
            </a:r>
            <a:r>
              <a:rPr lang="hu-HU" sz="2400" dirty="0">
                <a:solidFill>
                  <a:srgbClr val="002060"/>
                </a:solidFill>
                <a:latin typeface="Candara" panose="020E0502030303020204" pitchFamily="34" charset="0"/>
              </a:rPr>
              <a:t>vállalati portál, hírlevelek, könyvtári honlap </a:t>
            </a:r>
          </a:p>
          <a:p>
            <a:pPr marL="285750" indent="-285750">
              <a:buFontTx/>
              <a:buChar char="-"/>
            </a:pPr>
            <a:endParaRPr lang="hu-HU" sz="1000" dirty="0">
              <a:solidFill>
                <a:srgbClr val="002060"/>
              </a:solidFill>
              <a:latin typeface="Candara" panose="020E0502030303020204" pitchFamily="34" charset="0"/>
            </a:endParaRPr>
          </a:p>
          <a:p>
            <a:pPr marL="285750" indent="-285750">
              <a:buFontTx/>
              <a:buChar char="-"/>
            </a:pPr>
            <a:endParaRPr lang="hu-HU" sz="1000" dirty="0">
              <a:solidFill>
                <a:srgbClr val="002060"/>
              </a:solidFill>
              <a:latin typeface="Candara" panose="020E0502030303020204" pitchFamily="34" charset="0"/>
            </a:endParaRPr>
          </a:p>
          <a:p>
            <a:pPr marL="285750" marR="0" indent="-285750" algn="l" defTabSz="914400" rtl="0" fontAlgn="auto" latinLnBrk="0" hangingPunct="0">
              <a:lnSpc>
                <a:spcPct val="100000"/>
              </a:lnSpc>
              <a:spcBef>
                <a:spcPts val="0"/>
              </a:spcBef>
              <a:spcAft>
                <a:spcPts val="0"/>
              </a:spcAft>
              <a:buClrTx/>
              <a:buSzTx/>
              <a:buFontTx/>
              <a:buChar char="-"/>
              <a:tabLst/>
            </a:pPr>
            <a:endParaRPr lang="hu-HU" dirty="0"/>
          </a:p>
          <a:p>
            <a:pPr marL="285750" marR="0" indent="-285750" algn="l" defTabSz="914400" rtl="0" fontAlgn="auto" latinLnBrk="0" hangingPunct="0">
              <a:lnSpc>
                <a:spcPct val="100000"/>
              </a:lnSpc>
              <a:spcBef>
                <a:spcPts val="0"/>
              </a:spcBef>
              <a:spcAft>
                <a:spcPts val="0"/>
              </a:spcAft>
              <a:buClrTx/>
              <a:buSzTx/>
              <a:buFontTx/>
              <a:buChar char="-"/>
              <a:tabLst/>
            </a:pPr>
            <a:endParaRPr kumimoji="0" lang="hu-HU" sz="1800" b="0" i="0" u="none" strike="noStrike" cap="none" spc="0" normalizeH="0" baseline="0" dirty="0">
              <a:ln>
                <a:noFill/>
              </a:ln>
              <a:solidFill>
                <a:srgbClr val="000000"/>
              </a:solidFill>
              <a:effectLst/>
              <a:uFillTx/>
              <a:latin typeface="+mj-lt"/>
              <a:ea typeface="+mj-ea"/>
              <a:cs typeface="+mj-cs"/>
              <a:sym typeface="Calibri"/>
            </a:endParaRPr>
          </a:p>
        </p:txBody>
      </p:sp>
      <p:sp>
        <p:nvSpPr>
          <p:cNvPr id="5" name="Téglalap 4">
            <a:extLst>
              <a:ext uri="{FF2B5EF4-FFF2-40B4-BE49-F238E27FC236}">
                <a16:creationId xmlns:a16="http://schemas.microsoft.com/office/drawing/2014/main" xmlns="" id="{9F28A7A6-DB11-4517-B2EC-0441AF9D3044}"/>
              </a:ext>
            </a:extLst>
          </p:cNvPr>
          <p:cNvSpPr/>
          <p:nvPr/>
        </p:nvSpPr>
        <p:spPr>
          <a:xfrm>
            <a:off x="3120127" y="690348"/>
            <a:ext cx="7705725" cy="584775"/>
          </a:xfrm>
          <a:prstGeom prst="rect">
            <a:avLst/>
          </a:prstGeom>
        </p:spPr>
        <p:txBody>
          <a:bodyPr wrap="square">
            <a:spAutoFit/>
          </a:bodyPr>
          <a:lstStyle/>
          <a:p>
            <a:pPr hangingPunct="1">
              <a:spcBef>
                <a:spcPct val="0"/>
              </a:spcBef>
            </a:pPr>
            <a:r>
              <a:rPr lang="hu-HU" altLang="hu-HU" sz="3200" b="1" dirty="0">
                <a:solidFill>
                  <a:srgbClr val="002060"/>
                </a:solidFill>
                <a:latin typeface="Candara" panose="020E0502030303020204" pitchFamily="34" charset="0"/>
              </a:rPr>
              <a:t>Könyvtől az üzleti információig</a:t>
            </a:r>
          </a:p>
        </p:txBody>
      </p:sp>
      <p:grpSp>
        <p:nvGrpSpPr>
          <p:cNvPr id="2" name="Csoportba foglalás 1">
            <a:extLst>
              <a:ext uri="{FF2B5EF4-FFF2-40B4-BE49-F238E27FC236}">
                <a16:creationId xmlns:a16="http://schemas.microsoft.com/office/drawing/2014/main" xmlns="" id="{64B2C225-B113-42E4-8012-24E137C133E2}"/>
              </a:ext>
            </a:extLst>
          </p:cNvPr>
          <p:cNvGrpSpPr/>
          <p:nvPr/>
        </p:nvGrpSpPr>
        <p:grpSpPr>
          <a:xfrm>
            <a:off x="4905829" y="1491091"/>
            <a:ext cx="5107966" cy="985410"/>
            <a:chOff x="5698941" y="1491090"/>
            <a:chExt cx="4314854" cy="769441"/>
          </a:xfrm>
        </p:grpSpPr>
        <p:sp>
          <p:nvSpPr>
            <p:cNvPr id="6" name="Téglalap 5">
              <a:extLst>
                <a:ext uri="{FF2B5EF4-FFF2-40B4-BE49-F238E27FC236}">
                  <a16:creationId xmlns:a16="http://schemas.microsoft.com/office/drawing/2014/main" xmlns="" id="{DF5D276A-6780-4D74-908E-777FE226A694}"/>
                </a:ext>
              </a:extLst>
            </p:cNvPr>
            <p:cNvSpPr/>
            <p:nvPr/>
          </p:nvSpPr>
          <p:spPr>
            <a:xfrm>
              <a:off x="5698941" y="1614201"/>
              <a:ext cx="1935248" cy="358978"/>
            </a:xfrm>
            <a:prstGeom prst="rect">
              <a:avLst/>
            </a:prstGeom>
          </p:spPr>
          <p:txBody>
            <a:bodyPr wrap="none">
              <a:spAutoFit/>
            </a:bodyPr>
            <a:lstStyle/>
            <a:p>
              <a:r>
                <a:rPr lang="hu-HU" sz="2800" i="1" dirty="0">
                  <a:solidFill>
                    <a:srgbClr val="002060"/>
                  </a:solidFill>
                  <a:latin typeface="Candara" panose="020E0502030303020204" pitchFamily="34" charset="0"/>
                </a:rPr>
                <a:t>Diverzitás a  szolgáltatásban</a:t>
              </a:r>
            </a:p>
          </p:txBody>
        </p:sp>
        <p:sp>
          <p:nvSpPr>
            <p:cNvPr id="11" name="Téglalap 10">
              <a:extLst>
                <a:ext uri="{FF2B5EF4-FFF2-40B4-BE49-F238E27FC236}">
                  <a16:creationId xmlns:a16="http://schemas.microsoft.com/office/drawing/2014/main" xmlns="" id="{81F1452B-7738-4FB5-8892-1CEEBC6C2908}"/>
                </a:ext>
              </a:extLst>
            </p:cNvPr>
            <p:cNvSpPr/>
            <p:nvPr/>
          </p:nvSpPr>
          <p:spPr>
            <a:xfrm>
              <a:off x="9385097" y="1491090"/>
              <a:ext cx="628698" cy="769441"/>
            </a:xfrm>
            <a:prstGeom prst="rect">
              <a:avLst/>
            </a:prstGeom>
          </p:spPr>
          <p:txBody>
            <a:bodyPr wrap="none">
              <a:spAutoFit/>
            </a:bodyPr>
            <a:lstStyle/>
            <a:p>
              <a:r>
                <a:rPr lang="hu-HU" sz="4400" i="1" dirty="0">
                  <a:solidFill>
                    <a:srgbClr val="000066"/>
                  </a:solidFill>
                  <a:sym typeface="Wingdings" panose="05000000000000000000" pitchFamily="2" charset="2"/>
                </a:rPr>
                <a:t></a:t>
              </a:r>
              <a:endParaRPr lang="hu-HU" sz="4400" dirty="0">
                <a:solidFill>
                  <a:srgbClr val="000066"/>
                </a:solidFill>
              </a:endParaRPr>
            </a:p>
          </p:txBody>
        </p:sp>
      </p:grpSp>
    </p:spTree>
    <p:extLst>
      <p:ext uri="{BB962C8B-B14F-4D97-AF65-F5344CB8AC3E}">
        <p14:creationId xmlns:p14="http://schemas.microsoft.com/office/powerpoint/2010/main" val="4267809265"/>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Kép 2">
            <a:extLst>
              <a:ext uri="{FF2B5EF4-FFF2-40B4-BE49-F238E27FC236}">
                <a16:creationId xmlns:a16="http://schemas.microsoft.com/office/drawing/2014/main" xmlns="" id="{B4D1CB38-C311-4DCA-9CCC-1BAD72DD82B5}"/>
              </a:ext>
            </a:extLst>
          </p:cNvPr>
          <p:cNvPicPr>
            <a:picLocks noChangeAspect="1"/>
          </p:cNvPicPr>
          <p:nvPr/>
        </p:nvPicPr>
        <p:blipFill>
          <a:blip r:embed="rId3"/>
          <a:stretch>
            <a:fillRect/>
          </a:stretch>
        </p:blipFill>
        <p:spPr>
          <a:xfrm>
            <a:off x="11875" y="1353312"/>
            <a:ext cx="12203721" cy="4582460"/>
          </a:xfrm>
          <a:prstGeom prst="rect">
            <a:avLst/>
          </a:prstGeom>
        </p:spPr>
      </p:pic>
      <p:sp>
        <p:nvSpPr>
          <p:cNvPr id="4" name="Szövegdoboz 3">
            <a:extLst>
              <a:ext uri="{FF2B5EF4-FFF2-40B4-BE49-F238E27FC236}">
                <a16:creationId xmlns:a16="http://schemas.microsoft.com/office/drawing/2014/main" xmlns="" id="{749F35A0-979A-4D89-859E-48297F1F1AB7}"/>
              </a:ext>
            </a:extLst>
          </p:cNvPr>
          <p:cNvSpPr txBox="1"/>
          <p:nvPr/>
        </p:nvSpPr>
        <p:spPr>
          <a:xfrm>
            <a:off x="4082224" y="507522"/>
            <a:ext cx="4103751" cy="5847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hangingPunct="1">
              <a:spcBef>
                <a:spcPct val="0"/>
              </a:spcBef>
            </a:pPr>
            <a:r>
              <a:rPr lang="hu-HU" altLang="hu-HU" sz="3200" b="1" dirty="0">
                <a:solidFill>
                  <a:srgbClr val="002060"/>
                </a:solidFill>
                <a:latin typeface="Candara" panose="020E0502030303020204" pitchFamily="34" charset="0"/>
              </a:rPr>
              <a:t> A könyvtár weboldala</a:t>
            </a:r>
          </a:p>
        </p:txBody>
      </p:sp>
      <p:sp>
        <p:nvSpPr>
          <p:cNvPr id="8" name="Téglalap 7">
            <a:extLst>
              <a:ext uri="{FF2B5EF4-FFF2-40B4-BE49-F238E27FC236}">
                <a16:creationId xmlns:a16="http://schemas.microsoft.com/office/drawing/2014/main" xmlns="" id="{5CC5C68C-007F-4988-AB63-9DCE72313159}"/>
              </a:ext>
            </a:extLst>
          </p:cNvPr>
          <p:cNvSpPr/>
          <p:nvPr/>
        </p:nvSpPr>
        <p:spPr>
          <a:xfrm>
            <a:off x="36260" y="2434442"/>
            <a:ext cx="1377538" cy="3301340"/>
          </a:xfrm>
          <a:prstGeom prst="rect">
            <a:avLst/>
          </a:prstGeom>
          <a:noFill/>
          <a:ln w="63500" cap="flat">
            <a:solidFill>
              <a:srgbClr val="FF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hu-HU" sz="1800" b="0" i="0" u="none" strike="noStrike" cap="none" spc="0" normalizeH="0" baseline="0">
              <a:ln>
                <a:noFill/>
              </a:ln>
              <a:solidFill>
                <a:srgbClr val="000000"/>
              </a:solidFill>
              <a:effectLst/>
              <a:uFillTx/>
              <a:latin typeface="+mj-lt"/>
              <a:ea typeface="+mj-ea"/>
              <a:cs typeface="+mj-cs"/>
              <a:sym typeface="Calibri"/>
            </a:endParaRPr>
          </a:p>
        </p:txBody>
      </p:sp>
    </p:spTree>
    <p:extLst>
      <p:ext uri="{BB962C8B-B14F-4D97-AF65-F5344CB8AC3E}">
        <p14:creationId xmlns:p14="http://schemas.microsoft.com/office/powerpoint/2010/main" val="422793013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Kép 2">
            <a:extLst>
              <a:ext uri="{FF2B5EF4-FFF2-40B4-BE49-F238E27FC236}">
                <a16:creationId xmlns:a16="http://schemas.microsoft.com/office/drawing/2014/main" xmlns="" id="{73B4BFB7-2F17-4EC2-A209-1BAFAFEA67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2733" y="690562"/>
            <a:ext cx="6946534" cy="5476875"/>
          </a:xfrm>
          <a:prstGeom prst="rect">
            <a:avLst/>
          </a:prstGeom>
        </p:spPr>
      </p:pic>
      <p:sp>
        <p:nvSpPr>
          <p:cNvPr id="6" name="Téglalap 5">
            <a:extLst>
              <a:ext uri="{FF2B5EF4-FFF2-40B4-BE49-F238E27FC236}">
                <a16:creationId xmlns:a16="http://schemas.microsoft.com/office/drawing/2014/main" xmlns="" id="{E8E874FD-D2BF-4553-9627-B04BC4399C6A}"/>
              </a:ext>
            </a:extLst>
          </p:cNvPr>
          <p:cNvSpPr/>
          <p:nvPr/>
        </p:nvSpPr>
        <p:spPr>
          <a:xfrm>
            <a:off x="2622733" y="2106638"/>
            <a:ext cx="2070037" cy="3466026"/>
          </a:xfrm>
          <a:prstGeom prst="rect">
            <a:avLst/>
          </a:prstGeom>
          <a:noFill/>
          <a:ln w="63500" cap="flat">
            <a:solidFill>
              <a:srgbClr val="FF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hu-HU" sz="1800" b="0" i="0" u="none" strike="noStrike" cap="none" spc="0" normalizeH="0" baseline="0">
              <a:ln>
                <a:noFill/>
              </a:ln>
              <a:solidFill>
                <a:srgbClr val="000000"/>
              </a:solidFill>
              <a:effectLst/>
              <a:uFillTx/>
              <a:latin typeface="+mj-lt"/>
              <a:ea typeface="+mj-ea"/>
              <a:cs typeface="+mj-cs"/>
              <a:sym typeface="Calibri"/>
            </a:endParaRPr>
          </a:p>
        </p:txBody>
      </p:sp>
    </p:spTree>
    <p:extLst>
      <p:ext uri="{BB962C8B-B14F-4D97-AF65-F5344CB8AC3E}">
        <p14:creationId xmlns:p14="http://schemas.microsoft.com/office/powerpoint/2010/main" val="271857182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xmlns="" id="{51C4F357-E914-42E8-AFB9-3FC2D12912A4}"/>
              </a:ext>
            </a:extLst>
          </p:cNvPr>
          <p:cNvPicPr>
            <a:picLocks noChangeAspect="1"/>
          </p:cNvPicPr>
          <p:nvPr/>
        </p:nvPicPr>
        <p:blipFill rotWithShape="1">
          <a:blip r:embed="rId3"/>
          <a:srcRect b="11921"/>
          <a:stretch/>
        </p:blipFill>
        <p:spPr>
          <a:xfrm>
            <a:off x="0" y="687753"/>
            <a:ext cx="12192000" cy="4758891"/>
          </a:xfrm>
          <a:prstGeom prst="rect">
            <a:avLst/>
          </a:prstGeom>
        </p:spPr>
      </p:pic>
    </p:spTree>
    <p:extLst>
      <p:ext uri="{BB962C8B-B14F-4D97-AF65-F5344CB8AC3E}">
        <p14:creationId xmlns:p14="http://schemas.microsoft.com/office/powerpoint/2010/main" val="1944388746"/>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alpha val="62000"/>
          </a:srgbClr>
        </a:solidFill>
        <a:effectLst/>
      </p:bgPr>
    </p:bg>
    <p:spTree>
      <p:nvGrpSpPr>
        <p:cNvPr id="1" name=""/>
        <p:cNvGrpSpPr/>
        <p:nvPr/>
      </p:nvGrpSpPr>
      <p:grpSpPr>
        <a:xfrm>
          <a:off x="0" y="0"/>
          <a:ext cx="0" cy="0"/>
          <a:chOff x="0" y="0"/>
          <a:chExt cx="0" cy="0"/>
        </a:xfrm>
      </p:grpSpPr>
      <p:pic>
        <p:nvPicPr>
          <p:cNvPr id="3" name="Kép 2">
            <a:extLst>
              <a:ext uri="{FF2B5EF4-FFF2-40B4-BE49-F238E27FC236}">
                <a16:creationId xmlns:a16="http://schemas.microsoft.com/office/drawing/2014/main" xmlns="" id="{C9B7A8D4-26C8-4F0F-8A8F-83DD573B6C4F}"/>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0" y="-1456"/>
            <a:ext cx="12192000" cy="6845808"/>
          </a:xfrm>
          <a:prstGeom prst="rect">
            <a:avLst/>
          </a:prstGeom>
        </p:spPr>
      </p:pic>
      <p:sp>
        <p:nvSpPr>
          <p:cNvPr id="4" name="Szövegdoboz 3">
            <a:extLst>
              <a:ext uri="{FF2B5EF4-FFF2-40B4-BE49-F238E27FC236}">
                <a16:creationId xmlns:a16="http://schemas.microsoft.com/office/drawing/2014/main" xmlns="" id="{C3C79619-DD2F-479A-9F10-E83D56A626D4}"/>
              </a:ext>
            </a:extLst>
          </p:cNvPr>
          <p:cNvSpPr txBox="1"/>
          <p:nvPr/>
        </p:nvSpPr>
        <p:spPr>
          <a:xfrm>
            <a:off x="1457325" y="2476500"/>
            <a:ext cx="7705725" cy="44935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285750" indent="-285750">
              <a:buFontTx/>
              <a:buNone/>
            </a:pPr>
            <a:r>
              <a:rPr lang="hu-HU" sz="2400" dirty="0">
                <a:solidFill>
                  <a:srgbClr val="002060"/>
                </a:solidFill>
                <a:latin typeface="Candara" panose="020E0502030303020204" pitchFamily="34" charset="0"/>
              </a:rPr>
              <a:t>Sajátosságok:</a:t>
            </a:r>
          </a:p>
          <a:p>
            <a:pPr marL="285750" indent="-285750">
              <a:buFontTx/>
              <a:buNone/>
            </a:pPr>
            <a:r>
              <a:rPr lang="hu-HU" sz="1000" dirty="0">
                <a:solidFill>
                  <a:srgbClr val="002060"/>
                </a:solidFill>
                <a:latin typeface="Candara" panose="020E0502030303020204" pitchFamily="34" charset="0"/>
              </a:rPr>
              <a:t> </a:t>
            </a:r>
          </a:p>
          <a:p>
            <a:pPr marL="285750" indent="-285750">
              <a:buFontTx/>
              <a:buChar char="-"/>
            </a:pPr>
            <a:r>
              <a:rPr lang="hu-HU" sz="2400" b="1" dirty="0">
                <a:solidFill>
                  <a:srgbClr val="002060"/>
                </a:solidFill>
                <a:latin typeface="Candara" panose="020E0502030303020204" pitchFamily="34" charset="0"/>
              </a:rPr>
              <a:t>Periodika modulban sajátos köröztetési listák: </a:t>
            </a:r>
            <a:r>
              <a:rPr lang="hu-HU" sz="2400" dirty="0">
                <a:solidFill>
                  <a:srgbClr val="002060"/>
                </a:solidFill>
                <a:latin typeface="Candara" panose="020E0502030303020204" pitchFamily="34" charset="0"/>
              </a:rPr>
              <a:t/>
            </a:r>
            <a:br>
              <a:rPr lang="hu-HU" sz="2400" dirty="0">
                <a:solidFill>
                  <a:srgbClr val="002060"/>
                </a:solidFill>
                <a:latin typeface="Candara" panose="020E0502030303020204" pitchFamily="34" charset="0"/>
              </a:rPr>
            </a:br>
            <a:r>
              <a:rPr lang="hu-HU" sz="2400" dirty="0">
                <a:solidFill>
                  <a:srgbClr val="002060"/>
                </a:solidFill>
                <a:latin typeface="Candara" panose="020E0502030303020204" pitchFamily="34" charset="0"/>
              </a:rPr>
              <a:t>minden telephelyre eljusson a  szakirodalom</a:t>
            </a:r>
          </a:p>
          <a:p>
            <a:r>
              <a:rPr lang="hu-HU" sz="1000" dirty="0">
                <a:solidFill>
                  <a:srgbClr val="002060"/>
                </a:solidFill>
                <a:latin typeface="Candara" panose="020E0502030303020204" pitchFamily="34" charset="0"/>
              </a:rPr>
              <a:t>  </a:t>
            </a:r>
          </a:p>
          <a:p>
            <a:pPr marL="285750" indent="-285750">
              <a:buFontTx/>
              <a:buChar char="-"/>
            </a:pPr>
            <a:r>
              <a:rPr lang="hu-HU" sz="2400" b="1" dirty="0">
                <a:solidFill>
                  <a:srgbClr val="002060"/>
                </a:solidFill>
                <a:latin typeface="Candara" panose="020E0502030303020204" pitchFamily="34" charset="0"/>
              </a:rPr>
              <a:t>Több, mint katalógus: teljes szövegű dokumentumok</a:t>
            </a:r>
          </a:p>
          <a:p>
            <a:r>
              <a:rPr lang="hu-HU" sz="2400" b="1" dirty="0">
                <a:solidFill>
                  <a:srgbClr val="002060"/>
                </a:solidFill>
                <a:latin typeface="Candara" panose="020E0502030303020204" pitchFamily="34" charset="0"/>
              </a:rPr>
              <a:t>    </a:t>
            </a:r>
            <a:r>
              <a:rPr lang="hu-HU" sz="2400" dirty="0">
                <a:solidFill>
                  <a:srgbClr val="002060"/>
                </a:solidFill>
                <a:latin typeface="Candara" panose="020E0502030303020204" pitchFamily="34" charset="0"/>
              </a:rPr>
              <a:t>speciális dokumentumok, e-könyv, digitális cikk</a:t>
            </a:r>
            <a:br>
              <a:rPr lang="hu-HU" sz="2400" dirty="0">
                <a:solidFill>
                  <a:srgbClr val="002060"/>
                </a:solidFill>
                <a:latin typeface="Candara" panose="020E0502030303020204" pitchFamily="34" charset="0"/>
              </a:rPr>
            </a:br>
            <a:r>
              <a:rPr lang="hu-HU" sz="1000" dirty="0">
                <a:solidFill>
                  <a:srgbClr val="002060"/>
                </a:solidFill>
                <a:latin typeface="Candara" panose="020E0502030303020204" pitchFamily="34" charset="0"/>
              </a:rPr>
              <a:t>  </a:t>
            </a:r>
          </a:p>
          <a:p>
            <a:pPr marL="285750" indent="-285750">
              <a:buFontTx/>
              <a:buChar char="-"/>
            </a:pPr>
            <a:r>
              <a:rPr lang="hu-HU" sz="2400" b="1" dirty="0">
                <a:solidFill>
                  <a:srgbClr val="002060"/>
                </a:solidFill>
                <a:latin typeface="Candara" panose="020E0502030303020204" pitchFamily="34" charset="0"/>
              </a:rPr>
              <a:t>Elektronikus cikk igénylő rendszer</a:t>
            </a:r>
            <a:r>
              <a:rPr lang="hu-HU" sz="2400" dirty="0">
                <a:solidFill>
                  <a:srgbClr val="002060"/>
                </a:solidFill>
                <a:latin typeface="Candara" panose="020E0502030303020204" pitchFamily="34" charset="0"/>
              </a:rPr>
              <a:t/>
            </a:r>
            <a:br>
              <a:rPr lang="hu-HU" sz="2400" dirty="0">
                <a:solidFill>
                  <a:srgbClr val="002060"/>
                </a:solidFill>
                <a:latin typeface="Candara" panose="020E0502030303020204" pitchFamily="34" charset="0"/>
              </a:rPr>
            </a:br>
            <a:r>
              <a:rPr lang="hu-HU" sz="1000" dirty="0">
                <a:solidFill>
                  <a:srgbClr val="002060"/>
                </a:solidFill>
                <a:latin typeface="Candara" panose="020E0502030303020204" pitchFamily="34" charset="0"/>
              </a:rPr>
              <a:t>  </a:t>
            </a:r>
          </a:p>
          <a:p>
            <a:pPr marL="285750" indent="-285750">
              <a:buFontTx/>
              <a:buChar char="-"/>
            </a:pPr>
            <a:r>
              <a:rPr lang="hu-HU" sz="2400" b="1" dirty="0">
                <a:solidFill>
                  <a:srgbClr val="002060"/>
                </a:solidFill>
                <a:latin typeface="Candara" panose="020E0502030303020204" pitchFamily="34" charset="0"/>
              </a:rPr>
              <a:t>Automatizált beszerzés</a:t>
            </a:r>
            <a:r>
              <a:rPr lang="hu-HU" sz="2400" dirty="0">
                <a:solidFill>
                  <a:srgbClr val="002060"/>
                </a:solidFill>
                <a:latin typeface="Candara" panose="020E0502030303020204" pitchFamily="34" charset="0"/>
              </a:rPr>
              <a:t>, </a:t>
            </a:r>
          </a:p>
          <a:p>
            <a:pPr marL="285750" indent="-285750"/>
            <a:r>
              <a:rPr lang="hu-HU" sz="2400" dirty="0">
                <a:solidFill>
                  <a:srgbClr val="002060"/>
                </a:solidFill>
                <a:latin typeface="Candara" panose="020E0502030303020204" pitchFamily="34" charset="0"/>
              </a:rPr>
              <a:t>    és a  beszerzett dokumentumok </a:t>
            </a:r>
            <a:r>
              <a:rPr lang="hu-HU" sz="2400" b="1" dirty="0">
                <a:solidFill>
                  <a:srgbClr val="002060"/>
                </a:solidFill>
                <a:latin typeface="Candara" panose="020E0502030303020204" pitchFamily="34" charset="0"/>
              </a:rPr>
              <a:t>automatizált teljesítése</a:t>
            </a:r>
          </a:p>
          <a:p>
            <a:pPr marL="285750" marR="0" indent="-285750" algn="l" defTabSz="914400" rtl="0" fontAlgn="auto" latinLnBrk="0" hangingPunct="0">
              <a:lnSpc>
                <a:spcPct val="100000"/>
              </a:lnSpc>
              <a:spcBef>
                <a:spcPts val="0"/>
              </a:spcBef>
              <a:spcAft>
                <a:spcPts val="0"/>
              </a:spcAft>
              <a:buClrTx/>
              <a:buSzTx/>
              <a:buFontTx/>
              <a:buChar char="-"/>
              <a:tabLst/>
            </a:pPr>
            <a:endParaRPr lang="hu-HU" dirty="0"/>
          </a:p>
          <a:p>
            <a:pPr marL="285750" marR="0" indent="-285750" algn="l" defTabSz="914400" rtl="0" fontAlgn="auto" latinLnBrk="0" hangingPunct="0">
              <a:lnSpc>
                <a:spcPct val="100000"/>
              </a:lnSpc>
              <a:spcBef>
                <a:spcPts val="0"/>
              </a:spcBef>
              <a:spcAft>
                <a:spcPts val="0"/>
              </a:spcAft>
              <a:buClrTx/>
              <a:buSzTx/>
              <a:buFontTx/>
              <a:buChar char="-"/>
              <a:tabLst/>
            </a:pPr>
            <a:endParaRPr lang="hu-HU" dirty="0"/>
          </a:p>
          <a:p>
            <a:pPr marL="285750" marR="0" indent="-285750" algn="l" defTabSz="914400" rtl="0" fontAlgn="auto" latinLnBrk="0" hangingPunct="0">
              <a:lnSpc>
                <a:spcPct val="100000"/>
              </a:lnSpc>
              <a:spcBef>
                <a:spcPts val="0"/>
              </a:spcBef>
              <a:spcAft>
                <a:spcPts val="0"/>
              </a:spcAft>
              <a:buClrTx/>
              <a:buSzTx/>
              <a:buFontTx/>
              <a:buChar char="-"/>
              <a:tabLst/>
            </a:pPr>
            <a:endParaRPr kumimoji="0" lang="hu-HU" sz="1800" b="0" i="0" u="none" strike="noStrike" cap="none" spc="0" normalizeH="0" baseline="0" dirty="0">
              <a:ln>
                <a:noFill/>
              </a:ln>
              <a:solidFill>
                <a:srgbClr val="000000"/>
              </a:solidFill>
              <a:effectLst/>
              <a:uFillTx/>
              <a:latin typeface="+mj-lt"/>
              <a:ea typeface="+mj-ea"/>
              <a:cs typeface="+mj-cs"/>
              <a:sym typeface="Calibri"/>
            </a:endParaRPr>
          </a:p>
        </p:txBody>
      </p:sp>
      <p:sp>
        <p:nvSpPr>
          <p:cNvPr id="5" name="Téglalap 4">
            <a:extLst>
              <a:ext uri="{FF2B5EF4-FFF2-40B4-BE49-F238E27FC236}">
                <a16:creationId xmlns:a16="http://schemas.microsoft.com/office/drawing/2014/main" xmlns="" id="{9F28A7A6-DB11-4517-B2EC-0441AF9D3044}"/>
              </a:ext>
            </a:extLst>
          </p:cNvPr>
          <p:cNvSpPr/>
          <p:nvPr/>
        </p:nvSpPr>
        <p:spPr>
          <a:xfrm>
            <a:off x="2786743" y="690348"/>
            <a:ext cx="8039110" cy="584775"/>
          </a:xfrm>
          <a:prstGeom prst="rect">
            <a:avLst/>
          </a:prstGeom>
        </p:spPr>
        <p:txBody>
          <a:bodyPr wrap="square">
            <a:spAutoFit/>
          </a:bodyPr>
          <a:lstStyle/>
          <a:p>
            <a:pPr hangingPunct="1">
              <a:spcBef>
                <a:spcPct val="0"/>
              </a:spcBef>
            </a:pPr>
            <a:r>
              <a:rPr lang="hu-HU" sz="3200" b="1" dirty="0">
                <a:solidFill>
                  <a:srgbClr val="002060"/>
                </a:solidFill>
                <a:latin typeface="Candara" panose="020E0502030303020204" pitchFamily="34" charset="0"/>
              </a:rPr>
              <a:t>Korszerű integrált könyvtári katalógus</a:t>
            </a:r>
            <a:endParaRPr lang="hu-HU" altLang="hu-HU" sz="3200" b="1" dirty="0">
              <a:solidFill>
                <a:srgbClr val="002060"/>
              </a:solidFill>
              <a:latin typeface="Candara" panose="020E0502030303020204" pitchFamily="34" charset="0"/>
            </a:endParaRPr>
          </a:p>
        </p:txBody>
      </p:sp>
      <p:grpSp>
        <p:nvGrpSpPr>
          <p:cNvPr id="2" name="Csoportba foglalás 1">
            <a:extLst>
              <a:ext uri="{FF2B5EF4-FFF2-40B4-BE49-F238E27FC236}">
                <a16:creationId xmlns:a16="http://schemas.microsoft.com/office/drawing/2014/main" xmlns="" id="{64B2C225-B113-42E4-8012-24E137C133E2}"/>
              </a:ext>
            </a:extLst>
          </p:cNvPr>
          <p:cNvGrpSpPr/>
          <p:nvPr/>
        </p:nvGrpSpPr>
        <p:grpSpPr>
          <a:xfrm>
            <a:off x="5698941" y="1491090"/>
            <a:ext cx="4314854" cy="769441"/>
            <a:chOff x="5698941" y="1491090"/>
            <a:chExt cx="4314854" cy="769441"/>
          </a:xfrm>
        </p:grpSpPr>
        <p:sp>
          <p:nvSpPr>
            <p:cNvPr id="6" name="Téglalap 5">
              <a:extLst>
                <a:ext uri="{FF2B5EF4-FFF2-40B4-BE49-F238E27FC236}">
                  <a16:creationId xmlns:a16="http://schemas.microsoft.com/office/drawing/2014/main" xmlns="" id="{DF5D276A-6780-4D74-908E-777FE226A694}"/>
                </a:ext>
              </a:extLst>
            </p:cNvPr>
            <p:cNvSpPr/>
            <p:nvPr/>
          </p:nvSpPr>
          <p:spPr>
            <a:xfrm>
              <a:off x="5698941" y="1614201"/>
              <a:ext cx="3805850" cy="523220"/>
            </a:xfrm>
            <a:prstGeom prst="rect">
              <a:avLst/>
            </a:prstGeom>
          </p:spPr>
          <p:txBody>
            <a:bodyPr wrap="none">
              <a:spAutoFit/>
            </a:bodyPr>
            <a:lstStyle/>
            <a:p>
              <a:r>
                <a:rPr lang="hu-HU" sz="2800" i="1" dirty="0">
                  <a:solidFill>
                    <a:srgbClr val="002060"/>
                  </a:solidFill>
                  <a:latin typeface="Candara" panose="020E0502030303020204" pitchFamily="34" charset="0"/>
                </a:rPr>
                <a:t>helyi igényekhez igazítva</a:t>
              </a:r>
            </a:p>
          </p:txBody>
        </p:sp>
        <p:sp>
          <p:nvSpPr>
            <p:cNvPr id="11" name="Téglalap 10">
              <a:extLst>
                <a:ext uri="{FF2B5EF4-FFF2-40B4-BE49-F238E27FC236}">
                  <a16:creationId xmlns:a16="http://schemas.microsoft.com/office/drawing/2014/main" xmlns="" id="{81F1452B-7738-4FB5-8892-1CEEBC6C2908}"/>
                </a:ext>
              </a:extLst>
            </p:cNvPr>
            <p:cNvSpPr/>
            <p:nvPr/>
          </p:nvSpPr>
          <p:spPr>
            <a:xfrm>
              <a:off x="9385097" y="1491090"/>
              <a:ext cx="628698" cy="769441"/>
            </a:xfrm>
            <a:prstGeom prst="rect">
              <a:avLst/>
            </a:prstGeom>
          </p:spPr>
          <p:txBody>
            <a:bodyPr wrap="none">
              <a:spAutoFit/>
            </a:bodyPr>
            <a:lstStyle/>
            <a:p>
              <a:r>
                <a:rPr lang="hu-HU" sz="4400" i="1" dirty="0">
                  <a:solidFill>
                    <a:srgbClr val="000066"/>
                  </a:solidFill>
                  <a:sym typeface="Wingdings" panose="05000000000000000000" pitchFamily="2" charset="2"/>
                </a:rPr>
                <a:t></a:t>
              </a:r>
              <a:endParaRPr lang="hu-HU" sz="4400" dirty="0">
                <a:solidFill>
                  <a:srgbClr val="000066"/>
                </a:solidFill>
              </a:endParaRPr>
            </a:p>
          </p:txBody>
        </p:sp>
      </p:grpSp>
    </p:spTree>
    <p:extLst>
      <p:ext uri="{BB962C8B-B14F-4D97-AF65-F5344CB8AC3E}">
        <p14:creationId xmlns:p14="http://schemas.microsoft.com/office/powerpoint/2010/main" val="3107413523"/>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211" b="13418"/>
          <a:stretch/>
        </p:blipFill>
        <p:spPr bwMode="auto">
          <a:xfrm>
            <a:off x="1379840" y="160052"/>
            <a:ext cx="9757998" cy="57956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églalap 1">
            <a:hlinkClick r:id="rId3" action="ppaction://hlinksldjump"/>
          </p:cNvPr>
          <p:cNvSpPr/>
          <p:nvPr/>
        </p:nvSpPr>
        <p:spPr>
          <a:xfrm>
            <a:off x="2239471" y="34792"/>
            <a:ext cx="1280160" cy="369328"/>
          </a:xfrm>
          <a:prstGeom prst="rect">
            <a:avLst/>
          </a:prstGeom>
          <a:solidFill>
            <a:srgbClr val="FFFFFF">
              <a:alpha val="2000"/>
            </a:srgbClr>
          </a:solidFill>
          <a:ln>
            <a:noFill/>
          </a:ln>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hu-HU" sz="1800" b="0" i="0" u="none" strike="noStrike" cap="none" spc="0" normalizeH="0" baseline="0">
              <a:ln>
                <a:noFill/>
              </a:ln>
              <a:solidFill>
                <a:srgbClr val="000000"/>
              </a:solidFill>
              <a:effectLst/>
              <a:uFillTx/>
              <a:latin typeface="+mj-lt"/>
              <a:ea typeface="+mj-ea"/>
              <a:cs typeface="+mj-cs"/>
              <a:sym typeface="Calibri"/>
            </a:endParaRPr>
          </a:p>
        </p:txBody>
      </p:sp>
    </p:spTree>
    <p:extLst>
      <p:ext uri="{BB962C8B-B14F-4D97-AF65-F5344CB8AC3E}">
        <p14:creationId xmlns:p14="http://schemas.microsoft.com/office/powerpoint/2010/main" val="3283964488"/>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b="18401"/>
          <a:stretch/>
        </p:blipFill>
        <p:spPr bwMode="auto">
          <a:xfrm>
            <a:off x="2591856" y="588510"/>
            <a:ext cx="7008287" cy="5544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Jobbra nyíl 11"/>
          <p:cNvSpPr/>
          <p:nvPr/>
        </p:nvSpPr>
        <p:spPr>
          <a:xfrm>
            <a:off x="3432183" y="3702768"/>
            <a:ext cx="1053193" cy="733655"/>
          </a:xfrm>
          <a:prstGeom prst="rightArrow">
            <a:avLst/>
          </a:prstGeom>
          <a:ln/>
        </p:spPr>
        <p:style>
          <a:lnRef idx="1">
            <a:schemeClr val="accent6"/>
          </a:lnRef>
          <a:fillRef idx="3">
            <a:schemeClr val="accent6"/>
          </a:fillRef>
          <a:effectRef idx="2">
            <a:schemeClr val="accent6"/>
          </a:effectRef>
          <a:fontRef idx="minor">
            <a:schemeClr val="lt1"/>
          </a:fontRef>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hu-HU" sz="1800" b="0" i="0" u="none" strike="noStrike" cap="none" spc="0" normalizeH="0" baseline="0">
              <a:ln>
                <a:noFill/>
              </a:ln>
              <a:solidFill>
                <a:srgbClr val="000000"/>
              </a:solidFill>
              <a:effectLst/>
              <a:uFillTx/>
              <a:latin typeface="+mj-lt"/>
              <a:ea typeface="+mj-ea"/>
              <a:cs typeface="+mj-cs"/>
              <a:sym typeface="Calibri"/>
            </a:endParaRPr>
          </a:p>
        </p:txBody>
      </p:sp>
      <p:sp>
        <p:nvSpPr>
          <p:cNvPr id="4" name="Téglalap 3">
            <a:hlinkClick r:id="rId3" action="ppaction://hlinksldjump"/>
          </p:cNvPr>
          <p:cNvSpPr/>
          <p:nvPr/>
        </p:nvSpPr>
        <p:spPr>
          <a:xfrm>
            <a:off x="7432089" y="3191728"/>
            <a:ext cx="1461672" cy="716214"/>
          </a:xfrm>
          <a:prstGeom prst="rect">
            <a:avLst/>
          </a:prstGeom>
          <a:solidFill>
            <a:srgbClr val="FFFFFF">
              <a:alpha val="2000"/>
            </a:srgbClr>
          </a:solidFill>
          <a:ln>
            <a:noFill/>
          </a:ln>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hu-HU" sz="1800" b="0" i="0" u="none" strike="noStrike" cap="none" spc="0" normalizeH="0" baseline="0">
              <a:ln>
                <a:noFill/>
              </a:ln>
              <a:solidFill>
                <a:srgbClr val="000000"/>
              </a:solidFill>
              <a:effectLst/>
              <a:uFillTx/>
              <a:latin typeface="+mj-lt"/>
              <a:ea typeface="+mj-ea"/>
              <a:cs typeface="+mj-cs"/>
              <a:sym typeface="Calibri"/>
            </a:endParaRPr>
          </a:p>
        </p:txBody>
      </p:sp>
    </p:spTree>
    <p:extLst>
      <p:ext uri="{BB962C8B-B14F-4D97-AF65-F5344CB8AC3E}">
        <p14:creationId xmlns:p14="http://schemas.microsoft.com/office/powerpoint/2010/main" val="272350741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 r="1135" b="28358"/>
          <a:stretch/>
        </p:blipFill>
        <p:spPr bwMode="auto">
          <a:xfrm>
            <a:off x="1221797" y="1081586"/>
            <a:ext cx="8596779" cy="4913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descr="C:\Users\18709\Pictures\1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0215" y="3429000"/>
            <a:ext cx="5925081" cy="945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482163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xmlns="" id="{31955318-591A-462C-847B-93572FD406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5812" y="1585912"/>
            <a:ext cx="10620375" cy="3686175"/>
          </a:xfrm>
          <a:prstGeom prst="rect">
            <a:avLst/>
          </a:prstGeom>
        </p:spPr>
      </p:pic>
    </p:spTree>
    <p:extLst>
      <p:ext uri="{BB962C8B-B14F-4D97-AF65-F5344CB8AC3E}">
        <p14:creationId xmlns:p14="http://schemas.microsoft.com/office/powerpoint/2010/main" val="2782499770"/>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Kép 4">
            <a:extLst>
              <a:ext uri="{FF2B5EF4-FFF2-40B4-BE49-F238E27FC236}">
                <a16:creationId xmlns:a16="http://schemas.microsoft.com/office/drawing/2014/main" xmlns="" id="{F2D38C1A-D40C-43A3-AB18-A0CE44A87A2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498518" y="163281"/>
            <a:ext cx="7083893" cy="5962404"/>
          </a:xfrm>
          <a:prstGeom prst="rect">
            <a:avLst/>
          </a:prstGeom>
        </p:spPr>
      </p:pic>
    </p:spTree>
    <p:extLst>
      <p:ext uri="{BB962C8B-B14F-4D97-AF65-F5344CB8AC3E}">
        <p14:creationId xmlns:p14="http://schemas.microsoft.com/office/powerpoint/2010/main" val="2153408510"/>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 helye 1">
            <a:extLst>
              <a:ext uri="{FF2B5EF4-FFF2-40B4-BE49-F238E27FC236}">
                <a16:creationId xmlns:a16="http://schemas.microsoft.com/office/drawing/2014/main" xmlns="" id="{469C2F1A-3063-4872-A68E-457900048072}"/>
              </a:ext>
            </a:extLst>
          </p:cNvPr>
          <p:cNvSpPr>
            <a:spLocks noGrp="1"/>
          </p:cNvSpPr>
          <p:nvPr>
            <p:ph type="body" sz="quarter" idx="13"/>
          </p:nvPr>
        </p:nvSpPr>
        <p:spPr>
          <a:xfrm>
            <a:off x="354916" y="5254171"/>
            <a:ext cx="8229601" cy="1794063"/>
          </a:xfrm>
        </p:spPr>
        <p:txBody>
          <a:bodyPr/>
          <a:lstStyle/>
          <a:p>
            <a:r>
              <a:rPr lang="hu-HU" sz="3200" dirty="0"/>
              <a:t>Szolgáltatásfejlesztés és kutatástámogatás az Egis Gyógyszergyár Műszaki könyvtárában</a:t>
            </a:r>
          </a:p>
          <a:p>
            <a:endParaRPr lang="hu-HU" dirty="0"/>
          </a:p>
        </p:txBody>
      </p:sp>
      <p:sp>
        <p:nvSpPr>
          <p:cNvPr id="3" name="Szöveg helye 2">
            <a:extLst>
              <a:ext uri="{FF2B5EF4-FFF2-40B4-BE49-F238E27FC236}">
                <a16:creationId xmlns:a16="http://schemas.microsoft.com/office/drawing/2014/main" xmlns="" id="{C91E5526-39FC-4C25-A6EA-DD06EA92A981}"/>
              </a:ext>
            </a:extLst>
          </p:cNvPr>
          <p:cNvSpPr>
            <a:spLocks noGrp="1"/>
          </p:cNvSpPr>
          <p:nvPr>
            <p:ph type="body" sz="quarter" idx="14"/>
          </p:nvPr>
        </p:nvSpPr>
        <p:spPr>
          <a:xfrm>
            <a:off x="367613" y="6340348"/>
            <a:ext cx="4786184" cy="517652"/>
          </a:xfrm>
        </p:spPr>
        <p:txBody>
          <a:bodyPr/>
          <a:lstStyle/>
          <a:p>
            <a:r>
              <a:rPr lang="hu-HU" dirty="0"/>
              <a:t>Alexi Anna</a:t>
            </a:r>
          </a:p>
        </p:txBody>
      </p:sp>
    </p:spTree>
    <p:extLst>
      <p:ext uri="{BB962C8B-B14F-4D97-AF65-F5344CB8AC3E}">
        <p14:creationId xmlns:p14="http://schemas.microsoft.com/office/powerpoint/2010/main" val="1665433958"/>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7" name="Kép helye 8">
            <a:extLst>
              <a:ext uri="{FF2B5EF4-FFF2-40B4-BE49-F238E27FC236}">
                <a16:creationId xmlns:a16="http://schemas.microsoft.com/office/drawing/2014/main" xmlns="" id="{C12BC485-8B44-4A14-BA25-5AAC473E8A4B}"/>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1677" t="18717" r="1481" b="11944"/>
          <a:stretch/>
        </p:blipFill>
        <p:spPr>
          <a:xfrm>
            <a:off x="2295009" y="1202499"/>
            <a:ext cx="7601982" cy="4884002"/>
          </a:xfrm>
        </p:spPr>
      </p:pic>
    </p:spTree>
    <p:extLst>
      <p:ext uri="{BB962C8B-B14F-4D97-AF65-F5344CB8AC3E}">
        <p14:creationId xmlns:p14="http://schemas.microsoft.com/office/powerpoint/2010/main" val="851304824"/>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Kép 2">
            <a:extLst>
              <a:ext uri="{FF2B5EF4-FFF2-40B4-BE49-F238E27FC236}">
                <a16:creationId xmlns:a16="http://schemas.microsoft.com/office/drawing/2014/main" xmlns="" id="{52216503-8763-4E52-888A-2D4F68E2A5CA}"/>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0" y="0"/>
            <a:ext cx="12192000" cy="6858000"/>
          </a:xfrm>
          <a:prstGeom prst="rect">
            <a:avLst/>
          </a:prstGeom>
          <a:effectLst>
            <a:softEdge rad="1270000"/>
          </a:effectLst>
        </p:spPr>
      </p:pic>
      <p:sp>
        <p:nvSpPr>
          <p:cNvPr id="4" name="Szövegdoboz 3">
            <a:extLst>
              <a:ext uri="{FF2B5EF4-FFF2-40B4-BE49-F238E27FC236}">
                <a16:creationId xmlns:a16="http://schemas.microsoft.com/office/drawing/2014/main" xmlns="" id="{AB279C5B-0FE7-49DB-A63A-D03D41484C26}"/>
              </a:ext>
            </a:extLst>
          </p:cNvPr>
          <p:cNvSpPr txBox="1"/>
          <p:nvPr/>
        </p:nvSpPr>
        <p:spPr>
          <a:xfrm>
            <a:off x="452437" y="1556037"/>
            <a:ext cx="11287126" cy="443197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hu-HU" sz="2400" b="1" dirty="0">
                <a:solidFill>
                  <a:srgbClr val="002060"/>
                </a:solidFill>
                <a:latin typeface="Candara" panose="020E0502030303020204" pitchFamily="34" charset="0"/>
              </a:rPr>
              <a:t> </a:t>
            </a:r>
            <a:r>
              <a:rPr lang="hu-HU" sz="2400" dirty="0">
                <a:solidFill>
                  <a:srgbClr val="002060"/>
                </a:solidFill>
                <a:latin typeface="Candara" panose="020E0502030303020204" pitchFamily="34" charset="0"/>
              </a:rPr>
              <a:t/>
            </a:r>
            <a:br>
              <a:rPr lang="hu-HU" sz="2400" dirty="0">
                <a:solidFill>
                  <a:srgbClr val="002060"/>
                </a:solidFill>
                <a:latin typeface="Candara" panose="020E0502030303020204" pitchFamily="34" charset="0"/>
              </a:rPr>
            </a:br>
            <a:endParaRPr lang="hu-HU" sz="2400" dirty="0">
              <a:solidFill>
                <a:srgbClr val="002060"/>
              </a:solidFill>
              <a:latin typeface="Candara" panose="020E0502030303020204" pitchFamily="34" charset="0"/>
            </a:endParaRPr>
          </a:p>
          <a:p>
            <a:pPr marR="0" algn="l" defTabSz="914400" rtl="0" fontAlgn="auto" latinLnBrk="0" hangingPunct="0">
              <a:lnSpc>
                <a:spcPct val="100000"/>
              </a:lnSpc>
              <a:spcBef>
                <a:spcPts val="0"/>
              </a:spcBef>
              <a:spcAft>
                <a:spcPts val="0"/>
              </a:spcAft>
              <a:buClrTx/>
              <a:buSzTx/>
              <a:tabLst/>
            </a:pPr>
            <a:r>
              <a:rPr lang="hu-HU" sz="2400" b="1" dirty="0">
                <a:solidFill>
                  <a:srgbClr val="002060"/>
                </a:solidFill>
                <a:latin typeface="Candara" panose="020E0502030303020204" pitchFamily="34" charset="0"/>
              </a:rPr>
              <a:t>Az adatbázisok számának növekedése</a:t>
            </a:r>
          </a:p>
          <a:p>
            <a:pPr marL="285750" indent="-285750">
              <a:buFont typeface="Arial" panose="020B0604020202020204" pitchFamily="34" charset="0"/>
              <a:buChar char="•"/>
            </a:pPr>
            <a:r>
              <a:rPr lang="hu-HU" sz="2400" dirty="0">
                <a:solidFill>
                  <a:srgbClr val="002060"/>
                </a:solidFill>
                <a:latin typeface="Candara" panose="020E0502030303020204" pitchFamily="34" charset="0"/>
              </a:rPr>
              <a:t> a kémiai kutatás dominanciájának kompenzálása</a:t>
            </a:r>
          </a:p>
          <a:p>
            <a:pPr marL="285750" lvl="1" indent="-285750">
              <a:buFont typeface="Arial" panose="020B0604020202020204" pitchFamily="34" charset="0"/>
              <a:buChar char="•"/>
            </a:pPr>
            <a:r>
              <a:rPr lang="hu-HU" sz="2400" dirty="0">
                <a:solidFill>
                  <a:srgbClr val="002060"/>
                </a:solidFill>
                <a:latin typeface="Candara" panose="020E0502030303020204" pitchFamily="34" charset="0"/>
              </a:rPr>
              <a:t> anyavállalatunk adatbázisai (</a:t>
            </a:r>
            <a:r>
              <a:rPr lang="hu-HU" sz="2400" dirty="0" err="1">
                <a:solidFill>
                  <a:srgbClr val="002060"/>
                </a:solidFill>
                <a:latin typeface="Candara" panose="020E0502030303020204" pitchFamily="34" charset="0"/>
              </a:rPr>
              <a:t>Nature</a:t>
            </a:r>
            <a:r>
              <a:rPr lang="hu-HU" sz="2400" dirty="0">
                <a:solidFill>
                  <a:srgbClr val="002060"/>
                </a:solidFill>
                <a:latin typeface="Candara" panose="020E0502030303020204" pitchFamily="34" charset="0"/>
              </a:rPr>
              <a:t>-Springer)</a:t>
            </a:r>
          </a:p>
          <a:p>
            <a:endParaRPr lang="hu-HU" sz="2400" dirty="0">
              <a:solidFill>
                <a:srgbClr val="002060"/>
              </a:solidFill>
              <a:latin typeface="Candara" panose="020E0502030303020204" pitchFamily="34" charset="0"/>
            </a:endParaRPr>
          </a:p>
          <a:p>
            <a:r>
              <a:rPr lang="hu-HU" sz="2400" b="1" dirty="0">
                <a:solidFill>
                  <a:srgbClr val="002060"/>
                </a:solidFill>
                <a:latin typeface="Candara" panose="020E0502030303020204" pitchFamily="34" charset="0"/>
              </a:rPr>
              <a:t>Teljes szöveggel elérhető elektronikus folyóiratok </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hu-HU" sz="2400" dirty="0">
                <a:solidFill>
                  <a:srgbClr val="002060"/>
                </a:solidFill>
                <a:latin typeface="Candara" panose="020E0502030303020204" pitchFamily="34" charset="0"/>
              </a:rPr>
              <a:t>Science </a:t>
            </a:r>
            <a:r>
              <a:rPr lang="hu-HU" sz="2400" dirty="0" err="1">
                <a:solidFill>
                  <a:srgbClr val="002060"/>
                </a:solidFill>
                <a:latin typeface="Candara" panose="020E0502030303020204" pitchFamily="34" charset="0"/>
              </a:rPr>
              <a:t>Direct</a:t>
            </a:r>
            <a:r>
              <a:rPr lang="hu-HU" sz="2400" dirty="0">
                <a:solidFill>
                  <a:srgbClr val="002060"/>
                </a:solidFill>
                <a:latin typeface="Candara" panose="020E0502030303020204" pitchFamily="34" charset="0"/>
              </a:rPr>
              <a:t>, </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hu-HU" sz="2400" dirty="0" err="1">
                <a:solidFill>
                  <a:srgbClr val="002060"/>
                </a:solidFill>
                <a:latin typeface="Candara" panose="020E0502030303020204" pitchFamily="34" charset="0"/>
              </a:rPr>
              <a:t>Biotechnology</a:t>
            </a:r>
            <a:r>
              <a:rPr lang="hu-HU" sz="2400" dirty="0">
                <a:solidFill>
                  <a:srgbClr val="002060"/>
                </a:solidFill>
                <a:latin typeface="Candara" panose="020E0502030303020204" pitchFamily="34" charset="0"/>
              </a:rPr>
              <a:t> </a:t>
            </a:r>
            <a:r>
              <a:rPr lang="hu-HU" sz="2400" dirty="0" err="1">
                <a:solidFill>
                  <a:srgbClr val="002060"/>
                </a:solidFill>
                <a:latin typeface="Candara" panose="020E0502030303020204" pitchFamily="34" charset="0"/>
              </a:rPr>
              <a:t>Source</a:t>
            </a:r>
            <a:r>
              <a:rPr lang="hu-HU" sz="2400" dirty="0">
                <a:solidFill>
                  <a:srgbClr val="002060"/>
                </a:solidFill>
                <a:latin typeface="Candara" panose="020E0502030303020204" pitchFamily="34" charset="0"/>
              </a:rPr>
              <a:t> adatbázis</a:t>
            </a:r>
          </a:p>
          <a:p>
            <a:pPr marR="0" algn="l" defTabSz="914400" rtl="0" fontAlgn="auto" latinLnBrk="0" hangingPunct="0">
              <a:lnSpc>
                <a:spcPct val="100000"/>
              </a:lnSpc>
              <a:spcBef>
                <a:spcPts val="0"/>
              </a:spcBef>
              <a:spcAft>
                <a:spcPts val="0"/>
              </a:spcAft>
              <a:buClrTx/>
              <a:buSzTx/>
              <a:tabLst/>
            </a:pPr>
            <a:endParaRPr lang="hu-HU" sz="2400" dirty="0">
              <a:solidFill>
                <a:srgbClr val="002060"/>
              </a:solidFill>
              <a:latin typeface="Candara" panose="020E0502030303020204" pitchFamily="34" charset="0"/>
            </a:endParaRPr>
          </a:p>
          <a:p>
            <a:pPr marR="0" algn="l" defTabSz="914400" rtl="0" fontAlgn="auto" latinLnBrk="0" hangingPunct="0">
              <a:lnSpc>
                <a:spcPct val="100000"/>
              </a:lnSpc>
              <a:spcBef>
                <a:spcPts val="0"/>
              </a:spcBef>
              <a:spcAft>
                <a:spcPts val="0"/>
              </a:spcAft>
              <a:buClrTx/>
              <a:buSzTx/>
              <a:tabLst/>
            </a:pPr>
            <a:r>
              <a:rPr lang="hu-HU" sz="2400" b="1" dirty="0">
                <a:solidFill>
                  <a:srgbClr val="002060"/>
                </a:solidFill>
                <a:latin typeface="Candara" panose="020E0502030303020204" pitchFamily="34" charset="0"/>
              </a:rPr>
              <a:t>E-könyvek</a:t>
            </a:r>
          </a:p>
          <a:p>
            <a:pPr marR="0" algn="l" defTabSz="914400" rtl="0" fontAlgn="auto" latinLnBrk="0" hangingPunct="0">
              <a:lnSpc>
                <a:spcPct val="100000"/>
              </a:lnSpc>
              <a:spcBef>
                <a:spcPts val="0"/>
              </a:spcBef>
              <a:spcAft>
                <a:spcPts val="0"/>
              </a:spcAft>
              <a:buClrTx/>
              <a:buSzTx/>
              <a:tabLst/>
            </a:pPr>
            <a:endParaRPr kumimoji="0" lang="hu-HU" sz="1800" b="0" i="0" u="none" strike="noStrike" cap="none" spc="0" normalizeH="0" baseline="0" dirty="0">
              <a:ln>
                <a:noFill/>
              </a:ln>
              <a:solidFill>
                <a:srgbClr val="000000"/>
              </a:solidFill>
              <a:effectLst/>
              <a:uFillTx/>
              <a:latin typeface="+mj-lt"/>
              <a:ea typeface="+mj-ea"/>
              <a:cs typeface="+mj-cs"/>
              <a:sym typeface="Calibri"/>
            </a:endParaRPr>
          </a:p>
        </p:txBody>
      </p:sp>
      <p:sp>
        <p:nvSpPr>
          <p:cNvPr id="5" name="Téglalap 4">
            <a:extLst>
              <a:ext uri="{FF2B5EF4-FFF2-40B4-BE49-F238E27FC236}">
                <a16:creationId xmlns:a16="http://schemas.microsoft.com/office/drawing/2014/main" xmlns="" id="{8DA574BE-1E8C-41F5-8FB1-1C96272DFD13}"/>
              </a:ext>
            </a:extLst>
          </p:cNvPr>
          <p:cNvSpPr/>
          <p:nvPr/>
        </p:nvSpPr>
        <p:spPr>
          <a:xfrm>
            <a:off x="4069643" y="540000"/>
            <a:ext cx="4052713" cy="584775"/>
          </a:xfrm>
          <a:prstGeom prst="rect">
            <a:avLst/>
          </a:prstGeom>
        </p:spPr>
        <p:txBody>
          <a:bodyPr wrap="none">
            <a:spAutoFit/>
          </a:bodyPr>
          <a:lstStyle/>
          <a:p>
            <a:pPr hangingPunct="1">
              <a:spcBef>
                <a:spcPct val="0"/>
              </a:spcBef>
            </a:pPr>
            <a:r>
              <a:rPr lang="hu-HU" sz="3200" b="1" dirty="0">
                <a:solidFill>
                  <a:srgbClr val="002060"/>
                </a:solidFill>
                <a:latin typeface="Candara" panose="020E0502030303020204" pitchFamily="34" charset="0"/>
              </a:rPr>
              <a:t>Az állomány változása</a:t>
            </a:r>
            <a:endParaRPr lang="hu-HU" altLang="hu-HU" sz="3200" b="1" dirty="0">
              <a:solidFill>
                <a:srgbClr val="002060"/>
              </a:solidFill>
              <a:latin typeface="Candara" panose="020E0502030303020204" pitchFamily="34" charset="0"/>
            </a:endParaRPr>
          </a:p>
        </p:txBody>
      </p:sp>
      <p:grpSp>
        <p:nvGrpSpPr>
          <p:cNvPr id="6" name="Csoportba foglalás 5">
            <a:extLst>
              <a:ext uri="{FF2B5EF4-FFF2-40B4-BE49-F238E27FC236}">
                <a16:creationId xmlns:a16="http://schemas.microsoft.com/office/drawing/2014/main" xmlns="" id="{5757D7CB-A1C6-40F8-A162-DB163D082CAA}"/>
              </a:ext>
            </a:extLst>
          </p:cNvPr>
          <p:cNvGrpSpPr/>
          <p:nvPr/>
        </p:nvGrpSpPr>
        <p:grpSpPr>
          <a:xfrm>
            <a:off x="2264229" y="1491090"/>
            <a:ext cx="8795475" cy="944344"/>
            <a:chOff x="5698941" y="1491090"/>
            <a:chExt cx="5360763" cy="769441"/>
          </a:xfrm>
        </p:grpSpPr>
        <p:sp>
          <p:nvSpPr>
            <p:cNvPr id="7" name="Téglalap 6">
              <a:extLst>
                <a:ext uri="{FF2B5EF4-FFF2-40B4-BE49-F238E27FC236}">
                  <a16:creationId xmlns:a16="http://schemas.microsoft.com/office/drawing/2014/main" xmlns="" id="{F94EE2E7-B73F-4533-BDDA-EE736381577B}"/>
                </a:ext>
              </a:extLst>
            </p:cNvPr>
            <p:cNvSpPr/>
            <p:nvPr/>
          </p:nvSpPr>
          <p:spPr>
            <a:xfrm>
              <a:off x="5698941" y="1614201"/>
              <a:ext cx="5360763" cy="523220"/>
            </a:xfrm>
            <a:prstGeom prst="rect">
              <a:avLst/>
            </a:prstGeom>
          </p:spPr>
          <p:txBody>
            <a:bodyPr wrap="none">
              <a:spAutoFit/>
            </a:bodyPr>
            <a:lstStyle/>
            <a:p>
              <a:r>
                <a:rPr lang="hu-HU" sz="2800" i="1" dirty="0">
                  <a:solidFill>
                    <a:srgbClr val="002060"/>
                  </a:solidFill>
                  <a:latin typeface="Candara" panose="020E0502030303020204" pitchFamily="34" charset="0"/>
                </a:rPr>
                <a:t>Az elektronikus tartalmak bővülése</a:t>
              </a:r>
            </a:p>
          </p:txBody>
        </p:sp>
        <p:sp>
          <p:nvSpPr>
            <p:cNvPr id="8" name="Téglalap 7">
              <a:extLst>
                <a:ext uri="{FF2B5EF4-FFF2-40B4-BE49-F238E27FC236}">
                  <a16:creationId xmlns:a16="http://schemas.microsoft.com/office/drawing/2014/main" xmlns="" id="{55BF4540-EFFC-4B01-85EE-DD7FC02F8218}"/>
                </a:ext>
              </a:extLst>
            </p:cNvPr>
            <p:cNvSpPr/>
            <p:nvPr/>
          </p:nvSpPr>
          <p:spPr>
            <a:xfrm>
              <a:off x="9385097" y="1491090"/>
              <a:ext cx="628698" cy="769441"/>
            </a:xfrm>
            <a:prstGeom prst="rect">
              <a:avLst/>
            </a:prstGeom>
          </p:spPr>
          <p:txBody>
            <a:bodyPr wrap="none">
              <a:spAutoFit/>
            </a:bodyPr>
            <a:lstStyle/>
            <a:p>
              <a:r>
                <a:rPr lang="hu-HU" sz="4400" i="1" dirty="0">
                  <a:solidFill>
                    <a:srgbClr val="000066"/>
                  </a:solidFill>
                  <a:sym typeface="Wingdings" panose="05000000000000000000" pitchFamily="2" charset="2"/>
                </a:rPr>
                <a:t></a:t>
              </a:r>
              <a:endParaRPr lang="hu-HU" sz="4400" dirty="0">
                <a:solidFill>
                  <a:srgbClr val="000066"/>
                </a:solidFill>
              </a:endParaRPr>
            </a:p>
          </p:txBody>
        </p:sp>
      </p:grpSp>
    </p:spTree>
    <p:extLst>
      <p:ext uri="{BB962C8B-B14F-4D97-AF65-F5344CB8AC3E}">
        <p14:creationId xmlns:p14="http://schemas.microsoft.com/office/powerpoint/2010/main" val="4125055184"/>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9326" y="547971"/>
            <a:ext cx="10058400" cy="5400773"/>
          </a:xfrm>
          <a:prstGeom prst="rect">
            <a:avLst/>
          </a:prstGeom>
        </p:spPr>
      </p:pic>
    </p:spTree>
    <p:extLst>
      <p:ext uri="{BB962C8B-B14F-4D97-AF65-F5344CB8AC3E}">
        <p14:creationId xmlns:p14="http://schemas.microsoft.com/office/powerpoint/2010/main" val="1240352415"/>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2" descr="C:\Users\18709\AppData\Local\Microsoft\Windows\Temporary Internet Files\Content.Outlook\VJQNWITP\WP_20170920_11_02_13_Pro.jpg">
            <a:extLst>
              <a:ext uri="{FF2B5EF4-FFF2-40B4-BE49-F238E27FC236}">
                <a16:creationId xmlns:a16="http://schemas.microsoft.com/office/drawing/2014/main" xmlns="" id="{836D2154-A2BE-4B52-9540-0CD22B9C821F}"/>
              </a:ext>
            </a:extLst>
          </p:cNvPr>
          <p:cNvPicPr>
            <a:picLocks noChangeAspect="1" noChangeArrowheads="1"/>
          </p:cNvPicPr>
          <p:nvPr/>
        </p:nvPicPr>
        <p:blipFill>
          <a:blip r:embed="rId2">
            <a:alphaModFix amt="50000"/>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a:softEdge rad="939800"/>
          </a:effectLst>
          <a:extLst/>
        </p:spPr>
      </p:pic>
      <p:sp>
        <p:nvSpPr>
          <p:cNvPr id="3" name="Szövegdoboz 2">
            <a:extLst>
              <a:ext uri="{FF2B5EF4-FFF2-40B4-BE49-F238E27FC236}">
                <a16:creationId xmlns:a16="http://schemas.microsoft.com/office/drawing/2014/main" xmlns="" id="{B4441ACB-8ED6-4AE2-8B08-D11EFF165D94}"/>
              </a:ext>
            </a:extLst>
          </p:cNvPr>
          <p:cNvSpPr txBox="1"/>
          <p:nvPr/>
        </p:nvSpPr>
        <p:spPr>
          <a:xfrm>
            <a:off x="789504" y="1664774"/>
            <a:ext cx="7971389" cy="23083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r>
              <a:rPr lang="hu-HU" sz="2400" b="1" dirty="0">
                <a:solidFill>
                  <a:srgbClr val="002060"/>
                </a:solidFill>
                <a:latin typeface="Candara" panose="020E0502030303020204" pitchFamily="34" charset="0"/>
              </a:rPr>
              <a:t>A könyvtáron keresztül elérhető forrásokról: </a:t>
            </a:r>
          </a:p>
          <a:p>
            <a:r>
              <a:rPr lang="hu-HU" sz="2400" dirty="0">
                <a:solidFill>
                  <a:srgbClr val="002060"/>
                </a:solidFill>
                <a:latin typeface="Candara" panose="020E0502030303020204" pitchFamily="34" charset="0"/>
              </a:rPr>
              <a:t>A hallgatóság szakterületének figyelembevételével</a:t>
            </a:r>
          </a:p>
          <a:p>
            <a:endParaRPr lang="hu-HU" sz="2400" dirty="0">
              <a:solidFill>
                <a:srgbClr val="002060"/>
              </a:solidFill>
              <a:latin typeface="Candara" panose="020E0502030303020204" pitchFamily="34" charset="0"/>
            </a:endParaRPr>
          </a:p>
          <a:p>
            <a:r>
              <a:rPr lang="hu-HU" sz="2400" b="1" dirty="0">
                <a:solidFill>
                  <a:srgbClr val="002060"/>
                </a:solidFill>
                <a:latin typeface="Candara" panose="020E0502030303020204" pitchFamily="34" charset="0"/>
              </a:rPr>
              <a:t>Adatbázisbemutatók:</a:t>
            </a:r>
          </a:p>
          <a:p>
            <a:r>
              <a:rPr kumimoji="0" lang="hu-HU" sz="2400" i="0" u="none" strike="noStrike" cap="none" spc="0" normalizeH="0" baseline="0" dirty="0">
                <a:ln>
                  <a:noFill/>
                </a:ln>
                <a:solidFill>
                  <a:srgbClr val="002060"/>
                </a:solidFill>
                <a:effectLst/>
                <a:uFillTx/>
                <a:latin typeface="Candara" panose="020E0502030303020204" pitchFamily="34" charset="0"/>
                <a:ea typeface="+mj-ea"/>
                <a:cs typeface="+mj-cs"/>
                <a:sym typeface="Calibri"/>
              </a:rPr>
              <a:t>Személyes</a:t>
            </a:r>
          </a:p>
          <a:p>
            <a:r>
              <a:rPr lang="hu-HU" sz="2400" dirty="0">
                <a:solidFill>
                  <a:srgbClr val="002060"/>
                </a:solidFill>
                <a:latin typeface="Candara" panose="020E0502030303020204" pitchFamily="34" charset="0"/>
              </a:rPr>
              <a:t>Online képzések</a:t>
            </a:r>
            <a:endParaRPr kumimoji="0" lang="hu-HU" sz="2400" i="0" u="none" strike="noStrike" cap="none" spc="0" normalizeH="0" baseline="0" dirty="0">
              <a:ln>
                <a:noFill/>
              </a:ln>
              <a:solidFill>
                <a:srgbClr val="000000"/>
              </a:solidFill>
              <a:effectLst/>
              <a:uFillTx/>
              <a:latin typeface="+mj-lt"/>
              <a:ea typeface="+mj-ea"/>
              <a:cs typeface="+mj-cs"/>
              <a:sym typeface="Calibri"/>
            </a:endParaRPr>
          </a:p>
        </p:txBody>
      </p:sp>
      <p:sp>
        <p:nvSpPr>
          <p:cNvPr id="4" name="Téglalap 3">
            <a:extLst>
              <a:ext uri="{FF2B5EF4-FFF2-40B4-BE49-F238E27FC236}">
                <a16:creationId xmlns:a16="http://schemas.microsoft.com/office/drawing/2014/main" xmlns="" id="{09ECF987-5262-41DC-B383-3CF3DF4BC1F2}"/>
              </a:ext>
            </a:extLst>
          </p:cNvPr>
          <p:cNvSpPr/>
          <p:nvPr/>
        </p:nvSpPr>
        <p:spPr>
          <a:xfrm>
            <a:off x="5050971" y="540000"/>
            <a:ext cx="2685143" cy="584775"/>
          </a:xfrm>
          <a:prstGeom prst="rect">
            <a:avLst/>
          </a:prstGeom>
        </p:spPr>
        <p:txBody>
          <a:bodyPr wrap="square">
            <a:spAutoFit/>
          </a:bodyPr>
          <a:lstStyle/>
          <a:p>
            <a:pPr hangingPunct="1">
              <a:spcBef>
                <a:spcPct val="0"/>
              </a:spcBef>
            </a:pPr>
            <a:r>
              <a:rPr lang="hu-HU" sz="3200" b="1" dirty="0">
                <a:solidFill>
                  <a:srgbClr val="002060"/>
                </a:solidFill>
                <a:latin typeface="Candara" panose="020E0502030303020204" pitchFamily="34" charset="0"/>
              </a:rPr>
              <a:t>Képzések</a:t>
            </a:r>
            <a:endParaRPr lang="hu-HU" altLang="hu-HU" sz="3200" b="1" dirty="0">
              <a:solidFill>
                <a:srgbClr val="002060"/>
              </a:solidFill>
              <a:latin typeface="Candara" panose="020E0502030303020204" pitchFamily="34" charset="0"/>
            </a:endParaRPr>
          </a:p>
        </p:txBody>
      </p:sp>
    </p:spTree>
    <p:extLst>
      <p:ext uri="{BB962C8B-B14F-4D97-AF65-F5344CB8AC3E}">
        <p14:creationId xmlns:p14="http://schemas.microsoft.com/office/powerpoint/2010/main" val="717664030"/>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xmlns="" id="{61CE1093-B6DE-46F7-A22A-09DE2E9DD3FF}"/>
              </a:ext>
            </a:extLst>
          </p:cNvPr>
          <p:cNvPicPr>
            <a:picLocks noChangeAspect="1"/>
          </p:cNvPicPr>
          <p:nvPr/>
        </p:nvPicPr>
        <p:blipFill>
          <a:blip r:embed="rId3">
            <a:alphaModFix amt="20000"/>
          </a:blip>
          <a:stretch>
            <a:fillRect/>
          </a:stretch>
        </p:blipFill>
        <p:spPr>
          <a:xfrm>
            <a:off x="0" y="0"/>
            <a:ext cx="12192000" cy="6855133"/>
          </a:xfrm>
          <a:prstGeom prst="rect">
            <a:avLst/>
          </a:prstGeom>
          <a:noFill/>
          <a:effectLst>
            <a:softEdge rad="889000"/>
          </a:effectLst>
        </p:spPr>
      </p:pic>
      <p:sp>
        <p:nvSpPr>
          <p:cNvPr id="4" name="Szövegdoboz 3">
            <a:extLst>
              <a:ext uri="{FF2B5EF4-FFF2-40B4-BE49-F238E27FC236}">
                <a16:creationId xmlns:a16="http://schemas.microsoft.com/office/drawing/2014/main" xmlns="" id="{9D3B9255-70EE-4659-84AD-0230BFA783B1}"/>
              </a:ext>
            </a:extLst>
          </p:cNvPr>
          <p:cNvSpPr txBox="1"/>
          <p:nvPr/>
        </p:nvSpPr>
        <p:spPr>
          <a:xfrm>
            <a:off x="1265968" y="885371"/>
            <a:ext cx="2594832" cy="10772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R="0" algn="l" defTabSz="914400" rtl="0" fontAlgn="auto" latinLnBrk="0" hangingPunct="0">
              <a:lnSpc>
                <a:spcPct val="100000"/>
              </a:lnSpc>
              <a:spcBef>
                <a:spcPts val="0"/>
              </a:spcBef>
              <a:spcAft>
                <a:spcPts val="0"/>
              </a:spcAft>
              <a:buClrTx/>
              <a:buSzTx/>
              <a:tabLst/>
            </a:pPr>
            <a:r>
              <a:rPr lang="hu-HU" sz="3200" b="1" dirty="0">
                <a:solidFill>
                  <a:srgbClr val="002060"/>
                </a:solidFill>
                <a:latin typeface="Candara" panose="020E0502030303020204" pitchFamily="34" charset="0"/>
              </a:rPr>
              <a:t>MTMT</a:t>
            </a:r>
          </a:p>
          <a:p>
            <a:pPr marL="285750" marR="0" indent="-285750" algn="l" defTabSz="914400" rtl="0" fontAlgn="auto" latinLnBrk="0" hangingPunct="0">
              <a:lnSpc>
                <a:spcPct val="100000"/>
              </a:lnSpc>
              <a:spcBef>
                <a:spcPts val="0"/>
              </a:spcBef>
              <a:spcAft>
                <a:spcPts val="0"/>
              </a:spcAft>
              <a:buClrTx/>
              <a:buSzTx/>
              <a:buFontTx/>
              <a:buChar char="-"/>
              <a:tabLst/>
            </a:pPr>
            <a:endParaRPr kumimoji="0" lang="hu-HU" sz="3200" b="1" i="0" u="none" strike="noStrike" cap="none" spc="0" normalizeH="0" baseline="0" dirty="0">
              <a:ln>
                <a:noFill/>
              </a:ln>
              <a:solidFill>
                <a:srgbClr val="000000"/>
              </a:solidFill>
              <a:effectLst/>
              <a:uFillTx/>
              <a:latin typeface="+mj-lt"/>
              <a:ea typeface="+mj-ea"/>
              <a:cs typeface="+mj-cs"/>
              <a:sym typeface="Calibri"/>
            </a:endParaRPr>
          </a:p>
        </p:txBody>
      </p:sp>
      <p:sp>
        <p:nvSpPr>
          <p:cNvPr id="3" name="Szövegdoboz 2">
            <a:extLst>
              <a:ext uri="{FF2B5EF4-FFF2-40B4-BE49-F238E27FC236}">
                <a16:creationId xmlns:a16="http://schemas.microsoft.com/office/drawing/2014/main" xmlns="" id="{E023D050-1A82-492C-9D11-49F01D4D0D83}"/>
              </a:ext>
            </a:extLst>
          </p:cNvPr>
          <p:cNvSpPr txBox="1"/>
          <p:nvPr/>
        </p:nvSpPr>
        <p:spPr>
          <a:xfrm>
            <a:off x="656368" y="3593072"/>
            <a:ext cx="9082718" cy="461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hu-HU" sz="2400" b="0" i="0" u="none" strike="noStrike" cap="none" spc="0" normalizeH="0" baseline="0" dirty="0">
                <a:ln>
                  <a:noFill/>
                </a:ln>
                <a:solidFill>
                  <a:srgbClr val="000066"/>
                </a:solidFill>
                <a:effectLst/>
                <a:uFillTx/>
                <a:latin typeface="+mj-lt"/>
                <a:ea typeface="+mj-ea"/>
                <a:cs typeface="+mj-cs"/>
                <a:sym typeface="Calibri"/>
              </a:rPr>
              <a:t>2018-ban rögzített / módosított MTMT rekordok száma: 450</a:t>
            </a:r>
          </a:p>
        </p:txBody>
      </p:sp>
      <p:pic>
        <p:nvPicPr>
          <p:cNvPr id="7" name="Kép 6">
            <a:extLst>
              <a:ext uri="{FF2B5EF4-FFF2-40B4-BE49-F238E27FC236}">
                <a16:creationId xmlns:a16="http://schemas.microsoft.com/office/drawing/2014/main" xmlns="" id="{CF487261-FDB8-461D-9F18-107084BCA15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39487" y="1018734"/>
            <a:ext cx="3715270" cy="1773470"/>
          </a:xfrm>
          <a:prstGeom prst="rect">
            <a:avLst/>
          </a:prstGeom>
        </p:spPr>
      </p:pic>
    </p:spTree>
    <p:extLst>
      <p:ext uri="{BB962C8B-B14F-4D97-AF65-F5344CB8AC3E}">
        <p14:creationId xmlns:p14="http://schemas.microsoft.com/office/powerpoint/2010/main" val="4032927891"/>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Kép 2">
            <a:extLst>
              <a:ext uri="{FF2B5EF4-FFF2-40B4-BE49-F238E27FC236}">
                <a16:creationId xmlns:a16="http://schemas.microsoft.com/office/drawing/2014/main" xmlns="" id="{FE6CA09C-6EA5-44B1-B266-92CFE73CFB1E}"/>
              </a:ext>
            </a:extLst>
          </p:cNvPr>
          <p:cNvPicPr>
            <a:picLocks noChangeAspect="1"/>
          </p:cNvPicPr>
          <p:nvPr/>
        </p:nvPicPr>
        <p:blipFill>
          <a:blip r:embed="rId3" cstate="screen">
            <a:alphaModFix amt="35000"/>
            <a:extLst>
              <a:ext uri="{28A0092B-C50C-407E-A947-70E740481C1C}">
                <a14:useLocalDpi xmlns:a14="http://schemas.microsoft.com/office/drawing/2010/main"/>
              </a:ext>
            </a:extLst>
          </a:blip>
          <a:stretch>
            <a:fillRect/>
          </a:stretch>
        </p:blipFill>
        <p:spPr>
          <a:xfrm>
            <a:off x="0" y="0"/>
            <a:ext cx="12192000" cy="6858000"/>
          </a:xfrm>
          <a:prstGeom prst="rect">
            <a:avLst/>
          </a:prstGeom>
          <a:effectLst>
            <a:softEdge rad="850900"/>
          </a:effectLst>
        </p:spPr>
      </p:pic>
      <p:pic>
        <p:nvPicPr>
          <p:cNvPr id="6" name="Picture 2">
            <a:extLst>
              <a:ext uri="{FF2B5EF4-FFF2-40B4-BE49-F238E27FC236}">
                <a16:creationId xmlns:a16="http://schemas.microsoft.com/office/drawing/2014/main" xmlns="" id="{F15E4777-CD21-48C0-90F1-C98DBA32A95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4827" b="6832"/>
          <a:stretch/>
        </p:blipFill>
        <p:spPr bwMode="auto">
          <a:xfrm>
            <a:off x="8765034" y="4088129"/>
            <a:ext cx="1027999" cy="1247863"/>
          </a:xfrm>
          <a:prstGeom prst="rect">
            <a:avLst/>
          </a:prstGeom>
          <a:noFill/>
          <a:ln>
            <a:noFill/>
          </a:ln>
          <a:scene3d>
            <a:camera prst="orthographicFront"/>
            <a:lightRig rig="threePt" dir="t"/>
          </a:scene3d>
          <a:sp3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a:extLst>
              <a:ext uri="{FF2B5EF4-FFF2-40B4-BE49-F238E27FC236}">
                <a16:creationId xmlns:a16="http://schemas.microsoft.com/office/drawing/2014/main" xmlns="" id="{FA55BA8F-40AC-4265-900B-E89B03470E2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6703"/>
          <a:stretch/>
        </p:blipFill>
        <p:spPr bwMode="auto">
          <a:xfrm>
            <a:off x="2101168" y="3971181"/>
            <a:ext cx="1058870" cy="13648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a:extLst>
              <a:ext uri="{FF2B5EF4-FFF2-40B4-BE49-F238E27FC236}">
                <a16:creationId xmlns:a16="http://schemas.microsoft.com/office/drawing/2014/main" xmlns="" id="{D155F8CB-6BEB-41D7-AE18-4AF19EFDA71F}"/>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8734163" y="930940"/>
            <a:ext cx="1058870" cy="1252702"/>
          </a:xfrm>
          <a:prstGeom prst="rect">
            <a:avLst/>
          </a:prstGeom>
          <a:noFill/>
          <a:ln>
            <a:noFill/>
          </a:ln>
          <a:scene3d>
            <a:camera prst="orthographicFront"/>
            <a:lightRig rig="threePt" dir="t"/>
          </a:scene3d>
          <a:sp3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5">
            <a:extLst>
              <a:ext uri="{FF2B5EF4-FFF2-40B4-BE49-F238E27FC236}">
                <a16:creationId xmlns:a16="http://schemas.microsoft.com/office/drawing/2014/main" xmlns="" id="{D4DA9694-CC9E-4CB4-8649-481DDFAE2A51}"/>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2101168" y="930940"/>
            <a:ext cx="1058870" cy="13500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Szövegdoboz 14">
            <a:extLst>
              <a:ext uri="{FF2B5EF4-FFF2-40B4-BE49-F238E27FC236}">
                <a16:creationId xmlns:a16="http://schemas.microsoft.com/office/drawing/2014/main" xmlns="" id="{CCA92B25-2F50-48B0-88F0-EBBD4E0A2B89}"/>
              </a:ext>
            </a:extLst>
          </p:cNvPr>
          <p:cNvSpPr txBox="1"/>
          <p:nvPr/>
        </p:nvSpPr>
        <p:spPr>
          <a:xfrm>
            <a:off x="2061151" y="2287141"/>
            <a:ext cx="1973698" cy="646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r>
              <a:rPr lang="en-US" sz="1800" dirty="0">
                <a:solidFill>
                  <a:srgbClr val="002060"/>
                </a:solidFill>
              </a:rPr>
              <a:t>Alexi </a:t>
            </a:r>
            <a:r>
              <a:rPr lang="hu-HU" sz="1800" dirty="0">
                <a:solidFill>
                  <a:srgbClr val="002060"/>
                </a:solidFill>
              </a:rPr>
              <a:t>Anna</a:t>
            </a:r>
          </a:p>
          <a:p>
            <a:r>
              <a:rPr lang="hu-HU" sz="1800" b="1" dirty="0">
                <a:solidFill>
                  <a:schemeClr val="accent1">
                    <a:lumMod val="50000"/>
                  </a:schemeClr>
                </a:solidFill>
              </a:rPr>
              <a:t>    </a:t>
            </a:r>
            <a:r>
              <a:rPr lang="hu-HU" b="1" dirty="0">
                <a:solidFill>
                  <a:srgbClr val="002060"/>
                </a:solidFill>
              </a:rPr>
              <a:t>Adatbázisok</a:t>
            </a:r>
          </a:p>
        </p:txBody>
      </p:sp>
      <p:sp>
        <p:nvSpPr>
          <p:cNvPr id="16" name="Téglalap 15">
            <a:extLst>
              <a:ext uri="{FF2B5EF4-FFF2-40B4-BE49-F238E27FC236}">
                <a16:creationId xmlns:a16="http://schemas.microsoft.com/office/drawing/2014/main" xmlns="" id="{2453D510-E15F-422D-9758-FE5D44A7E524}"/>
              </a:ext>
            </a:extLst>
          </p:cNvPr>
          <p:cNvSpPr/>
          <p:nvPr/>
        </p:nvSpPr>
        <p:spPr>
          <a:xfrm>
            <a:off x="2028979" y="5346935"/>
            <a:ext cx="3048000" cy="646331"/>
          </a:xfrm>
          <a:prstGeom prst="rect">
            <a:avLst/>
          </a:prstGeom>
        </p:spPr>
        <p:txBody>
          <a:bodyPr wrap="square">
            <a:spAutoFit/>
          </a:bodyPr>
          <a:lstStyle/>
          <a:p>
            <a:r>
              <a:rPr lang="hu-HU" dirty="0">
                <a:solidFill>
                  <a:srgbClr val="002060"/>
                </a:solidFill>
              </a:rPr>
              <a:t>Nagyné Maros Gabriella</a:t>
            </a:r>
          </a:p>
          <a:p>
            <a:r>
              <a:rPr lang="hu-HU" dirty="0">
                <a:solidFill>
                  <a:srgbClr val="002060"/>
                </a:solidFill>
              </a:rPr>
              <a:t>    </a:t>
            </a:r>
            <a:r>
              <a:rPr lang="hu-HU" b="1" dirty="0">
                <a:solidFill>
                  <a:srgbClr val="002060"/>
                </a:solidFill>
              </a:rPr>
              <a:t>Cikk kérések</a:t>
            </a:r>
          </a:p>
        </p:txBody>
      </p:sp>
      <p:sp>
        <p:nvSpPr>
          <p:cNvPr id="17" name="Téglalap 16">
            <a:extLst>
              <a:ext uri="{FF2B5EF4-FFF2-40B4-BE49-F238E27FC236}">
                <a16:creationId xmlns:a16="http://schemas.microsoft.com/office/drawing/2014/main" xmlns="" id="{81D77161-E591-4594-BDEC-8910412662ED}"/>
              </a:ext>
            </a:extLst>
          </p:cNvPr>
          <p:cNvSpPr/>
          <p:nvPr/>
        </p:nvSpPr>
        <p:spPr>
          <a:xfrm>
            <a:off x="8564286" y="2221739"/>
            <a:ext cx="2329001" cy="646331"/>
          </a:xfrm>
          <a:prstGeom prst="rect">
            <a:avLst/>
          </a:prstGeom>
        </p:spPr>
        <p:txBody>
          <a:bodyPr wrap="square">
            <a:spAutoFit/>
          </a:bodyPr>
          <a:lstStyle/>
          <a:p>
            <a:pPr lvl="0"/>
            <a:r>
              <a:rPr lang="hu-HU" sz="1800" b="1" dirty="0"/>
              <a:t> </a:t>
            </a:r>
            <a:r>
              <a:rPr lang="hu-HU" sz="1800" dirty="0">
                <a:solidFill>
                  <a:srgbClr val="002060"/>
                </a:solidFill>
              </a:rPr>
              <a:t>Kovács-Hargitai Nóra</a:t>
            </a:r>
          </a:p>
          <a:p>
            <a:pPr lvl="0"/>
            <a:r>
              <a:rPr lang="hu-HU" sz="1800" dirty="0">
                <a:solidFill>
                  <a:srgbClr val="002060"/>
                </a:solidFill>
              </a:rPr>
              <a:t>     </a:t>
            </a:r>
            <a:r>
              <a:rPr lang="hu-HU" sz="1800" b="1" dirty="0">
                <a:solidFill>
                  <a:srgbClr val="002060"/>
                </a:solidFill>
              </a:rPr>
              <a:t>Folyóiratok</a:t>
            </a:r>
          </a:p>
        </p:txBody>
      </p:sp>
      <p:sp>
        <p:nvSpPr>
          <p:cNvPr id="22" name="Szövegdoboz 21">
            <a:extLst>
              <a:ext uri="{FF2B5EF4-FFF2-40B4-BE49-F238E27FC236}">
                <a16:creationId xmlns:a16="http://schemas.microsoft.com/office/drawing/2014/main" xmlns="" id="{8E79CB8B-4FB7-4098-BD40-00D417063E87}"/>
              </a:ext>
            </a:extLst>
          </p:cNvPr>
          <p:cNvSpPr txBox="1"/>
          <p:nvPr/>
        </p:nvSpPr>
        <p:spPr>
          <a:xfrm>
            <a:off x="8620557" y="5335992"/>
            <a:ext cx="3339159" cy="646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r>
              <a:rPr lang="hu-HU" sz="1800" dirty="0">
                <a:solidFill>
                  <a:srgbClr val="002060"/>
                </a:solidFill>
              </a:rPr>
              <a:t> Hegyi Judit</a:t>
            </a:r>
          </a:p>
          <a:p>
            <a:r>
              <a:rPr lang="hu-HU" sz="1800" dirty="0">
                <a:solidFill>
                  <a:srgbClr val="002060"/>
                </a:solidFill>
              </a:rPr>
              <a:t>      </a:t>
            </a:r>
            <a:r>
              <a:rPr lang="hu-HU" sz="1800" b="1" dirty="0">
                <a:solidFill>
                  <a:srgbClr val="002060"/>
                </a:solidFill>
              </a:rPr>
              <a:t>Katalógus, MTMT</a:t>
            </a:r>
          </a:p>
        </p:txBody>
      </p:sp>
      <p:sp>
        <p:nvSpPr>
          <p:cNvPr id="24" name="Szövegdoboz 23">
            <a:extLst>
              <a:ext uri="{FF2B5EF4-FFF2-40B4-BE49-F238E27FC236}">
                <a16:creationId xmlns:a16="http://schemas.microsoft.com/office/drawing/2014/main" xmlns="" id="{BCD034A9-E8B7-4F30-95A7-E356107D3A4D}"/>
              </a:ext>
            </a:extLst>
          </p:cNvPr>
          <p:cNvSpPr txBox="1"/>
          <p:nvPr/>
        </p:nvSpPr>
        <p:spPr>
          <a:xfrm>
            <a:off x="4775567" y="2872120"/>
            <a:ext cx="3048000" cy="5847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hangingPunct="1">
              <a:spcBef>
                <a:spcPct val="0"/>
              </a:spcBef>
            </a:pPr>
            <a:r>
              <a:rPr lang="hu-HU" altLang="hu-HU" sz="3200" b="1" dirty="0">
                <a:solidFill>
                  <a:srgbClr val="002060"/>
                </a:solidFill>
                <a:latin typeface="Candara" panose="020E0502030303020204" pitchFamily="34" charset="0"/>
              </a:rPr>
              <a:t> Munkatársaink</a:t>
            </a:r>
          </a:p>
        </p:txBody>
      </p:sp>
    </p:spTree>
    <p:extLst>
      <p:ext uri="{BB962C8B-B14F-4D97-AF65-F5344CB8AC3E}">
        <p14:creationId xmlns:p14="http://schemas.microsoft.com/office/powerpoint/2010/main" val="442434381"/>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8" name="Kép 7">
            <a:extLst>
              <a:ext uri="{FF2B5EF4-FFF2-40B4-BE49-F238E27FC236}">
                <a16:creationId xmlns:a16="http://schemas.microsoft.com/office/drawing/2014/main" xmlns="" id="{FF957193-3BF9-48E1-BE0C-54D09948E447}"/>
              </a:ext>
            </a:extLst>
          </p:cNvPr>
          <p:cNvPicPr>
            <a:picLocks noChangeAspect="1"/>
          </p:cNvPicPr>
          <p:nvPr/>
        </p:nvPicPr>
        <p:blipFill>
          <a:blip r:embed="rId2">
            <a:alphaModFix amt="70000"/>
            <a:extLst>
              <a:ext uri="{28A0092B-C50C-407E-A947-70E740481C1C}">
                <a14:useLocalDpi xmlns:a14="http://schemas.microsoft.com/office/drawing/2010/main" val="0"/>
              </a:ext>
            </a:extLst>
          </a:blip>
          <a:stretch>
            <a:fillRect/>
          </a:stretch>
        </p:blipFill>
        <p:spPr>
          <a:xfrm>
            <a:off x="0" y="0"/>
            <a:ext cx="9224543" cy="6228522"/>
          </a:xfrm>
          <a:prstGeom prst="rect">
            <a:avLst/>
          </a:prstGeom>
        </p:spPr>
      </p:pic>
      <p:sp>
        <p:nvSpPr>
          <p:cNvPr id="10" name="Szövegdoboz 9">
            <a:extLst>
              <a:ext uri="{FF2B5EF4-FFF2-40B4-BE49-F238E27FC236}">
                <a16:creationId xmlns:a16="http://schemas.microsoft.com/office/drawing/2014/main" xmlns="" id="{8ABBFC82-A654-4392-8A58-FDB1CC70AC70}"/>
              </a:ext>
            </a:extLst>
          </p:cNvPr>
          <p:cNvSpPr txBox="1"/>
          <p:nvPr/>
        </p:nvSpPr>
        <p:spPr>
          <a:xfrm>
            <a:off x="9224543" y="1066386"/>
            <a:ext cx="2967457" cy="30469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nchorCtr="0">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hu-HU" sz="3200" b="0" i="0" u="none" strike="noStrike" cap="none" spc="0" normalizeH="0" baseline="0" dirty="0">
              <a:ln>
                <a:noFill/>
              </a:ln>
              <a:solidFill>
                <a:srgbClr val="000000"/>
              </a:solidFill>
              <a:effectLst/>
              <a:uFillTx/>
              <a:latin typeface="+mj-lt"/>
              <a:ea typeface="+mj-ea"/>
              <a:cs typeface="+mj-cs"/>
              <a:sym typeface="Calibri"/>
            </a:endParaRPr>
          </a:p>
          <a:p>
            <a:pPr marL="0" marR="0" indent="0" algn="l" defTabSz="914400" rtl="0" fontAlgn="auto" latinLnBrk="0" hangingPunct="0">
              <a:lnSpc>
                <a:spcPct val="100000"/>
              </a:lnSpc>
              <a:spcBef>
                <a:spcPts val="0"/>
              </a:spcBef>
              <a:spcAft>
                <a:spcPts val="0"/>
              </a:spcAft>
              <a:buClrTx/>
              <a:buSzTx/>
              <a:buFontTx/>
              <a:buNone/>
              <a:tabLst/>
            </a:pPr>
            <a:endParaRPr lang="hu-HU" sz="3200" dirty="0"/>
          </a:p>
          <a:p>
            <a:pPr marL="0" marR="0" indent="0" algn="l" defTabSz="914400" rtl="0" fontAlgn="auto" latinLnBrk="0" hangingPunct="0">
              <a:lnSpc>
                <a:spcPct val="100000"/>
              </a:lnSpc>
              <a:spcBef>
                <a:spcPts val="0"/>
              </a:spcBef>
              <a:spcAft>
                <a:spcPts val="0"/>
              </a:spcAft>
              <a:buClrTx/>
              <a:buSzTx/>
              <a:buFontTx/>
              <a:buNone/>
              <a:tabLst/>
            </a:pPr>
            <a:endParaRPr kumimoji="0" lang="hu-HU" sz="3200" b="0" i="0" u="none" strike="noStrike" cap="none" spc="0" normalizeH="0" baseline="0" dirty="0">
              <a:ln>
                <a:noFill/>
              </a:ln>
              <a:solidFill>
                <a:srgbClr val="000000"/>
              </a:solidFill>
              <a:effectLst/>
              <a:uFillTx/>
              <a:latin typeface="+mj-lt"/>
              <a:ea typeface="+mj-ea"/>
              <a:cs typeface="+mj-cs"/>
              <a:sym typeface="Calibri"/>
            </a:endParaRPr>
          </a:p>
          <a:p>
            <a:pPr marL="0" marR="0" indent="0" algn="l" defTabSz="914400" rtl="0" fontAlgn="auto" latinLnBrk="0" hangingPunct="0">
              <a:lnSpc>
                <a:spcPct val="100000"/>
              </a:lnSpc>
              <a:spcBef>
                <a:spcPts val="0"/>
              </a:spcBef>
              <a:spcAft>
                <a:spcPts val="0"/>
              </a:spcAft>
              <a:buClrTx/>
              <a:buSzTx/>
              <a:buFontTx/>
              <a:buNone/>
              <a:tabLst/>
            </a:pPr>
            <a:endParaRPr lang="hu-HU" sz="3200" dirty="0"/>
          </a:p>
          <a:p>
            <a:pPr marL="0" marR="0" indent="0" algn="l" defTabSz="914400" rtl="0" fontAlgn="auto" latinLnBrk="0" hangingPunct="0">
              <a:lnSpc>
                <a:spcPct val="100000"/>
              </a:lnSpc>
              <a:spcBef>
                <a:spcPts val="0"/>
              </a:spcBef>
              <a:spcAft>
                <a:spcPts val="0"/>
              </a:spcAft>
              <a:buClrTx/>
              <a:buSzTx/>
              <a:buFontTx/>
              <a:buNone/>
              <a:tabLst/>
            </a:pPr>
            <a:r>
              <a:rPr lang="hu-HU" sz="3200" dirty="0">
                <a:solidFill>
                  <a:srgbClr val="002060"/>
                </a:solidFill>
                <a:latin typeface="Candara" panose="020E0502030303020204" pitchFamily="34" charset="0"/>
              </a:rPr>
              <a:t>E-mail: </a:t>
            </a:r>
          </a:p>
          <a:p>
            <a:pPr marL="0" marR="0" indent="0" algn="l" defTabSz="914400" rtl="0" fontAlgn="auto" latinLnBrk="0" hangingPunct="0">
              <a:lnSpc>
                <a:spcPct val="100000"/>
              </a:lnSpc>
              <a:spcBef>
                <a:spcPts val="0"/>
              </a:spcBef>
              <a:spcAft>
                <a:spcPts val="0"/>
              </a:spcAft>
              <a:buClrTx/>
              <a:buSzTx/>
              <a:buFontTx/>
              <a:buNone/>
              <a:tabLst/>
            </a:pPr>
            <a:r>
              <a:rPr lang="hu-HU" sz="3200" dirty="0">
                <a:solidFill>
                  <a:srgbClr val="002060"/>
                </a:solidFill>
                <a:latin typeface="Candara" panose="020E0502030303020204" pitchFamily="34" charset="0"/>
              </a:rPr>
              <a:t>library@egis.hu</a:t>
            </a:r>
          </a:p>
        </p:txBody>
      </p:sp>
      <p:pic>
        <p:nvPicPr>
          <p:cNvPr id="5" name="Kép 4">
            <a:extLst>
              <a:ext uri="{FF2B5EF4-FFF2-40B4-BE49-F238E27FC236}">
                <a16:creationId xmlns:a16="http://schemas.microsoft.com/office/drawing/2014/main" xmlns="" id="{50D9B16B-A1B6-4FEB-AE74-00485DECD29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435189" y="397105"/>
            <a:ext cx="2319490" cy="846120"/>
          </a:xfrm>
          <a:prstGeom prst="rect">
            <a:avLst/>
          </a:prstGeom>
        </p:spPr>
      </p:pic>
    </p:spTree>
    <p:extLst>
      <p:ext uri="{BB962C8B-B14F-4D97-AF65-F5344CB8AC3E}">
        <p14:creationId xmlns:p14="http://schemas.microsoft.com/office/powerpoint/2010/main" val="3078276563"/>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3314" name="Kép 3">
            <a:extLst>
              <a:ext uri="{FF2B5EF4-FFF2-40B4-BE49-F238E27FC236}">
                <a16:creationId xmlns:a16="http://schemas.microsoft.com/office/drawing/2014/main" xmlns="" id="{FEAF571F-F96F-466B-9B2F-E749E2496F80}"/>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28764" y="1335088"/>
            <a:ext cx="9139237"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Szövegdoboz 4">
            <a:extLst>
              <a:ext uri="{FF2B5EF4-FFF2-40B4-BE49-F238E27FC236}">
                <a16:creationId xmlns:a16="http://schemas.microsoft.com/office/drawing/2014/main" xmlns="" id="{420854C0-836D-43D3-AA87-C5E7AE87AB47}"/>
              </a:ext>
            </a:extLst>
          </p:cNvPr>
          <p:cNvSpPr txBox="1">
            <a:spLocks noChangeArrowheads="1"/>
          </p:cNvSpPr>
          <p:nvPr/>
        </p:nvSpPr>
        <p:spPr bwMode="auto">
          <a:xfrm>
            <a:off x="5630864" y="540000"/>
            <a:ext cx="9350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hu-HU" altLang="hu-HU" b="1" dirty="0">
                <a:solidFill>
                  <a:srgbClr val="002060"/>
                </a:solidFill>
                <a:latin typeface="Candara" panose="020E0502030303020204" pitchFamily="34" charset="0"/>
              </a:rPr>
              <a:t>1913</a:t>
            </a:r>
          </a:p>
        </p:txBody>
      </p:sp>
      <p:sp>
        <p:nvSpPr>
          <p:cNvPr id="13316" name="Szövegdoboz 5">
            <a:extLst>
              <a:ext uri="{FF2B5EF4-FFF2-40B4-BE49-F238E27FC236}">
                <a16:creationId xmlns:a16="http://schemas.microsoft.com/office/drawing/2014/main" xmlns="" id="{DF3E2575-0326-487A-9D33-65FA03A81153}"/>
              </a:ext>
            </a:extLst>
          </p:cNvPr>
          <p:cNvSpPr txBox="1">
            <a:spLocks noChangeArrowheads="1"/>
          </p:cNvSpPr>
          <p:nvPr/>
        </p:nvSpPr>
        <p:spPr bwMode="auto">
          <a:xfrm>
            <a:off x="2359026" y="5661025"/>
            <a:ext cx="747871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hu-HU" altLang="hu-HU" b="1" dirty="0">
                <a:solidFill>
                  <a:srgbClr val="002060"/>
                </a:solidFill>
                <a:latin typeface="Candara" panose="020E0502030303020204" pitchFamily="34" charset="0"/>
              </a:rPr>
              <a:t>Dr. </a:t>
            </a:r>
            <a:r>
              <a:rPr lang="hu-HU" altLang="hu-HU" b="1" dirty="0" err="1">
                <a:solidFill>
                  <a:srgbClr val="002060"/>
                </a:solidFill>
                <a:latin typeface="Candara" panose="020E0502030303020204" pitchFamily="34" charset="0"/>
              </a:rPr>
              <a:t>Wander</a:t>
            </a:r>
            <a:r>
              <a:rPr lang="hu-HU" altLang="hu-HU" b="1" dirty="0">
                <a:solidFill>
                  <a:srgbClr val="002060"/>
                </a:solidFill>
                <a:latin typeface="Candara" panose="020E0502030303020204" pitchFamily="34" charset="0"/>
              </a:rPr>
              <a:t> Gyógyszer- és Tápszergyár Rt.</a:t>
            </a:r>
          </a:p>
        </p:txBody>
      </p:sp>
      <p:pic>
        <p:nvPicPr>
          <p:cNvPr id="6" name="Kép 5">
            <a:extLst>
              <a:ext uri="{FF2B5EF4-FFF2-40B4-BE49-F238E27FC236}">
                <a16:creationId xmlns:a16="http://schemas.microsoft.com/office/drawing/2014/main" xmlns="" id="{3C513384-2445-4A85-8935-87543E50C7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9341" y="174297"/>
            <a:ext cx="2319490" cy="846120"/>
          </a:xfrm>
          <a:prstGeom prst="rect">
            <a:avLst/>
          </a:prstGeom>
        </p:spPr>
      </p:pic>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7410" name="Szövegdoboz 4">
            <a:extLst>
              <a:ext uri="{FF2B5EF4-FFF2-40B4-BE49-F238E27FC236}">
                <a16:creationId xmlns:a16="http://schemas.microsoft.com/office/drawing/2014/main" xmlns="" id="{AB2BBF68-F84E-45E6-8D86-2AC7255A4E61}"/>
              </a:ext>
            </a:extLst>
          </p:cNvPr>
          <p:cNvSpPr txBox="1">
            <a:spLocks noChangeArrowheads="1"/>
          </p:cNvSpPr>
          <p:nvPr/>
        </p:nvSpPr>
        <p:spPr bwMode="auto">
          <a:xfrm>
            <a:off x="3295394" y="540000"/>
            <a:ext cx="56012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hu-HU" altLang="hu-HU" b="1" dirty="0">
                <a:solidFill>
                  <a:srgbClr val="002060"/>
                </a:solidFill>
                <a:latin typeface="Candara" panose="020E0502030303020204" pitchFamily="34" charset="0"/>
              </a:rPr>
              <a:t>85 éve a  kutatás szolgálatában</a:t>
            </a:r>
          </a:p>
        </p:txBody>
      </p:sp>
      <p:pic>
        <p:nvPicPr>
          <p:cNvPr id="17411" name="Kép 1">
            <a:extLst>
              <a:ext uri="{FF2B5EF4-FFF2-40B4-BE49-F238E27FC236}">
                <a16:creationId xmlns:a16="http://schemas.microsoft.com/office/drawing/2014/main" xmlns="" id="{5A8B28D7-BF44-4677-A1BC-3FE44923C599}"/>
              </a:ext>
            </a:extLst>
          </p:cNvPr>
          <p:cNvPicPr>
            <a:picLocks noChangeAspect="1"/>
          </p:cNvPicPr>
          <p:nvPr/>
        </p:nvPicPr>
        <p:blipFill>
          <a:blip r:embed="rId2">
            <a:alphaModFix amt="85000"/>
            <a:extLst>
              <a:ext uri="{28A0092B-C50C-407E-A947-70E740481C1C}">
                <a14:useLocalDpi xmlns:a14="http://schemas.microsoft.com/office/drawing/2010/main" val="0"/>
              </a:ext>
            </a:extLst>
          </a:blip>
          <a:srcRect/>
          <a:stretch>
            <a:fillRect/>
          </a:stretch>
        </p:blipFill>
        <p:spPr bwMode="auto">
          <a:xfrm>
            <a:off x="2365969" y="1134050"/>
            <a:ext cx="7460062" cy="4939763"/>
          </a:xfrm>
          <a:prstGeom prst="rect">
            <a:avLst/>
          </a:prstGeom>
          <a:solidFill>
            <a:schemeClr val="accent1">
              <a:alpha val="2000"/>
            </a:schemeClr>
          </a:solidFill>
          <a:ln>
            <a:noFill/>
          </a:ln>
          <a:scene3d>
            <a:camera prst="orthographicFront">
              <a:rot lat="0" lon="0" rev="0"/>
            </a:camera>
            <a:lightRig rig="threePt" dir="t"/>
          </a:scene3d>
          <a:extLst/>
        </p:spPr>
      </p:pic>
      <p:pic>
        <p:nvPicPr>
          <p:cNvPr id="4" name="Kép 3">
            <a:extLst>
              <a:ext uri="{FF2B5EF4-FFF2-40B4-BE49-F238E27FC236}">
                <a16:creationId xmlns:a16="http://schemas.microsoft.com/office/drawing/2014/main" xmlns="" id="{EEF07258-0CA8-41FC-8F25-6C9621773C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9341" y="174297"/>
            <a:ext cx="2319490" cy="846120"/>
          </a:xfrm>
          <a:prstGeom prst="rect">
            <a:avLst/>
          </a:prstGeom>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9458" name="Kép 1">
            <a:extLst>
              <a:ext uri="{FF2B5EF4-FFF2-40B4-BE49-F238E27FC236}">
                <a16:creationId xmlns:a16="http://schemas.microsoft.com/office/drawing/2014/main" xmlns="" id="{0ED03047-24CA-4740-AC86-4DF43A7167B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3081866" y="1716969"/>
            <a:ext cx="5858933" cy="4205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Szövegdoboz 4">
            <a:extLst>
              <a:ext uri="{FF2B5EF4-FFF2-40B4-BE49-F238E27FC236}">
                <a16:creationId xmlns:a16="http://schemas.microsoft.com/office/drawing/2014/main" xmlns="" id="{50F08173-276A-4F8C-800A-B03A994149D0}"/>
              </a:ext>
            </a:extLst>
          </p:cNvPr>
          <p:cNvSpPr txBox="1">
            <a:spLocks noChangeArrowheads="1"/>
          </p:cNvSpPr>
          <p:nvPr/>
        </p:nvSpPr>
        <p:spPr bwMode="auto">
          <a:xfrm>
            <a:off x="2780932" y="540000"/>
            <a:ext cx="769838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hu-HU" altLang="hu-HU" b="1" dirty="0">
                <a:solidFill>
                  <a:srgbClr val="002060"/>
                </a:solidFill>
                <a:latin typeface="Candara" panose="020E0502030303020204" pitchFamily="34" charset="0"/>
              </a:rPr>
              <a:t>Életképek a könyvtárból 1967-70 körül</a:t>
            </a:r>
          </a:p>
        </p:txBody>
      </p:sp>
      <p:pic>
        <p:nvPicPr>
          <p:cNvPr id="2" name="Kép 1">
            <a:extLst>
              <a:ext uri="{FF2B5EF4-FFF2-40B4-BE49-F238E27FC236}">
                <a16:creationId xmlns:a16="http://schemas.microsoft.com/office/drawing/2014/main" xmlns="" id="{6BD666CC-359E-4450-9EEE-625A335C17B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16222" y="1506688"/>
            <a:ext cx="3346266" cy="4626178"/>
          </a:xfrm>
          <a:prstGeom prst="rect">
            <a:avLst/>
          </a:prstGeom>
        </p:spPr>
      </p:pic>
      <p:pic>
        <p:nvPicPr>
          <p:cNvPr id="4" name="Kép 3">
            <a:extLst>
              <a:ext uri="{FF2B5EF4-FFF2-40B4-BE49-F238E27FC236}">
                <a16:creationId xmlns:a16="http://schemas.microsoft.com/office/drawing/2014/main" xmlns="" id="{D800A044-2E51-4FC4-AFA1-4B6C77F6106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352859" y="1716969"/>
            <a:ext cx="3036712" cy="4205616"/>
          </a:xfrm>
          <a:prstGeom prst="rect">
            <a:avLst/>
          </a:prstGeom>
        </p:spPr>
      </p:pic>
      <p:pic>
        <p:nvPicPr>
          <p:cNvPr id="6" name="Kép 5">
            <a:extLst>
              <a:ext uri="{FF2B5EF4-FFF2-40B4-BE49-F238E27FC236}">
                <a16:creationId xmlns:a16="http://schemas.microsoft.com/office/drawing/2014/main" xmlns="" id="{DBAC0F4D-C85D-46C9-A90C-D622A1A8B1E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99341" y="174297"/>
            <a:ext cx="2319490" cy="846120"/>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7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200"/>
                            </p:stCondLst>
                            <p:childTnLst>
                              <p:par>
                                <p:cTn id="10" presetID="2" presetClass="entr" presetSubtype="2" fill="hold" nodeType="afterEffect">
                                  <p:stCondLst>
                                    <p:cond delay="50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1+#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9699" name="Kép 1">
            <a:extLst>
              <a:ext uri="{FF2B5EF4-FFF2-40B4-BE49-F238E27FC236}">
                <a16:creationId xmlns:a16="http://schemas.microsoft.com/office/drawing/2014/main" xmlns="" id="{02F9B1CC-2061-4C8C-8BC8-37CB0C0B98B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2467429" y="1020417"/>
            <a:ext cx="7241787" cy="5124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Szövegdoboz 5">
            <a:extLst>
              <a:ext uri="{FF2B5EF4-FFF2-40B4-BE49-F238E27FC236}">
                <a16:creationId xmlns:a16="http://schemas.microsoft.com/office/drawing/2014/main" xmlns="" id="{21B9E6E0-FBA4-455B-8849-48807A573277}"/>
              </a:ext>
            </a:extLst>
          </p:cNvPr>
          <p:cNvSpPr txBox="1">
            <a:spLocks noChangeArrowheads="1"/>
          </p:cNvSpPr>
          <p:nvPr/>
        </p:nvSpPr>
        <p:spPr bwMode="auto">
          <a:xfrm>
            <a:off x="3919539" y="540000"/>
            <a:ext cx="43529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hu-HU" altLang="hu-HU" b="1" dirty="0">
                <a:solidFill>
                  <a:srgbClr val="002060"/>
                </a:solidFill>
                <a:latin typeface="Candara" panose="020E0502030303020204" pitchFamily="34" charset="0"/>
              </a:rPr>
              <a:t>A könyvtár napjainkban</a:t>
            </a:r>
          </a:p>
        </p:txBody>
      </p:sp>
      <p:pic>
        <p:nvPicPr>
          <p:cNvPr id="5" name="Kép 4">
            <a:extLst>
              <a:ext uri="{FF2B5EF4-FFF2-40B4-BE49-F238E27FC236}">
                <a16:creationId xmlns:a16="http://schemas.microsoft.com/office/drawing/2014/main" xmlns="" id="{52E586B6-8FD3-46DC-9EEB-A55E489295A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9341" y="174297"/>
            <a:ext cx="2319490" cy="846120"/>
          </a:xfrm>
          <a:prstGeom prst="rect">
            <a:avLst/>
          </a:prstGeom>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xmlns="" id="{6B93D5B5-8011-4616-B361-82721E73922B}"/>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0" y="0"/>
            <a:ext cx="12192000" cy="6858000"/>
          </a:xfrm>
          <a:prstGeom prst="rect">
            <a:avLst/>
          </a:prstGeom>
          <a:effectLst>
            <a:reflection stA="1000" endPos="9000" dist="50800" dir="5400000" sy="-100000" algn="bl" rotWithShape="0"/>
          </a:effectLst>
        </p:spPr>
      </p:pic>
      <p:sp>
        <p:nvSpPr>
          <p:cNvPr id="5" name="Szövegdoboz 5">
            <a:extLst>
              <a:ext uri="{FF2B5EF4-FFF2-40B4-BE49-F238E27FC236}">
                <a16:creationId xmlns:a16="http://schemas.microsoft.com/office/drawing/2014/main" xmlns="" id="{7563C20F-2258-4D13-855C-CA98E221C7F5}"/>
              </a:ext>
            </a:extLst>
          </p:cNvPr>
          <p:cNvSpPr txBox="1">
            <a:spLocks noChangeArrowheads="1"/>
          </p:cNvSpPr>
          <p:nvPr/>
        </p:nvSpPr>
        <p:spPr bwMode="auto">
          <a:xfrm>
            <a:off x="2194560" y="540000"/>
            <a:ext cx="680429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hu-HU" altLang="hu-HU" b="1" dirty="0" smtClean="0">
                <a:solidFill>
                  <a:srgbClr val="002060"/>
                </a:solidFill>
                <a:latin typeface="Candara" panose="020E0502030303020204" pitchFamily="34" charset="0"/>
              </a:rPr>
              <a:t>Közösségvezérelt helyi fejlesztések</a:t>
            </a:r>
            <a:endParaRPr lang="hu-HU" altLang="hu-HU" b="1" dirty="0">
              <a:solidFill>
                <a:srgbClr val="002060"/>
              </a:solidFill>
              <a:latin typeface="Candara" panose="020E0502030303020204" pitchFamily="34" charset="0"/>
            </a:endParaRPr>
          </a:p>
        </p:txBody>
      </p:sp>
      <p:sp>
        <p:nvSpPr>
          <p:cNvPr id="4" name="Téglalap 3">
            <a:extLst>
              <a:ext uri="{FF2B5EF4-FFF2-40B4-BE49-F238E27FC236}">
                <a16:creationId xmlns:a16="http://schemas.microsoft.com/office/drawing/2014/main" xmlns="" id="{6083F6B2-6F5F-471C-B41D-B8041112894C}"/>
              </a:ext>
            </a:extLst>
          </p:cNvPr>
          <p:cNvSpPr/>
          <p:nvPr/>
        </p:nvSpPr>
        <p:spPr>
          <a:xfrm>
            <a:off x="1436913" y="1548000"/>
            <a:ext cx="10000343" cy="523220"/>
          </a:xfrm>
          <a:prstGeom prst="rect">
            <a:avLst/>
          </a:prstGeom>
        </p:spPr>
        <p:txBody>
          <a:bodyPr wrap="square">
            <a:spAutoFit/>
          </a:bodyPr>
          <a:lstStyle/>
          <a:p>
            <a:pPr lvl="0"/>
            <a:r>
              <a:rPr lang="hu-HU" sz="2800" i="1" dirty="0">
                <a:solidFill>
                  <a:srgbClr val="002060"/>
                </a:solidFill>
                <a:latin typeface="Candara" panose="020E0502030303020204" pitchFamily="34" charset="0"/>
              </a:rPr>
              <a:t>A szolgáltatások minden szegmensét az egyéni igények alakítják</a:t>
            </a:r>
          </a:p>
        </p:txBody>
      </p:sp>
    </p:spTree>
    <p:extLst>
      <p:ext uri="{BB962C8B-B14F-4D97-AF65-F5344CB8AC3E}">
        <p14:creationId xmlns:p14="http://schemas.microsoft.com/office/powerpoint/2010/main" val="12084169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alpha val="62000"/>
          </a:srgbClr>
        </a:solidFill>
        <a:effectLst/>
      </p:bgPr>
    </p:bg>
    <p:spTree>
      <p:nvGrpSpPr>
        <p:cNvPr id="1" name=""/>
        <p:cNvGrpSpPr/>
        <p:nvPr/>
      </p:nvGrpSpPr>
      <p:grpSpPr>
        <a:xfrm>
          <a:off x="0" y="0"/>
          <a:ext cx="0" cy="0"/>
          <a:chOff x="0" y="0"/>
          <a:chExt cx="0" cy="0"/>
        </a:xfrm>
      </p:grpSpPr>
      <p:pic>
        <p:nvPicPr>
          <p:cNvPr id="3" name="Kép 2">
            <a:extLst>
              <a:ext uri="{FF2B5EF4-FFF2-40B4-BE49-F238E27FC236}">
                <a16:creationId xmlns:a16="http://schemas.microsoft.com/office/drawing/2014/main" xmlns="" id="{C9B7A8D4-26C8-4F0F-8A8F-83DD573B6C4F}"/>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0" y="12192"/>
            <a:ext cx="12192000" cy="6845808"/>
          </a:xfrm>
          <a:prstGeom prst="rect">
            <a:avLst/>
          </a:prstGeom>
        </p:spPr>
      </p:pic>
      <p:sp>
        <p:nvSpPr>
          <p:cNvPr id="4" name="Szövegdoboz 3">
            <a:extLst>
              <a:ext uri="{FF2B5EF4-FFF2-40B4-BE49-F238E27FC236}">
                <a16:creationId xmlns:a16="http://schemas.microsoft.com/office/drawing/2014/main" xmlns="" id="{C3C79619-DD2F-479A-9F10-E83D56A626D4}"/>
              </a:ext>
            </a:extLst>
          </p:cNvPr>
          <p:cNvSpPr txBox="1"/>
          <p:nvPr/>
        </p:nvSpPr>
        <p:spPr>
          <a:xfrm>
            <a:off x="1457325" y="2502740"/>
            <a:ext cx="7705725" cy="31700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285750" indent="-285750">
              <a:buFontTx/>
              <a:buNone/>
            </a:pPr>
            <a:r>
              <a:rPr lang="hu-HU" sz="1000" dirty="0">
                <a:solidFill>
                  <a:srgbClr val="002060"/>
                </a:solidFill>
                <a:latin typeface="Candara" panose="020E0502030303020204" pitchFamily="34" charset="0"/>
              </a:rPr>
              <a:t> </a:t>
            </a:r>
          </a:p>
          <a:p>
            <a:pPr marL="285750" indent="-285750">
              <a:buFontTx/>
              <a:buChar char="-"/>
            </a:pPr>
            <a:r>
              <a:rPr lang="hu-HU" sz="2400" b="1" dirty="0">
                <a:solidFill>
                  <a:srgbClr val="002060"/>
                </a:solidFill>
                <a:latin typeface="Candara" panose="020E0502030303020204" pitchFamily="34" charset="0"/>
              </a:rPr>
              <a:t>Beszerzés: </a:t>
            </a:r>
            <a:r>
              <a:rPr lang="hu-HU" sz="2400" dirty="0">
                <a:solidFill>
                  <a:srgbClr val="002060"/>
                </a:solidFill>
                <a:latin typeface="Candara" panose="020E0502030303020204" pitchFamily="34" charset="0"/>
              </a:rPr>
              <a:t>hagyományos dokumentumtípusokon túl is</a:t>
            </a:r>
          </a:p>
          <a:p>
            <a:pPr lvl="1"/>
            <a:r>
              <a:rPr lang="hu-HU" sz="2400" dirty="0">
                <a:solidFill>
                  <a:srgbClr val="002060"/>
                </a:solidFill>
                <a:latin typeface="Candara" panose="020E0502030303020204" pitchFamily="34" charset="0"/>
              </a:rPr>
              <a:t>    (szabvány, piaci előrejelzés)</a:t>
            </a:r>
          </a:p>
          <a:p>
            <a:pPr marL="285750" indent="-285750">
              <a:buFontTx/>
              <a:buChar char="-"/>
            </a:pPr>
            <a:endParaRPr lang="hu-HU" sz="2400" dirty="0">
              <a:solidFill>
                <a:srgbClr val="002060"/>
              </a:solidFill>
              <a:latin typeface="Candara" panose="020E0502030303020204" pitchFamily="34" charset="0"/>
            </a:endParaRPr>
          </a:p>
          <a:p>
            <a:pPr marL="285750" indent="-285750">
              <a:buFontTx/>
              <a:buChar char="-"/>
            </a:pPr>
            <a:r>
              <a:rPr lang="hu-HU" sz="2400" b="1" dirty="0">
                <a:solidFill>
                  <a:srgbClr val="002060"/>
                </a:solidFill>
                <a:latin typeface="Candara" panose="020E0502030303020204" pitchFamily="34" charset="0"/>
              </a:rPr>
              <a:t>Kontroll: </a:t>
            </a:r>
            <a:r>
              <a:rPr lang="hu-HU" sz="2400" dirty="0">
                <a:solidFill>
                  <a:srgbClr val="002060"/>
                </a:solidFill>
                <a:latin typeface="Candara" panose="020E0502030303020204" pitchFamily="34" charset="0"/>
              </a:rPr>
              <a:t>használtsági statisztikák alapján</a:t>
            </a:r>
          </a:p>
          <a:p>
            <a:pPr marL="285750" indent="-285750">
              <a:buFontTx/>
              <a:buChar char="-"/>
            </a:pPr>
            <a:endParaRPr lang="hu-HU" sz="2400" b="1" dirty="0">
              <a:solidFill>
                <a:srgbClr val="002060"/>
              </a:solidFill>
              <a:latin typeface="Candara" panose="020E0502030303020204" pitchFamily="34" charset="0"/>
            </a:endParaRPr>
          </a:p>
          <a:p>
            <a:pPr marL="285750" indent="-285750">
              <a:buFontTx/>
              <a:buChar char="-"/>
            </a:pPr>
            <a:r>
              <a:rPr lang="hu-HU" sz="2400" b="1" dirty="0">
                <a:solidFill>
                  <a:srgbClr val="002060"/>
                </a:solidFill>
                <a:latin typeface="Candara" panose="020E0502030303020204" pitchFamily="34" charset="0"/>
              </a:rPr>
              <a:t>Tájékoztatás: </a:t>
            </a:r>
            <a:r>
              <a:rPr lang="hu-HU" sz="2400" dirty="0">
                <a:solidFill>
                  <a:srgbClr val="002060"/>
                </a:solidFill>
                <a:latin typeface="Candara" panose="020E0502030303020204" pitchFamily="34" charset="0"/>
              </a:rPr>
              <a:t>vállalati portál, hírlevelek, könyvtári honlap </a:t>
            </a:r>
          </a:p>
          <a:p>
            <a:pPr marL="285750" indent="-285750">
              <a:buFontTx/>
              <a:buChar char="-"/>
            </a:pPr>
            <a:endParaRPr lang="hu-HU" sz="1000" dirty="0">
              <a:solidFill>
                <a:srgbClr val="002060"/>
              </a:solidFill>
              <a:latin typeface="Candara" panose="020E0502030303020204" pitchFamily="34" charset="0"/>
            </a:endParaRPr>
          </a:p>
          <a:p>
            <a:pPr marL="285750" marR="0" indent="-285750" algn="l" defTabSz="914400" rtl="0" fontAlgn="auto" latinLnBrk="0" hangingPunct="0">
              <a:lnSpc>
                <a:spcPct val="100000"/>
              </a:lnSpc>
              <a:spcBef>
                <a:spcPts val="0"/>
              </a:spcBef>
              <a:spcAft>
                <a:spcPts val="0"/>
              </a:spcAft>
              <a:buClrTx/>
              <a:buSzTx/>
              <a:buFontTx/>
              <a:buChar char="-"/>
              <a:tabLst/>
            </a:pPr>
            <a:endParaRPr lang="hu-HU" dirty="0"/>
          </a:p>
          <a:p>
            <a:pPr marL="285750" marR="0" indent="-285750" algn="l" defTabSz="914400" rtl="0" fontAlgn="auto" latinLnBrk="0" hangingPunct="0">
              <a:lnSpc>
                <a:spcPct val="100000"/>
              </a:lnSpc>
              <a:spcBef>
                <a:spcPts val="0"/>
              </a:spcBef>
              <a:spcAft>
                <a:spcPts val="0"/>
              </a:spcAft>
              <a:buClrTx/>
              <a:buSzTx/>
              <a:buFontTx/>
              <a:buChar char="-"/>
              <a:tabLst/>
            </a:pPr>
            <a:endParaRPr kumimoji="0" lang="hu-HU" sz="1800" b="0" i="0" u="none" strike="noStrike" cap="none" spc="0" normalizeH="0" baseline="0" dirty="0">
              <a:ln>
                <a:noFill/>
              </a:ln>
              <a:solidFill>
                <a:srgbClr val="000000"/>
              </a:solidFill>
              <a:effectLst/>
              <a:uFillTx/>
              <a:latin typeface="+mj-lt"/>
              <a:ea typeface="+mj-ea"/>
              <a:cs typeface="+mj-cs"/>
              <a:sym typeface="Calibri"/>
            </a:endParaRPr>
          </a:p>
        </p:txBody>
      </p:sp>
      <p:sp>
        <p:nvSpPr>
          <p:cNvPr id="5" name="Téglalap 4">
            <a:extLst>
              <a:ext uri="{FF2B5EF4-FFF2-40B4-BE49-F238E27FC236}">
                <a16:creationId xmlns:a16="http://schemas.microsoft.com/office/drawing/2014/main" xmlns="" id="{9F28A7A6-DB11-4517-B2EC-0441AF9D3044}"/>
              </a:ext>
            </a:extLst>
          </p:cNvPr>
          <p:cNvSpPr/>
          <p:nvPr/>
        </p:nvSpPr>
        <p:spPr>
          <a:xfrm>
            <a:off x="3120127" y="690348"/>
            <a:ext cx="7705725" cy="584775"/>
          </a:xfrm>
          <a:prstGeom prst="rect">
            <a:avLst/>
          </a:prstGeom>
        </p:spPr>
        <p:txBody>
          <a:bodyPr wrap="square">
            <a:spAutoFit/>
          </a:bodyPr>
          <a:lstStyle/>
          <a:p>
            <a:pPr hangingPunct="1">
              <a:spcBef>
                <a:spcPct val="0"/>
              </a:spcBef>
            </a:pPr>
            <a:r>
              <a:rPr lang="hu-HU" altLang="hu-HU" sz="3200" b="1" dirty="0">
                <a:solidFill>
                  <a:srgbClr val="002060"/>
                </a:solidFill>
                <a:latin typeface="Candara" panose="020E0502030303020204" pitchFamily="34" charset="0"/>
              </a:rPr>
              <a:t>Könyvtől az üzleti információig</a:t>
            </a:r>
          </a:p>
        </p:txBody>
      </p:sp>
      <p:grpSp>
        <p:nvGrpSpPr>
          <p:cNvPr id="2" name="Csoportba foglalás 1">
            <a:extLst>
              <a:ext uri="{FF2B5EF4-FFF2-40B4-BE49-F238E27FC236}">
                <a16:creationId xmlns:a16="http://schemas.microsoft.com/office/drawing/2014/main" xmlns="" id="{64B2C225-B113-42E4-8012-24E137C133E2}"/>
              </a:ext>
            </a:extLst>
          </p:cNvPr>
          <p:cNvGrpSpPr/>
          <p:nvPr/>
        </p:nvGrpSpPr>
        <p:grpSpPr>
          <a:xfrm>
            <a:off x="4905829" y="1491091"/>
            <a:ext cx="5107966" cy="985410"/>
            <a:chOff x="5698941" y="1491090"/>
            <a:chExt cx="4314854" cy="769441"/>
          </a:xfrm>
        </p:grpSpPr>
        <p:sp>
          <p:nvSpPr>
            <p:cNvPr id="6" name="Téglalap 5">
              <a:extLst>
                <a:ext uri="{FF2B5EF4-FFF2-40B4-BE49-F238E27FC236}">
                  <a16:creationId xmlns:a16="http://schemas.microsoft.com/office/drawing/2014/main" xmlns="" id="{DF5D276A-6780-4D74-908E-777FE226A694}"/>
                </a:ext>
              </a:extLst>
            </p:cNvPr>
            <p:cNvSpPr/>
            <p:nvPr/>
          </p:nvSpPr>
          <p:spPr>
            <a:xfrm>
              <a:off x="5698941" y="1614201"/>
              <a:ext cx="1935248" cy="358978"/>
            </a:xfrm>
            <a:prstGeom prst="rect">
              <a:avLst/>
            </a:prstGeom>
          </p:spPr>
          <p:txBody>
            <a:bodyPr wrap="none">
              <a:spAutoFit/>
            </a:bodyPr>
            <a:lstStyle/>
            <a:p>
              <a:r>
                <a:rPr lang="hu-HU" sz="2800" i="1" dirty="0">
                  <a:solidFill>
                    <a:srgbClr val="002060"/>
                  </a:solidFill>
                  <a:latin typeface="Candara" panose="020E0502030303020204" pitchFamily="34" charset="0"/>
                </a:rPr>
                <a:t>Diverzitás a  szolgáltatásban</a:t>
              </a:r>
            </a:p>
          </p:txBody>
        </p:sp>
        <p:sp>
          <p:nvSpPr>
            <p:cNvPr id="11" name="Téglalap 10">
              <a:extLst>
                <a:ext uri="{FF2B5EF4-FFF2-40B4-BE49-F238E27FC236}">
                  <a16:creationId xmlns:a16="http://schemas.microsoft.com/office/drawing/2014/main" xmlns="" id="{81F1452B-7738-4FB5-8892-1CEEBC6C2908}"/>
                </a:ext>
              </a:extLst>
            </p:cNvPr>
            <p:cNvSpPr/>
            <p:nvPr/>
          </p:nvSpPr>
          <p:spPr>
            <a:xfrm>
              <a:off x="9385097" y="1491090"/>
              <a:ext cx="628698" cy="769441"/>
            </a:xfrm>
            <a:prstGeom prst="rect">
              <a:avLst/>
            </a:prstGeom>
          </p:spPr>
          <p:txBody>
            <a:bodyPr wrap="none">
              <a:spAutoFit/>
            </a:bodyPr>
            <a:lstStyle/>
            <a:p>
              <a:r>
                <a:rPr lang="hu-HU" sz="4400" i="1" dirty="0">
                  <a:solidFill>
                    <a:srgbClr val="000066"/>
                  </a:solidFill>
                  <a:sym typeface="Wingdings" panose="05000000000000000000" pitchFamily="2" charset="2"/>
                </a:rPr>
                <a:t></a:t>
              </a:r>
              <a:endParaRPr lang="hu-HU" sz="4400" dirty="0">
                <a:solidFill>
                  <a:srgbClr val="000066"/>
                </a:solidFill>
              </a:endParaRPr>
            </a:p>
          </p:txBody>
        </p:sp>
      </p:grpSp>
    </p:spTree>
    <p:extLst>
      <p:ext uri="{BB962C8B-B14F-4D97-AF65-F5344CB8AC3E}">
        <p14:creationId xmlns:p14="http://schemas.microsoft.com/office/powerpoint/2010/main" val="3372970786"/>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Kép 3">
            <a:extLst>
              <a:ext uri="{FF2B5EF4-FFF2-40B4-BE49-F238E27FC236}">
                <a16:creationId xmlns:a16="http://schemas.microsoft.com/office/drawing/2014/main" xmlns="" id="{AF487AE0-76EE-4D3E-AB75-C4EC9704CACB}"/>
              </a:ext>
            </a:extLst>
          </p:cNvPr>
          <p:cNvPicPr>
            <a:picLocks noChangeAspect="1"/>
          </p:cNvPicPr>
          <p:nvPr/>
        </p:nvPicPr>
        <p:blipFill>
          <a:blip r:embed="rId3"/>
          <a:stretch>
            <a:fillRect/>
          </a:stretch>
        </p:blipFill>
        <p:spPr>
          <a:xfrm>
            <a:off x="1139482" y="318052"/>
            <a:ext cx="9038558" cy="5724939"/>
          </a:xfrm>
          <a:prstGeom prst="rect">
            <a:avLst/>
          </a:prstGeom>
        </p:spPr>
      </p:pic>
    </p:spTree>
    <p:extLst>
      <p:ext uri="{BB962C8B-B14F-4D97-AF65-F5344CB8AC3E}">
        <p14:creationId xmlns:p14="http://schemas.microsoft.com/office/powerpoint/2010/main" val="2429332306"/>
      </p:ext>
    </p:extLst>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Nyelv xmlns="51f72996-3f0d-4638-b950-afc8ba75ed0e">Magyar nyelvű</Nyelv>
    <M_x00e9_ret xmlns="51f72996-3f0d-4638-b950-afc8ba75ed0e">16:9</M_x00e9_ret>
    <Sablon_x0020_c_x00ed_me xmlns="51f72996-3f0d-4638-b950-afc8ba75ed0e">
      <Url>https://egisnet.egis.hu/hu/irattar/Prezentcis%20sablonok/Egis%20általanos%20magyar.pptx</Url>
      <Description>Egis általanos magyar</Description>
    </Sablon_x0020_c_x00ed_me>
    <Hely xmlns="51f72996-3f0d-4638-b950-afc8ba75ed0e">Külső használatra</Hely>
  </documentManagement>
</p:properties>
</file>

<file path=customXml/item3.xml><?xml version="1.0" encoding="utf-8"?>
<ct:contentTypeSchema xmlns:ct="http://schemas.microsoft.com/office/2006/metadata/contentType" xmlns:ma="http://schemas.microsoft.com/office/2006/metadata/properties/metaAttributes" ct:_="" ma:_="" ma:contentTypeName="Dokumentum" ma:contentTypeID="0x0101007E4147831839454CA28E8F2994A4715F" ma:contentTypeVersion="4" ma:contentTypeDescription="Új dokumentum létrehozása." ma:contentTypeScope="" ma:versionID="765912bf051b742c2644a3ada346387b">
  <xsd:schema xmlns:xsd="http://www.w3.org/2001/XMLSchema" xmlns:xs="http://www.w3.org/2001/XMLSchema" xmlns:p="http://schemas.microsoft.com/office/2006/metadata/properties" xmlns:ns2="51f72996-3f0d-4638-b950-afc8ba75ed0e" targetNamespace="http://schemas.microsoft.com/office/2006/metadata/properties" ma:root="true" ma:fieldsID="4239a1b1d0547970ac5f97b20e7c9bad" ns2:_="">
    <xsd:import namespace="51f72996-3f0d-4638-b950-afc8ba75ed0e"/>
    <xsd:element name="properties">
      <xsd:complexType>
        <xsd:sequence>
          <xsd:element name="documentManagement">
            <xsd:complexType>
              <xsd:all>
                <xsd:element ref="ns2:Hely" minOccurs="0"/>
                <xsd:element ref="ns2:Nyelv" minOccurs="0"/>
                <xsd:element ref="ns2:M_x00e9_ret" minOccurs="0"/>
                <xsd:element ref="ns2:Sablon_x0020_c_x00ed_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1f72996-3f0d-4638-b950-afc8ba75ed0e" elementFormDefault="qualified">
    <xsd:import namespace="http://schemas.microsoft.com/office/2006/documentManagement/types"/>
    <xsd:import namespace="http://schemas.microsoft.com/office/infopath/2007/PartnerControls"/>
    <xsd:element name="Hely" ma:index="8" nillable="true" ma:displayName="Hely" ma:format="Dropdown" ma:internalName="Hely">
      <xsd:simpleType>
        <xsd:restriction base="dms:Choice">
          <xsd:enumeration value="Kizárólag belső használatra"/>
          <xsd:enumeration value="Külső használatra"/>
        </xsd:restriction>
      </xsd:simpleType>
    </xsd:element>
    <xsd:element name="Nyelv" ma:index="9" nillable="true" ma:displayName="Típusa" ma:format="Dropdown" ma:internalName="Nyelv">
      <xsd:simpleType>
        <xsd:restriction base="dms:Choice">
          <xsd:enumeration value="Bármilyen nyelven használható"/>
          <xsd:enumeration value="Magyar nyelvű"/>
          <xsd:enumeration value="Angol nyelvű"/>
          <xsd:enumeration value="Legújabb prezentációs sablonok"/>
        </xsd:restriction>
      </xsd:simpleType>
    </xsd:element>
    <xsd:element name="M_x00e9_ret" ma:index="10" nillable="true" ma:displayName="Méretarány" ma:format="Dropdown" ma:internalName="M_x00e9_ret">
      <xsd:simpleType>
        <xsd:restriction base="dms:Choice">
          <xsd:enumeration value="4:3"/>
          <xsd:enumeration value="16:9"/>
        </xsd:restriction>
      </xsd:simpleType>
    </xsd:element>
    <xsd:element name="Sablon_x0020_c_x00ed_me" ma:index="11" nillable="true" ma:displayName="Sablon címe" ma:format="Hyperlink" ma:internalName="Sablon_x0020_c_x00ed_me">
      <xsd:complexType>
        <xsd:complexContent>
          <xsd:extension base="dms:URL">
            <xsd:sequence>
              <xsd:element name="Url" type="dms:ValidUrl" minOccurs="0" nillable="true"/>
              <xsd:element name="Description" type="xsd:string"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artalomtípus"/>
        <xsd:element ref="dc:title" minOccurs="0" maxOccurs="1" ma:index="4" ma:displayName="Cím"/>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82514C9-3352-46D4-A583-4F8CF49824F0}">
  <ds:schemaRefs>
    <ds:schemaRef ds:uri="http://schemas.microsoft.com/sharepoint/v3/contenttype/forms"/>
  </ds:schemaRefs>
</ds:datastoreItem>
</file>

<file path=customXml/itemProps2.xml><?xml version="1.0" encoding="utf-8"?>
<ds:datastoreItem xmlns:ds="http://schemas.openxmlformats.org/officeDocument/2006/customXml" ds:itemID="{16F8645F-11EB-4945-967C-B720298296A8}">
  <ds:schemaRefs>
    <ds:schemaRef ds:uri="http://schemas.microsoft.com/office/infopath/2007/PartnerControls"/>
    <ds:schemaRef ds:uri="http://purl.org/dc/dcmitype/"/>
    <ds:schemaRef ds:uri="http://www.w3.org/XML/1998/namespace"/>
    <ds:schemaRef ds:uri="http://schemas.microsoft.com/office/2006/metadata/properties"/>
    <ds:schemaRef ds:uri="http://purl.org/dc/elements/1.1/"/>
    <ds:schemaRef ds:uri="http://schemas.microsoft.com/office/2006/documentManagement/types"/>
    <ds:schemaRef ds:uri="http://purl.org/dc/terms/"/>
    <ds:schemaRef ds:uri="http://schemas.openxmlformats.org/package/2006/metadata/core-properties"/>
    <ds:schemaRef ds:uri="51f72996-3f0d-4638-b950-afc8ba75ed0e"/>
  </ds:schemaRefs>
</ds:datastoreItem>
</file>

<file path=customXml/itemProps3.xml><?xml version="1.0" encoding="utf-8"?>
<ds:datastoreItem xmlns:ds="http://schemas.openxmlformats.org/officeDocument/2006/customXml" ds:itemID="{9A2CFCF5-A516-4DFA-B23E-61F6CC63F2D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1f72996-3f0d-4638-b950-afc8ba75ed0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51</TotalTime>
  <Words>301</Words>
  <Application>Microsoft Office PowerPoint</Application>
  <PresentationFormat>Szélesvásznú</PresentationFormat>
  <Paragraphs>93</Paragraphs>
  <Slides>26</Slides>
  <Notes>12</Notes>
  <HiddenSlides>0</HiddenSlides>
  <MMClips>0</MMClips>
  <ScaleCrop>false</ScaleCrop>
  <HeadingPairs>
    <vt:vector size="6" baseType="variant">
      <vt:variant>
        <vt:lpstr>Használt betűtípusok</vt:lpstr>
      </vt:variant>
      <vt:variant>
        <vt:i4>7</vt:i4>
      </vt:variant>
      <vt:variant>
        <vt:lpstr>Téma</vt:lpstr>
      </vt:variant>
      <vt:variant>
        <vt:i4>1</vt:i4>
      </vt:variant>
      <vt:variant>
        <vt:lpstr>Diacímek</vt:lpstr>
      </vt:variant>
      <vt:variant>
        <vt:i4>26</vt:i4>
      </vt:variant>
    </vt:vector>
  </HeadingPairs>
  <TitlesOfParts>
    <vt:vector size="34" baseType="lpstr">
      <vt:lpstr>Arial</vt:lpstr>
      <vt:lpstr>Arial Narrow</vt:lpstr>
      <vt:lpstr>Arial Narrow Normál</vt:lpstr>
      <vt:lpstr>Calibri</vt:lpstr>
      <vt:lpstr>Candara</vt:lpstr>
      <vt:lpstr>Helvetica</vt:lpstr>
      <vt:lpstr>Wingdings</vt:lpstr>
      <vt:lpstr>Office Theme</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PowerPoint-bemutató</dc:title>
  <dc:creator>Alexi, Anna HU</dc:creator>
  <cp:lastModifiedBy>bemutato</cp:lastModifiedBy>
  <cp:revision>9</cp:revision>
  <dcterms:created xsi:type="dcterms:W3CDTF">2019-03-08T15:25:30Z</dcterms:created>
  <dcterms:modified xsi:type="dcterms:W3CDTF">2019-03-12T12:09:45Z</dcterms:modified>
</cp:coreProperties>
</file>