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3" r:id="rId3"/>
    <p:sldId id="257" r:id="rId4"/>
    <p:sldId id="277" r:id="rId5"/>
    <p:sldId id="275" r:id="rId6"/>
    <p:sldId id="258" r:id="rId7"/>
    <p:sldId id="260" r:id="rId8"/>
    <p:sldId id="259" r:id="rId9"/>
    <p:sldId id="261" r:id="rId10"/>
    <p:sldId id="262" r:id="rId11"/>
    <p:sldId id="264" r:id="rId12"/>
    <p:sldId id="265" r:id="rId13"/>
    <p:sldId id="266" r:id="rId14"/>
    <p:sldId id="267" r:id="rId15"/>
    <p:sldId id="268" r:id="rId16"/>
    <p:sldId id="270" r:id="rId17"/>
    <p:sldId id="269" r:id="rId18"/>
    <p:sldId id="271" r:id="rId19"/>
    <p:sldId id="272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99" d="100"/>
          <a:sy n="99" d="100"/>
        </p:scale>
        <p:origin x="78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1DAB0-A1B4-4C7C-B2BE-8D0B8E1B3DE6}" type="datetimeFigureOut">
              <a:rPr lang="hu-HU" smtClean="0"/>
              <a:t>2019. 03. 12.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9F486-B70B-4E7C-A9F8-6BE3B7E55DD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74659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1DAB0-A1B4-4C7C-B2BE-8D0B8E1B3DE6}" type="datetimeFigureOut">
              <a:rPr lang="hu-HU" smtClean="0"/>
              <a:t>2019. 03. 12.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9F486-B70B-4E7C-A9F8-6BE3B7E55DD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2368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1DAB0-A1B4-4C7C-B2BE-8D0B8E1B3DE6}" type="datetimeFigureOut">
              <a:rPr lang="hu-HU" smtClean="0"/>
              <a:t>2019. 03. 12.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9F486-B70B-4E7C-A9F8-6BE3B7E55DD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06086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1DAB0-A1B4-4C7C-B2BE-8D0B8E1B3DE6}" type="datetimeFigureOut">
              <a:rPr lang="hu-HU" smtClean="0"/>
              <a:t>2019. 03. 12.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9F486-B70B-4E7C-A9F8-6BE3B7E55DD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72878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1DAB0-A1B4-4C7C-B2BE-8D0B8E1B3DE6}" type="datetimeFigureOut">
              <a:rPr lang="hu-HU" smtClean="0"/>
              <a:t>2019. 03. 12.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9F486-B70B-4E7C-A9F8-6BE3B7E55DD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48002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1DAB0-A1B4-4C7C-B2BE-8D0B8E1B3DE6}" type="datetimeFigureOut">
              <a:rPr lang="hu-HU" smtClean="0"/>
              <a:t>2019. 03. 12.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9F486-B70B-4E7C-A9F8-6BE3B7E55DD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78147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1DAB0-A1B4-4C7C-B2BE-8D0B8E1B3DE6}" type="datetimeFigureOut">
              <a:rPr lang="hu-HU" smtClean="0"/>
              <a:t>2019. 03. 12.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9F486-B70B-4E7C-A9F8-6BE3B7E55DD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92147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1DAB0-A1B4-4C7C-B2BE-8D0B8E1B3DE6}" type="datetimeFigureOut">
              <a:rPr lang="hu-HU" smtClean="0"/>
              <a:t>2019. 03. 12.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9F486-B70B-4E7C-A9F8-6BE3B7E55DD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20715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1DAB0-A1B4-4C7C-B2BE-8D0B8E1B3DE6}" type="datetimeFigureOut">
              <a:rPr lang="hu-HU" smtClean="0"/>
              <a:t>2019. 03. 12.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9F486-B70B-4E7C-A9F8-6BE3B7E55DD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90146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1DAB0-A1B4-4C7C-B2BE-8D0B8E1B3DE6}" type="datetimeFigureOut">
              <a:rPr lang="hu-HU" smtClean="0"/>
              <a:t>2019. 03. 12.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9F486-B70B-4E7C-A9F8-6BE3B7E55DD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6303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1DAB0-A1B4-4C7C-B2BE-8D0B8E1B3DE6}" type="datetimeFigureOut">
              <a:rPr lang="hu-HU" smtClean="0"/>
              <a:t>2019. 03. 12.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9F486-B70B-4E7C-A9F8-6BE3B7E55DD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98331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A1DAB0-A1B4-4C7C-B2BE-8D0B8E1B3DE6}" type="datetimeFigureOut">
              <a:rPr lang="hu-HU" smtClean="0"/>
              <a:t>2019. 03. 12.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9F486-B70B-4E7C-A9F8-6BE3B7E55DD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97947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futurelibrary.no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ekk.org.hu/content/szakmai-anyagok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295400" y="1779092"/>
            <a:ext cx="6858000" cy="1790700"/>
          </a:xfrm>
        </p:spPr>
        <p:txBody>
          <a:bodyPr>
            <a:normAutofit/>
          </a:bodyPr>
          <a:lstStyle/>
          <a:p>
            <a:r>
              <a:rPr lang="hu-HU" sz="3600" b="1" dirty="0">
                <a:latin typeface="Arial Narrow" pitchFamily="34" charset="0"/>
              </a:rPr>
              <a:t>Az egyetemi könyvtárak stratégiai fejlesztési irányai 2018-2023. </a:t>
            </a:r>
            <a:r>
              <a:rPr lang="hu-HU" sz="3600" b="1" dirty="0" smtClean="0">
                <a:latin typeface="Arial Narrow" pitchFamily="34" charset="0"/>
              </a:rPr>
              <a:t/>
            </a:r>
            <a:br>
              <a:rPr lang="hu-HU" sz="3600" b="1" dirty="0" smtClean="0">
                <a:latin typeface="Arial Narrow" pitchFamily="34" charset="0"/>
              </a:rPr>
            </a:br>
            <a:r>
              <a:rPr lang="hu-HU" sz="3600" b="1" dirty="0" smtClean="0">
                <a:latin typeface="Arial Narrow" pitchFamily="34" charset="0"/>
              </a:rPr>
              <a:t>Kinek</a:t>
            </a:r>
            <a:r>
              <a:rPr lang="hu-HU" sz="3600" b="1" dirty="0">
                <a:latin typeface="Arial Narrow" pitchFamily="34" charset="0"/>
              </a:rPr>
              <a:t>, miért, hogyan és kivel?</a:t>
            </a:r>
            <a:endParaRPr lang="hu-HU" sz="3100" b="1" dirty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964336" y="5222921"/>
            <a:ext cx="7181248" cy="1241822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hu-HU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Szakkönyvtári seregszemle 2019</a:t>
            </a:r>
          </a:p>
          <a:p>
            <a:pPr>
              <a:lnSpc>
                <a:spcPct val="70000"/>
              </a:lnSpc>
            </a:pPr>
            <a:r>
              <a:rPr lang="hu-HU" sz="20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Budapest, Központi Statisztikai Hivatal</a:t>
            </a:r>
          </a:p>
          <a:p>
            <a:pPr>
              <a:lnSpc>
                <a:spcPct val="70000"/>
              </a:lnSpc>
            </a:pPr>
            <a:r>
              <a:rPr lang="hu-HU" sz="20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2019. március 12.</a:t>
            </a:r>
            <a:endParaRPr lang="hu-HU" sz="2000" b="1" dirty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1619250" y="4185467"/>
            <a:ext cx="63817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"/>
              </a:spcBef>
            </a:pPr>
            <a:r>
              <a:rPr lang="hu-HU" sz="20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Nagy Zsuzsanna</a:t>
            </a:r>
            <a:r>
              <a:rPr lang="hu-HU" sz="2000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, Budapesti </a:t>
            </a:r>
            <a:r>
              <a:rPr lang="hu-HU" sz="2000" dirty="0" err="1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Corvinus</a:t>
            </a:r>
            <a:r>
              <a:rPr lang="hu-HU" sz="2000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Egyetem Könyvtár, Egyetemi Könyvtárigazgatók Kollégiuma</a:t>
            </a:r>
            <a:endParaRPr lang="hu-HU" sz="2000" dirty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25" y="420480"/>
            <a:ext cx="3724397" cy="135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589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83" y="333955"/>
            <a:ext cx="8793770" cy="6251588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1362075" y="733425"/>
            <a:ext cx="7200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Portfólió-elemzés BCG-mátrixszal</a:t>
            </a:r>
            <a:endParaRPr lang="hu-HU" sz="28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1285875" y="1409700"/>
            <a:ext cx="7077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C000"/>
              </a:buClr>
              <a:buFont typeface="Wingdings" panose="05000000000000000000" pitchFamily="2" charset="2"/>
              <a:buChar char="Ø"/>
            </a:pPr>
            <a:endParaRPr lang="hu-H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3655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104" y="0"/>
            <a:ext cx="6881792" cy="685800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375385" y="1973179"/>
            <a:ext cx="1058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SWOT-elemzés</a:t>
            </a:r>
            <a:endParaRPr lang="hu-HU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141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948188" y="2725854"/>
            <a:ext cx="7200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A fejlesztés kulcsterületei</a:t>
            </a:r>
            <a:endParaRPr lang="hu-HU" sz="40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85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164657" y="598671"/>
            <a:ext cx="7393606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hu-HU" sz="28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A gyűjtemények átértelmezése,  fenntarthatóságuk biztosítása, a hozzáférés segítése</a:t>
            </a:r>
            <a:endParaRPr lang="hu-HU" sz="28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1232233" y="1466601"/>
            <a:ext cx="732603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hu-HU" sz="2000" dirty="0" smtClean="0">
                <a:latin typeface="Arial Narrow" panose="020B0606020202030204" pitchFamily="34" charset="0"/>
              </a:rPr>
              <a:t>Komplex gyűjtemények:  - fizikai – digitális, digitalizált, vásárolt- előfizetett – saját előállítású, megőrzés és felhasználás, gondolkodásmód! (könyv- és nyomtatott </a:t>
            </a:r>
            <a:r>
              <a:rPr lang="hu-HU" sz="2000" dirty="0" err="1" smtClean="0">
                <a:latin typeface="Arial Narrow" panose="020B0606020202030204" pitchFamily="34" charset="0"/>
              </a:rPr>
              <a:t>dok</a:t>
            </a:r>
            <a:r>
              <a:rPr lang="hu-HU" sz="2000" dirty="0" smtClean="0">
                <a:latin typeface="Arial Narrow" panose="020B0606020202030204" pitchFamily="34" charset="0"/>
              </a:rPr>
              <a:t>. központú) Kinek? Jelen és jövő felhasználói ↔ pénzügyi és vagyongazdálkodási részlegek, ellenőrök</a:t>
            </a:r>
          </a:p>
          <a:p>
            <a:pPr marL="342900" indent="-342900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hu-HU" sz="2000" dirty="0" smtClean="0">
                <a:latin typeface="Arial Narrow" panose="020B0606020202030204" pitchFamily="34" charset="0"/>
              </a:rPr>
              <a:t>Feladatok</a:t>
            </a:r>
          </a:p>
          <a:p>
            <a:pPr marL="800100" lvl="1" indent="-342900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hu-HU" sz="2000" dirty="0">
                <a:latin typeface="Arial Narrow" panose="020B0606020202030204" pitchFamily="34" charset="0"/>
              </a:rPr>
              <a:t>f</a:t>
            </a:r>
            <a:r>
              <a:rPr lang="hu-HU" sz="2000" dirty="0" smtClean="0">
                <a:latin typeface="Arial Narrow" panose="020B0606020202030204" pitchFamily="34" charset="0"/>
              </a:rPr>
              <a:t>eltártság és láthatóság növelése, </a:t>
            </a:r>
            <a:r>
              <a:rPr lang="hu-HU" sz="2000" b="1" dirty="0" smtClean="0">
                <a:latin typeface="Arial Narrow" panose="020B0606020202030204" pitchFamily="34" charset="0"/>
              </a:rPr>
              <a:t>korszerű könyvtári platform</a:t>
            </a:r>
          </a:p>
          <a:p>
            <a:pPr marL="800100" lvl="1" indent="-342900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hu-HU" sz="2000" dirty="0" smtClean="0">
                <a:latin typeface="Arial Narrow" panose="020B0606020202030204" pitchFamily="34" charset="0"/>
              </a:rPr>
              <a:t>kiválasztott gyűjteményrészek megőrzése (összehangolva)</a:t>
            </a:r>
          </a:p>
          <a:p>
            <a:pPr marL="800100" lvl="1" indent="-342900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hu-HU" sz="2000" dirty="0" smtClean="0">
                <a:latin typeface="Arial Narrow" panose="020B0606020202030204" pitchFamily="34" charset="0"/>
              </a:rPr>
              <a:t>EISZ program folytatása (magyar tartalom is – de nem így!)</a:t>
            </a:r>
          </a:p>
          <a:p>
            <a:pPr marL="800100" lvl="1" indent="-342900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hu-HU" sz="2000" dirty="0" smtClean="0">
                <a:latin typeface="Arial Narrow" panose="020B0606020202030204" pitchFamily="34" charset="0"/>
              </a:rPr>
              <a:t>digitalizálás (KDS,…mi történik?).</a:t>
            </a:r>
          </a:p>
          <a:p>
            <a:pPr marL="800100" lvl="1" indent="-342900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hu-HU" sz="2000" dirty="0" smtClean="0">
                <a:latin typeface="Arial Narrow" panose="020B0606020202030204" pitchFamily="34" charset="0"/>
              </a:rPr>
              <a:t>egyetemi digitális tartalmak elérhetősége (szabványosítás, közösségi platformok, stb.)</a:t>
            </a:r>
          </a:p>
          <a:p>
            <a:pPr marL="800100" lvl="1" indent="-342900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hu-HU" sz="2000" dirty="0" smtClean="0">
                <a:latin typeface="Arial Narrow" panose="020B0606020202030204" pitchFamily="34" charset="0"/>
              </a:rPr>
              <a:t>könyvtárak által fejlesztett digitális gyűjtemények integrálása tartalomszolgáltató rendszerekbe</a:t>
            </a:r>
          </a:p>
          <a:p>
            <a:pPr marL="800100" lvl="1" indent="-342900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hu-HU" sz="2000" dirty="0" smtClean="0">
                <a:latin typeface="Arial Narrow" panose="020B0606020202030204" pitchFamily="34" charset="0"/>
              </a:rPr>
              <a:t>digitális kompetenciák fejlesztése (hozzáférés segítése)</a:t>
            </a:r>
          </a:p>
          <a:p>
            <a:pPr marL="800100" lvl="1" indent="-342900">
              <a:buClr>
                <a:srgbClr val="FFC000"/>
              </a:buClr>
              <a:buFont typeface="Wingdings" panose="05000000000000000000" pitchFamily="2" charset="2"/>
              <a:buChar char="Ø"/>
            </a:pPr>
            <a:endParaRPr lang="hu-H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8038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371700" y="656423"/>
            <a:ext cx="7200900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hu-HU" sz="2800" b="1" dirty="0">
                <a:solidFill>
                  <a:srgbClr val="002060"/>
                </a:solidFill>
                <a:latin typeface="Arial Narrow" panose="020B0606020202030204" pitchFamily="34" charset="0"/>
              </a:rPr>
              <a:t>Kutatástámogatás, tudásmenedzsment, a tudományos eredmények </a:t>
            </a:r>
            <a:r>
              <a:rPr lang="hu-HU" sz="2800" b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disszeminációja</a:t>
            </a:r>
            <a:endParaRPr lang="hu-HU" sz="28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1078029" y="1524353"/>
            <a:ext cx="7344075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hu-HU" sz="2000" dirty="0" smtClean="0">
                <a:latin typeface="Arial Narrow" panose="020B0606020202030204" pitchFamily="34" charset="0"/>
              </a:rPr>
              <a:t>Könyvtári alapfeladat: </a:t>
            </a:r>
            <a:r>
              <a:rPr lang="hu-HU" sz="2000" b="1" dirty="0" smtClean="0">
                <a:latin typeface="Arial Narrow" panose="020B0606020202030204" pitchFamily="34" charset="0"/>
              </a:rPr>
              <a:t>kutatástámogatás, intézményi tudásmenedzsment</a:t>
            </a:r>
            <a:r>
              <a:rPr lang="hu-HU" sz="2000" dirty="0" smtClean="0">
                <a:latin typeface="Arial Narrow" panose="020B0606020202030204" pitchFamily="34" charset="0"/>
              </a:rPr>
              <a:t>, </a:t>
            </a:r>
            <a:r>
              <a:rPr lang="hu-HU" sz="2000" b="1" dirty="0" smtClean="0">
                <a:latin typeface="Arial Narrow" panose="020B0606020202030204" pitchFamily="34" charset="0"/>
              </a:rPr>
              <a:t>nyílt elérésű tudomány</a:t>
            </a:r>
          </a:p>
          <a:p>
            <a:pPr marL="342900" indent="-342900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hu-HU" sz="2000" dirty="0" smtClean="0">
                <a:latin typeface="Arial Narrow" panose="020B0606020202030204" pitchFamily="34" charset="0"/>
              </a:rPr>
              <a:t>Tudományos kommunikáció világa, tudományos eredmények értékelése</a:t>
            </a:r>
          </a:p>
          <a:p>
            <a:pPr marL="342900" indent="-342900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hu-HU" sz="2000" dirty="0" smtClean="0">
                <a:latin typeface="Arial Narrow" panose="020B0606020202030204" pitchFamily="34" charset="0"/>
              </a:rPr>
              <a:t>Feladatok</a:t>
            </a:r>
          </a:p>
          <a:p>
            <a:pPr marL="800100" lvl="1" indent="-342900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hu-HU" sz="2000" dirty="0" smtClean="0">
                <a:latin typeface="Arial Narrow" panose="020B0606020202030204" pitchFamily="34" charset="0"/>
              </a:rPr>
              <a:t>nyílt </a:t>
            </a:r>
            <a:r>
              <a:rPr lang="hu-HU" sz="2000" dirty="0" err="1">
                <a:latin typeface="Arial Narrow" panose="020B0606020202030204" pitchFamily="34" charset="0"/>
              </a:rPr>
              <a:t>hozzáférésű</a:t>
            </a:r>
            <a:r>
              <a:rPr lang="hu-HU" sz="2000" dirty="0">
                <a:latin typeface="Arial Narrow" panose="020B0606020202030204" pitchFamily="34" charset="0"/>
              </a:rPr>
              <a:t> közzétételi csatornák (</a:t>
            </a:r>
            <a:r>
              <a:rPr lang="hu-HU" sz="2000" dirty="0" err="1">
                <a:latin typeface="Arial Narrow" panose="020B0606020202030204" pitchFamily="34" charset="0"/>
              </a:rPr>
              <a:t>repozitóriumok</a:t>
            </a:r>
            <a:r>
              <a:rPr lang="hu-HU" sz="2000" dirty="0">
                <a:latin typeface="Arial Narrow" panose="020B0606020202030204" pitchFamily="34" charset="0"/>
              </a:rPr>
              <a:t>, OA folyóiratok) működtetése </a:t>
            </a:r>
            <a:endParaRPr lang="hu-HU" sz="2000" dirty="0" smtClean="0">
              <a:latin typeface="Arial Narrow" panose="020B0606020202030204" pitchFamily="34" charset="0"/>
            </a:endParaRPr>
          </a:p>
          <a:p>
            <a:pPr marL="800100" lvl="1" indent="-342900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hu-HU" sz="2000" dirty="0" smtClean="0">
                <a:latin typeface="Arial Narrow" panose="020B0606020202030204" pitchFamily="34" charset="0"/>
              </a:rPr>
              <a:t>intézményi </a:t>
            </a:r>
            <a:r>
              <a:rPr lang="hu-HU" sz="2000" dirty="0" err="1">
                <a:latin typeface="Arial Narrow" panose="020B0606020202030204" pitchFamily="34" charset="0"/>
              </a:rPr>
              <a:t>repozitóriumok</a:t>
            </a:r>
            <a:r>
              <a:rPr lang="hu-HU" sz="2000" dirty="0">
                <a:latin typeface="Arial Narrow" panose="020B0606020202030204" pitchFamily="34" charset="0"/>
              </a:rPr>
              <a:t> </a:t>
            </a:r>
            <a:r>
              <a:rPr lang="hu-HU" sz="2000" dirty="0" smtClean="0">
                <a:latin typeface="Arial Narrow" panose="020B0606020202030204" pitchFamily="34" charset="0"/>
              </a:rPr>
              <a:t>beépítése </a:t>
            </a:r>
            <a:r>
              <a:rPr lang="hu-HU" sz="2000" dirty="0">
                <a:latin typeface="Arial Narrow" panose="020B0606020202030204" pitchFamily="34" charset="0"/>
              </a:rPr>
              <a:t>a kutatási ciklusba, </a:t>
            </a:r>
            <a:r>
              <a:rPr lang="hu-HU" sz="2000" dirty="0" smtClean="0">
                <a:latin typeface="Arial Narrow" panose="020B0606020202030204" pitchFamily="34" charset="0"/>
              </a:rPr>
              <a:t>intézményi </a:t>
            </a:r>
            <a:r>
              <a:rPr lang="hu-HU" sz="2000" dirty="0">
                <a:latin typeface="Arial Narrow" panose="020B0606020202030204" pitchFamily="34" charset="0"/>
              </a:rPr>
              <a:t>kutatási információs </a:t>
            </a:r>
            <a:r>
              <a:rPr lang="hu-HU" sz="2000" dirty="0" smtClean="0">
                <a:latin typeface="Arial Narrow" panose="020B0606020202030204" pitchFamily="34" charset="0"/>
              </a:rPr>
              <a:t>rendszerekhez </a:t>
            </a:r>
            <a:r>
              <a:rPr lang="hu-HU" sz="2000" dirty="0">
                <a:latin typeface="Arial Narrow" panose="020B0606020202030204" pitchFamily="34" charset="0"/>
              </a:rPr>
              <a:t>(CRIS</a:t>
            </a:r>
            <a:r>
              <a:rPr lang="hu-HU" sz="2000" dirty="0" smtClean="0">
                <a:latin typeface="Arial Narrow" panose="020B0606020202030204" pitchFamily="34" charset="0"/>
              </a:rPr>
              <a:t>) illesztés</a:t>
            </a:r>
            <a:endParaRPr lang="hu-HU" sz="2000" dirty="0">
              <a:latin typeface="Arial Narrow" panose="020B0606020202030204" pitchFamily="34" charset="0"/>
            </a:endParaRPr>
          </a:p>
          <a:p>
            <a:pPr marL="800100" lvl="1" indent="-342900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hu-HU" sz="2000" dirty="0" smtClean="0">
                <a:latin typeface="Arial Narrow" panose="020B0606020202030204" pitchFamily="34" charset="0"/>
              </a:rPr>
              <a:t>új </a:t>
            </a:r>
            <a:r>
              <a:rPr lang="hu-HU" sz="2000" dirty="0">
                <a:latin typeface="Arial Narrow" panose="020B0606020202030204" pitchFamily="34" charset="0"/>
              </a:rPr>
              <a:t>szemléletű kutatásmenedzsment támogatása a tudományos kommunikáció új formáinak bemutatásával </a:t>
            </a:r>
            <a:r>
              <a:rPr lang="hu-HU" sz="2000" dirty="0" smtClean="0">
                <a:latin typeface="Arial Narrow" panose="020B0606020202030204" pitchFamily="34" charset="0"/>
              </a:rPr>
              <a:t>(OA, közösségi </a:t>
            </a:r>
            <a:r>
              <a:rPr lang="hu-HU" sz="2000" dirty="0">
                <a:latin typeface="Arial Narrow" panose="020B0606020202030204" pitchFamily="34" charset="0"/>
              </a:rPr>
              <a:t>lektorálás, közösségi </a:t>
            </a:r>
            <a:r>
              <a:rPr lang="hu-HU" sz="2000" dirty="0" smtClean="0">
                <a:latin typeface="Arial Narrow" panose="020B0606020202030204" pitchFamily="34" charset="0"/>
              </a:rPr>
              <a:t>médiumok, </a:t>
            </a:r>
            <a:r>
              <a:rPr lang="hu-HU" sz="2000" dirty="0">
                <a:latin typeface="Arial Narrow" panose="020B0606020202030204" pitchFamily="34" charset="0"/>
              </a:rPr>
              <a:t>alternatív </a:t>
            </a:r>
            <a:r>
              <a:rPr lang="hu-HU" sz="2000" dirty="0" smtClean="0">
                <a:latin typeface="Arial Narrow" panose="020B0606020202030204" pitchFamily="34" charset="0"/>
              </a:rPr>
              <a:t>hatásmérés…)</a:t>
            </a:r>
            <a:endParaRPr lang="hu-HU" sz="2000" dirty="0">
              <a:latin typeface="Arial Narrow" panose="020B0606020202030204" pitchFamily="34" charset="0"/>
            </a:endParaRPr>
          </a:p>
          <a:p>
            <a:pPr marL="800100" lvl="1" indent="-342900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hu-HU" sz="2000" dirty="0" smtClean="0">
                <a:latin typeface="Arial Narrow" panose="020B0606020202030204" pitchFamily="34" charset="0"/>
              </a:rPr>
              <a:t>nyílt </a:t>
            </a:r>
            <a:r>
              <a:rPr lang="hu-HU" sz="2000" dirty="0">
                <a:latin typeface="Arial Narrow" panose="020B0606020202030204" pitchFamily="34" charset="0"/>
              </a:rPr>
              <a:t>hozzáférés piaci modelljének </a:t>
            </a:r>
            <a:r>
              <a:rPr lang="hu-HU" sz="2000" dirty="0" smtClean="0">
                <a:latin typeface="Arial Narrow" panose="020B0606020202030204" pitchFamily="34" charset="0"/>
              </a:rPr>
              <a:t>alakítása(közzétételi díjak, </a:t>
            </a:r>
            <a:r>
              <a:rPr lang="hu-HU" sz="2000" dirty="0">
                <a:latin typeface="Arial Narrow" panose="020B0606020202030204" pitchFamily="34" charset="0"/>
              </a:rPr>
              <a:t>kiadói kettős </a:t>
            </a:r>
            <a:r>
              <a:rPr lang="hu-HU" sz="2000" dirty="0" smtClean="0">
                <a:latin typeface="Arial Narrow" panose="020B0606020202030204" pitchFamily="34" charset="0"/>
              </a:rPr>
              <a:t>haszonszerzés, keretmegállapodások, stb.)</a:t>
            </a:r>
            <a:endParaRPr lang="hu-HU" sz="2000" dirty="0">
              <a:latin typeface="Arial Narrow" panose="020B0606020202030204" pitchFamily="34" charset="0"/>
            </a:endParaRPr>
          </a:p>
          <a:p>
            <a:pPr marL="800100" lvl="1" indent="-342900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hu-HU" sz="2000" dirty="0" smtClean="0">
                <a:latin typeface="Arial Narrow" panose="020B0606020202030204" pitchFamily="34" charset="0"/>
              </a:rPr>
              <a:t>kutatási </a:t>
            </a:r>
            <a:r>
              <a:rPr lang="hu-HU" sz="2000" dirty="0">
                <a:latin typeface="Arial Narrow" panose="020B0606020202030204" pitchFamily="34" charset="0"/>
              </a:rPr>
              <a:t>adatkezelés támogatása, kutatási adatok nyilvánosságának és újrahasznosíthatóságának </a:t>
            </a:r>
            <a:r>
              <a:rPr lang="hu-HU" sz="2000" dirty="0" smtClean="0">
                <a:latin typeface="Arial Narrow" panose="020B0606020202030204" pitchFamily="34" charset="0"/>
              </a:rPr>
              <a:t>népszerűsítése (FAIR </a:t>
            </a:r>
            <a:r>
              <a:rPr lang="hu-HU" sz="2000" dirty="0" err="1" smtClean="0">
                <a:latin typeface="Arial Narrow" panose="020B0606020202030204" pitchFamily="34" charset="0"/>
              </a:rPr>
              <a:t>data</a:t>
            </a:r>
            <a:r>
              <a:rPr lang="hu-HU" sz="2000" dirty="0">
                <a:latin typeface="Arial Narrow" panose="020B0606020202030204" pitchFamily="34" charset="0"/>
              </a:rPr>
              <a:t>)</a:t>
            </a:r>
          </a:p>
          <a:p>
            <a:pPr marL="800100" lvl="1" indent="-342900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hu-HU" sz="2000" dirty="0" smtClean="0">
                <a:latin typeface="Arial Narrow" panose="020B0606020202030204" pitchFamily="34" charset="0"/>
              </a:rPr>
              <a:t>etikus </a:t>
            </a:r>
            <a:r>
              <a:rPr lang="hu-HU" sz="2000" dirty="0">
                <a:latin typeface="Arial Narrow" panose="020B0606020202030204" pitchFamily="34" charset="0"/>
              </a:rPr>
              <a:t>és felelős kutatási modellek és magatartás </a:t>
            </a:r>
            <a:r>
              <a:rPr lang="hu-HU" sz="2000" dirty="0" smtClean="0">
                <a:latin typeface="Arial Narrow" panose="020B0606020202030204" pitchFamily="34" charset="0"/>
              </a:rPr>
              <a:t>támogatása </a:t>
            </a:r>
            <a:endParaRPr lang="hu-HU" sz="2000" dirty="0">
              <a:latin typeface="Arial Narrow" panose="020B0606020202030204" pitchFamily="34" charset="0"/>
            </a:endParaRPr>
          </a:p>
          <a:p>
            <a:pPr marL="800100" lvl="1" indent="-342900">
              <a:buClr>
                <a:srgbClr val="FFC000"/>
              </a:buClr>
              <a:buFont typeface="Wingdings" panose="05000000000000000000" pitchFamily="2" charset="2"/>
              <a:buChar char="Ø"/>
            </a:pPr>
            <a:endParaRPr lang="hu-H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4935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212783" y="656422"/>
            <a:ext cx="7340567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hu-HU" sz="28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A hallgatói eredményesség támogatása, tanulástámogatás</a:t>
            </a:r>
            <a:endParaRPr lang="hu-HU" sz="28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1049155" y="1448918"/>
            <a:ext cx="732482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hu-HU" sz="2000" dirty="0" smtClean="0">
                <a:latin typeface="Arial Narrow" panose="020B0606020202030204" pitchFamily="34" charset="0"/>
              </a:rPr>
              <a:t>Tananyag és irodalom, tanulási tér, </a:t>
            </a:r>
            <a:r>
              <a:rPr lang="hu-HU" sz="2000" b="1" dirty="0" smtClean="0">
                <a:latin typeface="Arial Narrow" panose="020B0606020202030204" pitchFamily="34" charset="0"/>
              </a:rPr>
              <a:t>tanulási és információfelhasználási készségek fejlesztése</a:t>
            </a:r>
            <a:r>
              <a:rPr lang="hu-HU" sz="2000" dirty="0" smtClean="0">
                <a:latin typeface="Arial Narrow" panose="020B0606020202030204" pitchFamily="34" charset="0"/>
              </a:rPr>
              <a:t>, idegen nyelv oktatás bázisa</a:t>
            </a:r>
          </a:p>
          <a:p>
            <a:pPr marL="342900" indent="-342900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hu-HU" sz="2000" dirty="0" smtClean="0">
                <a:latin typeface="Arial Narrow" panose="020B0606020202030204" pitchFamily="34" charset="0"/>
              </a:rPr>
              <a:t>Feladatok</a:t>
            </a:r>
          </a:p>
          <a:p>
            <a:pPr marL="800100" lvl="1" indent="-342900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hu-HU" sz="2000" dirty="0" smtClean="0">
                <a:latin typeface="Arial Narrow" panose="020B0606020202030204" pitchFamily="34" charset="0"/>
              </a:rPr>
              <a:t>tanulási </a:t>
            </a:r>
            <a:r>
              <a:rPr lang="hu-HU" sz="2000" dirty="0">
                <a:latin typeface="Arial Narrow" panose="020B0606020202030204" pitchFamily="34" charset="0"/>
              </a:rPr>
              <a:t>készségek </a:t>
            </a:r>
            <a:r>
              <a:rPr lang="hu-HU" sz="2000" dirty="0" smtClean="0">
                <a:latin typeface="Arial Narrow" panose="020B0606020202030204" pitchFamily="34" charset="0"/>
              </a:rPr>
              <a:t>és információ felhasználás fejlesztését </a:t>
            </a:r>
            <a:r>
              <a:rPr lang="hu-HU" sz="2000" dirty="0">
                <a:latin typeface="Arial Narrow" panose="020B0606020202030204" pitchFamily="34" charset="0"/>
              </a:rPr>
              <a:t>szolgáló </a:t>
            </a:r>
            <a:r>
              <a:rPr lang="hu-HU" sz="2000" dirty="0" smtClean="0">
                <a:latin typeface="Arial Narrow" panose="020B0606020202030204" pitchFamily="34" charset="0"/>
              </a:rPr>
              <a:t>oktatás és személyre </a:t>
            </a:r>
            <a:r>
              <a:rPr lang="hu-HU" sz="2000" dirty="0">
                <a:latin typeface="Arial Narrow" panose="020B0606020202030204" pitchFamily="34" charset="0"/>
              </a:rPr>
              <a:t>szabott </a:t>
            </a:r>
            <a:r>
              <a:rPr lang="hu-HU" sz="2000" smtClean="0">
                <a:latin typeface="Arial Narrow" panose="020B0606020202030204" pitchFamily="34" charset="0"/>
              </a:rPr>
              <a:t>tanácsadás, [tantervbe </a:t>
            </a:r>
            <a:r>
              <a:rPr lang="hu-HU" sz="2000" dirty="0">
                <a:latin typeface="Arial Narrow" panose="020B0606020202030204" pitchFamily="34" charset="0"/>
              </a:rPr>
              <a:t>illesztett, kredites képzések (információ-felhasználás, hivatkozás, tudományos és szakmai </a:t>
            </a:r>
            <a:r>
              <a:rPr lang="hu-HU" sz="2000">
                <a:latin typeface="Arial Narrow" panose="020B0606020202030204" pitchFamily="34" charset="0"/>
              </a:rPr>
              <a:t>kommunikáció</a:t>
            </a:r>
            <a:r>
              <a:rPr lang="hu-HU" sz="2000" smtClean="0">
                <a:latin typeface="Arial Narrow" panose="020B0606020202030204" pitchFamily="34" charset="0"/>
              </a:rPr>
              <a:t>…)]</a:t>
            </a:r>
            <a:endParaRPr lang="hu-HU" sz="2000" dirty="0">
              <a:latin typeface="Arial Narrow" panose="020B0606020202030204" pitchFamily="34" charset="0"/>
            </a:endParaRPr>
          </a:p>
          <a:p>
            <a:pPr marL="800100" lvl="1" indent="-342900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hu-HU" sz="2000" smtClean="0">
                <a:latin typeface="Arial Narrow" panose="020B0606020202030204" pitchFamily="34" charset="0"/>
              </a:rPr>
              <a:t>hallgatói </a:t>
            </a:r>
            <a:r>
              <a:rPr lang="hu-HU" sz="2000" dirty="0">
                <a:latin typeface="Arial Narrow" panose="020B0606020202030204" pitchFamily="34" charset="0"/>
              </a:rPr>
              <a:t>sikerességet és a forráshasználatot támogató online </a:t>
            </a:r>
            <a:r>
              <a:rPr lang="hu-HU" sz="2000" dirty="0" smtClean="0">
                <a:latin typeface="Arial Narrow" panose="020B0606020202030204" pitchFamily="34" charset="0"/>
              </a:rPr>
              <a:t>segédletek, e-</a:t>
            </a:r>
            <a:r>
              <a:rPr lang="hu-HU" sz="2000" dirty="0" err="1" smtClean="0">
                <a:latin typeface="Arial Narrow" panose="020B0606020202030204" pitchFamily="34" charset="0"/>
              </a:rPr>
              <a:t>learning</a:t>
            </a:r>
            <a:r>
              <a:rPr lang="hu-HU" sz="2000" dirty="0" smtClean="0">
                <a:latin typeface="Arial Narrow" panose="020B0606020202030204" pitchFamily="34" charset="0"/>
              </a:rPr>
              <a:t> objektumok</a:t>
            </a:r>
          </a:p>
          <a:p>
            <a:pPr marL="800100" lvl="1" indent="-342900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hu-HU" sz="2000" dirty="0" smtClean="0">
                <a:latin typeface="Arial Narrow" panose="020B0606020202030204" pitchFamily="34" charset="0"/>
              </a:rPr>
              <a:t>csoportos </a:t>
            </a:r>
            <a:r>
              <a:rPr lang="hu-HU" sz="2000" dirty="0" smtClean="0">
                <a:latin typeface="Arial Narrow" panose="020B0606020202030204" pitchFamily="34" charset="0"/>
              </a:rPr>
              <a:t>tanulás támogatása – rugalmas tanulási terek, IT eszközök és alkalmazások</a:t>
            </a:r>
          </a:p>
          <a:p>
            <a:pPr marL="800100" lvl="1" indent="-342900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hu-HU" sz="2000" dirty="0" smtClean="0">
                <a:latin typeface="Arial Narrow" panose="020B0606020202030204" pitchFamily="34" charset="0"/>
              </a:rPr>
              <a:t>nyelvi laborok és digitális anyagok </a:t>
            </a:r>
            <a:r>
              <a:rPr lang="hu-HU" sz="2000" i="1" dirty="0" smtClean="0">
                <a:latin typeface="Arial Narrow" panose="020B0606020202030204" pitchFamily="34" charset="0"/>
              </a:rPr>
              <a:t>(beavatkozási pont</a:t>
            </a:r>
            <a:r>
              <a:rPr lang="hu-HU" sz="2000" dirty="0" smtClean="0">
                <a:latin typeface="Arial Narrow" panose="020B0606020202030204" pitchFamily="34" charset="0"/>
              </a:rPr>
              <a:t>)</a:t>
            </a:r>
          </a:p>
          <a:p>
            <a:pPr marL="800100" lvl="1" indent="-342900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hu-HU" sz="2000" dirty="0" smtClean="0">
                <a:latin typeface="Arial Narrow" panose="020B0606020202030204" pitchFamily="34" charset="0"/>
              </a:rPr>
              <a:t>akadálymentesség – terek és elektronikus alkalmazások</a:t>
            </a:r>
          </a:p>
          <a:p>
            <a:pPr marL="800100" lvl="1" indent="-342900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hu-HU" sz="2000" dirty="0" smtClean="0">
                <a:latin typeface="Arial Narrow" panose="020B0606020202030204" pitchFamily="34" charset="0"/>
              </a:rPr>
              <a:t>hallgatói dolgozatok kezelése, megőrzése, plágium detektálás </a:t>
            </a:r>
            <a:r>
              <a:rPr lang="hu-HU" sz="2000" i="1" dirty="0" smtClean="0">
                <a:latin typeface="Arial Narrow" panose="020B0606020202030204" pitchFamily="34" charset="0"/>
              </a:rPr>
              <a:t>(beavatkozási pont)</a:t>
            </a:r>
            <a:endParaRPr lang="hu-HU" sz="2000" i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08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928938" y="2485223"/>
            <a:ext cx="72009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Közvetítő eszközök és mechanizmusok</a:t>
            </a:r>
            <a:endParaRPr lang="hu-HU" sz="40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78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064996" y="589046"/>
            <a:ext cx="7369442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hu-HU" sz="28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Humán erőforrás, vezetés</a:t>
            </a:r>
            <a:r>
              <a:rPr lang="hu-HU" sz="2800" b="1" dirty="0">
                <a:solidFill>
                  <a:srgbClr val="002060"/>
                </a:solidFill>
                <a:latin typeface="Arial Narrow" panose="020B0606020202030204" pitchFamily="34" charset="0"/>
              </a:rPr>
              <a:t>, szervezeti kultúra, szakértelem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1211179" y="1456976"/>
            <a:ext cx="707707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hu-HU" sz="2000" dirty="0">
                <a:latin typeface="Arial Narrow" panose="020B0606020202030204" pitchFamily="34" charset="0"/>
              </a:rPr>
              <a:t>Szakemberek – képzettség, létszám, fizetések (könyvtárosképzés, továbbképzés, önképzés…)</a:t>
            </a:r>
          </a:p>
          <a:p>
            <a:pPr marL="342900" indent="-342900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hu-HU" sz="2000" dirty="0" smtClean="0">
                <a:latin typeface="Arial Narrow" panose="020B0606020202030204" pitchFamily="34" charset="0"/>
              </a:rPr>
              <a:t>Gyors változások: felsőoktatás, tudomány, könyvtári tevékenységek – stratégia, szakmai politikák, szervezeti kultúra</a:t>
            </a:r>
          </a:p>
          <a:p>
            <a:pPr marL="342900" indent="-342900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hu-HU" sz="2000" dirty="0" smtClean="0">
                <a:latin typeface="Arial Narrow" panose="020B0606020202030204" pitchFamily="34" charset="0"/>
              </a:rPr>
              <a:t>Feladatok</a:t>
            </a:r>
          </a:p>
          <a:p>
            <a:pPr marL="800100" lvl="1" indent="-342900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hu-HU" sz="2000" dirty="0" smtClean="0">
                <a:latin typeface="Arial Narrow" panose="020B0606020202030204" pitchFamily="34" charset="0"/>
              </a:rPr>
              <a:t>munkaerő </a:t>
            </a:r>
            <a:r>
              <a:rPr lang="hu-HU" sz="2000" dirty="0">
                <a:latin typeface="Arial Narrow" panose="020B0606020202030204" pitchFamily="34" charset="0"/>
              </a:rPr>
              <a:t>utánpótlást </a:t>
            </a:r>
            <a:r>
              <a:rPr lang="hu-HU" sz="2000" dirty="0" smtClean="0">
                <a:latin typeface="Arial Narrow" panose="020B0606020202030204" pitchFamily="34" charset="0"/>
              </a:rPr>
              <a:t>biztosító, </a:t>
            </a:r>
            <a:r>
              <a:rPr lang="hu-HU" sz="2000" dirty="0">
                <a:latin typeface="Arial Narrow" panose="020B0606020202030204" pitchFamily="34" charset="0"/>
              </a:rPr>
              <a:t>egyéni pályaépítést </a:t>
            </a:r>
            <a:r>
              <a:rPr lang="hu-HU" sz="2000" dirty="0" smtClean="0">
                <a:latin typeface="Arial Narrow" panose="020B0606020202030204" pitchFamily="34" charset="0"/>
              </a:rPr>
              <a:t>támogató </a:t>
            </a:r>
            <a:r>
              <a:rPr lang="hu-HU" sz="2000" dirty="0">
                <a:latin typeface="Arial Narrow" panose="020B0606020202030204" pitchFamily="34" charset="0"/>
              </a:rPr>
              <a:t>humánpolitika </a:t>
            </a:r>
            <a:r>
              <a:rPr lang="hu-HU" sz="2000" dirty="0" smtClean="0">
                <a:latin typeface="Arial Narrow" panose="020B0606020202030204" pitchFamily="34" charset="0"/>
              </a:rPr>
              <a:t>kidolgozása</a:t>
            </a:r>
          </a:p>
          <a:p>
            <a:pPr marL="800100" lvl="1" indent="-342900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hu-HU" sz="2000" dirty="0">
                <a:latin typeface="Arial Narrow" panose="020B0606020202030204" pitchFamily="34" charset="0"/>
              </a:rPr>
              <a:t>teljesítményértékelés rendszerének kidolgozása, alkalmazása, teljesítményelvű bérezés lehetőségének megteremtése</a:t>
            </a:r>
          </a:p>
          <a:p>
            <a:pPr marL="800100" lvl="1" indent="-342900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hu-HU" sz="2000" dirty="0" smtClean="0">
                <a:latin typeface="Arial Narrow" panose="020B0606020202030204" pitchFamily="34" charset="0"/>
              </a:rPr>
              <a:t>javaslattétel </a:t>
            </a:r>
            <a:r>
              <a:rPr lang="hu-HU" sz="2000" dirty="0">
                <a:latin typeface="Arial Narrow" panose="020B0606020202030204" pitchFamily="34" charset="0"/>
              </a:rPr>
              <a:t>az ezt támogató szabályozási környezet és </a:t>
            </a:r>
            <a:r>
              <a:rPr lang="hu-HU" sz="2000" b="1" dirty="0">
                <a:latin typeface="Arial Narrow" panose="020B0606020202030204" pitchFamily="34" charset="0"/>
              </a:rPr>
              <a:t>versenyképes bérezés </a:t>
            </a:r>
            <a:r>
              <a:rPr lang="hu-HU" sz="2000" dirty="0" smtClean="0">
                <a:latin typeface="Arial Narrow" panose="020B0606020202030204" pitchFamily="34" charset="0"/>
              </a:rPr>
              <a:t>kialakítására </a:t>
            </a:r>
            <a:r>
              <a:rPr lang="hu-HU" sz="2000" i="1" dirty="0" smtClean="0">
                <a:latin typeface="Arial Narrow" panose="020B0606020202030204" pitchFamily="34" charset="0"/>
              </a:rPr>
              <a:t>(beavatkozási pont)</a:t>
            </a:r>
          </a:p>
          <a:p>
            <a:pPr marL="800100" lvl="1" indent="-342900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hu-HU" sz="2000" dirty="0">
                <a:latin typeface="Arial Narrow" panose="020B0606020202030204" pitchFamily="34" charset="0"/>
              </a:rPr>
              <a:t>szervezeti struktúrák újragondolása (hierarchia meghaladása, szakértelmen és együttműködésen alapuló önálló munka)</a:t>
            </a:r>
          </a:p>
          <a:p>
            <a:pPr marL="800100" lvl="1" indent="-342900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hu-HU" sz="2000" dirty="0" smtClean="0">
                <a:latin typeface="Arial Narrow" panose="020B0606020202030204" pitchFamily="34" charset="0"/>
              </a:rPr>
              <a:t>folyamatos </a:t>
            </a:r>
            <a:r>
              <a:rPr lang="hu-HU" sz="2000" dirty="0" smtClean="0">
                <a:latin typeface="Arial Narrow" panose="020B0606020202030204" pitchFamily="34" charset="0"/>
              </a:rPr>
              <a:t>kompetenciafejlesztés, ehhez finanszírozási források szerzése </a:t>
            </a:r>
            <a:r>
              <a:rPr lang="hu-HU" sz="2000" i="1" dirty="0" smtClean="0">
                <a:latin typeface="Arial Narrow" panose="020B0606020202030204" pitchFamily="34" charset="0"/>
              </a:rPr>
              <a:t>(beavatkozási pont)</a:t>
            </a:r>
          </a:p>
        </p:txBody>
      </p:sp>
    </p:spTree>
    <p:extLst>
      <p:ext uri="{BB962C8B-B14F-4D97-AF65-F5344CB8AC3E}">
        <p14:creationId xmlns:p14="http://schemas.microsoft.com/office/powerpoint/2010/main" val="42998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362075" y="733425"/>
            <a:ext cx="7200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Kommunikáció</a:t>
            </a:r>
            <a:r>
              <a:rPr lang="hu-HU" sz="2800" b="1" dirty="0">
                <a:solidFill>
                  <a:srgbClr val="002060"/>
                </a:solidFill>
                <a:latin typeface="Arial Narrow" panose="020B0606020202030204" pitchFamily="34" charset="0"/>
              </a:rPr>
              <a:t>, márkaépítés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1357363" y="1564422"/>
            <a:ext cx="7077075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hu-HU" sz="2000" dirty="0" smtClean="0">
                <a:latin typeface="Arial Narrow" panose="020B0606020202030204" pitchFamily="34" charset="0"/>
              </a:rPr>
              <a:t>láthatóság</a:t>
            </a:r>
            <a:r>
              <a:rPr lang="hu-HU" sz="2000" dirty="0">
                <a:latin typeface="Arial Narrow" panose="020B0606020202030204" pitchFamily="34" charset="0"/>
              </a:rPr>
              <a:t>, sikerek, könyvtári szolgáltatásokban rejlő lehetőségek, harmadik misszió</a:t>
            </a:r>
            <a:r>
              <a:rPr lang="hu-HU" sz="2000" dirty="0" smtClean="0">
                <a:latin typeface="Arial Narrow" panose="020B0606020202030204" pitchFamily="34" charset="0"/>
              </a:rPr>
              <a:t>…→ </a:t>
            </a:r>
            <a:r>
              <a:rPr lang="hu-HU" sz="2000" b="1" i="1" dirty="0" smtClean="0">
                <a:latin typeface="Arial Narrow" panose="020B0606020202030204" pitchFamily="34" charset="0"/>
              </a:rPr>
              <a:t>márkaépítés</a:t>
            </a:r>
            <a:endParaRPr lang="hu-HU" sz="2000" b="1" i="1" dirty="0">
              <a:latin typeface="Arial Narrow" panose="020B0606020202030204" pitchFamily="34" charset="0"/>
            </a:endParaRPr>
          </a:p>
          <a:p>
            <a:pPr marL="342900" indent="-342900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hu-HU" sz="2000" dirty="0" smtClean="0">
                <a:latin typeface="Arial Narrow" panose="020B0606020202030204" pitchFamily="34" charset="0"/>
              </a:rPr>
              <a:t>minden érintett bevonása</a:t>
            </a:r>
          </a:p>
          <a:p>
            <a:pPr marL="342900" indent="-342900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hu-HU" sz="2000" dirty="0" smtClean="0">
                <a:latin typeface="Arial Narrow" panose="020B0606020202030204" pitchFamily="34" charset="0"/>
              </a:rPr>
              <a:t>Feladatok</a:t>
            </a:r>
          </a:p>
          <a:p>
            <a:pPr marL="800100" lvl="1" indent="-342900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hu-HU" sz="2000" dirty="0">
                <a:latin typeface="Arial Narrow" panose="020B0606020202030204" pitchFamily="34" charset="0"/>
              </a:rPr>
              <a:t>kommunikációs csatornák kialakítása a fenntartó és </a:t>
            </a:r>
            <a:r>
              <a:rPr lang="hu-HU" sz="2000" dirty="0" smtClean="0">
                <a:latin typeface="Arial Narrow" panose="020B0606020202030204" pitchFamily="34" charset="0"/>
              </a:rPr>
              <a:t>minden felhasználói kör irányába</a:t>
            </a:r>
          </a:p>
          <a:p>
            <a:pPr marL="800100" lvl="1" indent="-342900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hu-HU" sz="2000" dirty="0">
                <a:latin typeface="Arial Narrow" panose="020B0606020202030204" pitchFamily="34" charset="0"/>
              </a:rPr>
              <a:t>j</a:t>
            </a:r>
            <a:r>
              <a:rPr lang="hu-HU" sz="2000" dirty="0" smtClean="0">
                <a:latin typeface="Arial Narrow" panose="020B0606020202030204" pitchFamily="34" charset="0"/>
              </a:rPr>
              <a:t>elenlét a közösségi hálózatokon (óvatosan, ld. </a:t>
            </a:r>
            <a:r>
              <a:rPr lang="hu-HU" sz="2000" dirty="0" err="1" smtClean="0">
                <a:latin typeface="Arial Narrow" panose="020B0606020202030204" pitchFamily="34" charset="0"/>
              </a:rPr>
              <a:t>Facebook</a:t>
            </a:r>
            <a:r>
              <a:rPr lang="hu-HU" sz="2000" dirty="0" smtClean="0">
                <a:latin typeface="Arial Narrow" panose="020B0606020202030204" pitchFamily="34" charset="0"/>
              </a:rPr>
              <a:t>)</a:t>
            </a:r>
          </a:p>
          <a:p>
            <a:pPr marL="800100" lvl="1" indent="-342900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hu-HU" sz="2000" dirty="0" smtClean="0">
                <a:latin typeface="Arial Narrow" panose="020B0606020202030204" pitchFamily="34" charset="0"/>
              </a:rPr>
              <a:t>eredmények bemutatása – média megjelenések, konferenciák…</a:t>
            </a:r>
          </a:p>
          <a:p>
            <a:pPr marL="800100" lvl="1" indent="-342900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hu-HU" sz="2000" dirty="0" smtClean="0">
                <a:latin typeface="Arial Narrow" panose="020B0606020202030204" pitchFamily="34" charset="0"/>
              </a:rPr>
              <a:t>partner kapcsolatok erősítése  (felhasználói csoportok, szervezetek, szervezeti egységek, cégek…)</a:t>
            </a:r>
          </a:p>
          <a:p>
            <a:pPr marL="800100" lvl="1" indent="-342900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hu-HU" sz="2000" dirty="0" smtClean="0">
                <a:latin typeface="Arial Narrow" panose="020B0606020202030204" pitchFamily="34" charset="0"/>
              </a:rPr>
              <a:t>használói csoportok és munkatársak szokásainak, elégedettségének </a:t>
            </a:r>
            <a:r>
              <a:rPr lang="hu-HU" sz="2000" dirty="0" err="1" smtClean="0">
                <a:latin typeface="Arial Narrow" panose="020B0606020202030204" pitchFamily="34" charset="0"/>
              </a:rPr>
              <a:t>monitorozása</a:t>
            </a:r>
            <a:r>
              <a:rPr lang="hu-HU" sz="2000" dirty="0" smtClean="0">
                <a:latin typeface="Arial Narrow" panose="020B0606020202030204" pitchFamily="34" charset="0"/>
              </a:rPr>
              <a:t> (UX is), visszacsatolás</a:t>
            </a:r>
          </a:p>
          <a:p>
            <a:pPr marL="800100" lvl="1" indent="-342900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hu-HU" sz="2000" dirty="0" smtClean="0">
                <a:latin typeface="Arial Narrow" panose="020B0606020202030204" pitchFamily="34" charset="0"/>
              </a:rPr>
              <a:t>kompetenciafejlesztés a PR és marketing terén</a:t>
            </a:r>
          </a:p>
          <a:p>
            <a:pPr marL="800100" lvl="1" indent="-342900">
              <a:buClr>
                <a:srgbClr val="FFC000"/>
              </a:buClr>
              <a:buFont typeface="Wingdings" panose="05000000000000000000" pitchFamily="2" charset="2"/>
              <a:buChar char="Ø"/>
            </a:pPr>
            <a:endParaRPr lang="hu-HU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0096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362075" y="733425"/>
            <a:ext cx="7200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Dióhéj</a:t>
            </a:r>
            <a:endParaRPr lang="hu-HU" sz="28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943277" y="1275664"/>
            <a:ext cx="749587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hu-H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Kulcsterületek</a:t>
            </a:r>
          </a:p>
          <a:p>
            <a:pPr marL="800100" lvl="1" indent="-342900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hu-HU" dirty="0" smtClean="0">
                <a:latin typeface="Arial Narrow" panose="020B0606020202030204" pitchFamily="34" charset="0"/>
              </a:rPr>
              <a:t>a </a:t>
            </a:r>
            <a:r>
              <a:rPr lang="hu-HU" dirty="0">
                <a:latin typeface="Arial Narrow" panose="020B0606020202030204" pitchFamily="34" charset="0"/>
              </a:rPr>
              <a:t>digitalizálást és a nemzeti </a:t>
            </a:r>
            <a:r>
              <a:rPr lang="hu-HU" dirty="0" smtClean="0">
                <a:latin typeface="Arial Narrow" panose="020B0606020202030204" pitchFamily="34" charset="0"/>
              </a:rPr>
              <a:t>kulturális </a:t>
            </a:r>
            <a:r>
              <a:rPr lang="hu-HU" dirty="0">
                <a:latin typeface="Arial Narrow" panose="020B0606020202030204" pitchFamily="34" charset="0"/>
              </a:rPr>
              <a:t>örökség </a:t>
            </a:r>
            <a:r>
              <a:rPr lang="hu-HU" dirty="0" smtClean="0">
                <a:latin typeface="Arial Narrow" panose="020B0606020202030204" pitchFamily="34" charset="0"/>
              </a:rPr>
              <a:t>megőrzését </a:t>
            </a:r>
            <a:r>
              <a:rPr lang="hu-HU" dirty="0">
                <a:latin typeface="Arial Narrow" panose="020B0606020202030204" pitchFamily="34" charset="0"/>
              </a:rPr>
              <a:t>magában foglaló </a:t>
            </a:r>
            <a:r>
              <a:rPr lang="hu-HU" b="1" i="1" dirty="0">
                <a:latin typeface="Arial Narrow" panose="020B0606020202030204" pitchFamily="34" charset="0"/>
              </a:rPr>
              <a:t>gyűjteményépítés</a:t>
            </a:r>
            <a:r>
              <a:rPr lang="hu-HU" dirty="0">
                <a:latin typeface="Arial Narrow" panose="020B0606020202030204" pitchFamily="34" charset="0"/>
              </a:rPr>
              <a:t>,</a:t>
            </a:r>
          </a:p>
          <a:p>
            <a:pPr marL="800100" lvl="1" indent="-342900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hu-HU" dirty="0" smtClean="0">
                <a:latin typeface="Arial Narrow" panose="020B0606020202030204" pitchFamily="34" charset="0"/>
              </a:rPr>
              <a:t>a </a:t>
            </a:r>
            <a:r>
              <a:rPr lang="hu-HU" dirty="0">
                <a:latin typeface="Arial Narrow" panose="020B0606020202030204" pitchFamily="34" charset="0"/>
              </a:rPr>
              <a:t>nemzetközi hálózatokba beágyazott magyar </a:t>
            </a:r>
            <a:r>
              <a:rPr lang="hu-HU" b="1" i="1" dirty="0">
                <a:latin typeface="Arial Narrow" panose="020B0606020202030204" pitchFamily="34" charset="0"/>
              </a:rPr>
              <a:t>tudomány támogatása</a:t>
            </a:r>
            <a:r>
              <a:rPr lang="hu-HU" dirty="0">
                <a:latin typeface="Arial Narrow" panose="020B0606020202030204" pitchFamily="34" charset="0"/>
              </a:rPr>
              <a:t>,</a:t>
            </a:r>
          </a:p>
          <a:p>
            <a:pPr marL="800100" lvl="1" indent="-342900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hu-HU" dirty="0" smtClean="0">
                <a:latin typeface="Arial Narrow" panose="020B0606020202030204" pitchFamily="34" charset="0"/>
              </a:rPr>
              <a:t>a </a:t>
            </a:r>
            <a:r>
              <a:rPr lang="hu-HU" dirty="0">
                <a:latin typeface="Arial Narrow" panose="020B0606020202030204" pitchFamily="34" charset="0"/>
              </a:rPr>
              <a:t>felsőfokú oktatás és a </a:t>
            </a:r>
            <a:r>
              <a:rPr lang="hu-HU" b="1" i="1" dirty="0">
                <a:latin typeface="Arial Narrow" panose="020B0606020202030204" pitchFamily="34" charset="0"/>
              </a:rPr>
              <a:t>hallgatói eredményesség </a:t>
            </a:r>
            <a:r>
              <a:rPr lang="hu-HU" dirty="0" smtClean="0">
                <a:latin typeface="Arial Narrow" panose="020B0606020202030204" pitchFamily="34" charset="0"/>
              </a:rPr>
              <a:t>előmozdítása</a:t>
            </a:r>
          </a:p>
          <a:p>
            <a:pPr marL="800100" lvl="1" indent="-342900">
              <a:buClr>
                <a:srgbClr val="FFC000"/>
              </a:buClr>
              <a:buFont typeface="Wingdings" panose="05000000000000000000" pitchFamily="2" charset="2"/>
              <a:buChar char="Ø"/>
            </a:pPr>
            <a:endParaRPr lang="hu-HU" dirty="0">
              <a:latin typeface="Arial Narrow" panose="020B0606020202030204" pitchFamily="34" charset="0"/>
            </a:endParaRPr>
          </a:p>
          <a:p>
            <a:pPr marL="342900" indent="-342900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hu-H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Gyengeségek, veszélyek</a:t>
            </a:r>
          </a:p>
          <a:p>
            <a:pPr marL="800100" lvl="1" indent="-342900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hu-HU" dirty="0" smtClean="0">
                <a:latin typeface="Arial Narrow" panose="020B0606020202030204" pitchFamily="34" charset="0"/>
              </a:rPr>
              <a:t>finanszírozás </a:t>
            </a:r>
            <a:r>
              <a:rPr lang="hu-HU" dirty="0">
                <a:latin typeface="Arial Narrow" panose="020B0606020202030204" pitchFamily="34" charset="0"/>
              </a:rPr>
              <a:t>bizonytalanságából eredő infokommunikációs lemaradás,</a:t>
            </a:r>
          </a:p>
          <a:p>
            <a:pPr marL="800100" lvl="1" indent="-342900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hu-HU" dirty="0" smtClean="0">
                <a:latin typeface="Arial Narrow" panose="020B0606020202030204" pitchFamily="34" charset="0"/>
              </a:rPr>
              <a:t>humán </a:t>
            </a:r>
            <a:r>
              <a:rPr lang="hu-HU" dirty="0">
                <a:latin typeface="Arial Narrow" panose="020B0606020202030204" pitchFamily="34" charset="0"/>
              </a:rPr>
              <a:t>erőforrás utánpótlásának és megtartásának </a:t>
            </a:r>
            <a:r>
              <a:rPr lang="hu-HU" dirty="0" smtClean="0">
                <a:latin typeface="Arial Narrow" panose="020B0606020202030204" pitchFamily="34" charset="0"/>
              </a:rPr>
              <a:t>nehézségei - </a:t>
            </a:r>
            <a:r>
              <a:rPr lang="hu-HU" b="1" dirty="0" smtClean="0">
                <a:latin typeface="Arial Narrow" panose="020B0606020202030204" pitchFamily="34" charset="0"/>
              </a:rPr>
              <a:t>bérek</a:t>
            </a:r>
            <a:endParaRPr lang="hu-HU" b="1" dirty="0">
              <a:latin typeface="Arial Narrow" panose="020B0606020202030204" pitchFamily="34" charset="0"/>
            </a:endParaRPr>
          </a:p>
          <a:p>
            <a:pPr marL="800100" lvl="1" indent="-342900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hu-HU" dirty="0" smtClean="0">
                <a:latin typeface="Arial Narrow" panose="020B0606020202030204" pitchFamily="34" charset="0"/>
              </a:rPr>
              <a:t>munkatársi </a:t>
            </a:r>
            <a:r>
              <a:rPr lang="hu-HU" dirty="0">
                <a:latin typeface="Arial Narrow" panose="020B0606020202030204" pitchFamily="34" charset="0"/>
              </a:rPr>
              <a:t>kompetenciák avulása,</a:t>
            </a:r>
          </a:p>
          <a:p>
            <a:pPr marL="800100" lvl="1" indent="-342900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hu-HU" dirty="0" smtClean="0">
                <a:latin typeface="Arial Narrow" panose="020B0606020202030204" pitchFamily="34" charset="0"/>
              </a:rPr>
              <a:t>szerzői </a:t>
            </a:r>
            <a:r>
              <a:rPr lang="hu-HU" dirty="0">
                <a:latin typeface="Arial Narrow" panose="020B0606020202030204" pitchFamily="34" charset="0"/>
              </a:rPr>
              <a:t>jogi szabályozás problémái,</a:t>
            </a:r>
          </a:p>
          <a:p>
            <a:pPr marL="800100" lvl="1" indent="-342900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hu-HU" dirty="0" smtClean="0">
                <a:latin typeface="Arial Narrow" panose="020B0606020202030204" pitchFamily="34" charset="0"/>
              </a:rPr>
              <a:t>szabályozási </a:t>
            </a:r>
            <a:r>
              <a:rPr lang="hu-HU" dirty="0">
                <a:latin typeface="Arial Narrow" panose="020B0606020202030204" pitchFamily="34" charset="0"/>
              </a:rPr>
              <a:t>környezet </a:t>
            </a:r>
            <a:r>
              <a:rPr lang="hu-HU" dirty="0" smtClean="0">
                <a:latin typeface="Arial Narrow" panose="020B0606020202030204" pitchFamily="34" charset="0"/>
              </a:rPr>
              <a:t>nehézkessége</a:t>
            </a:r>
          </a:p>
          <a:p>
            <a:pPr marL="800100" lvl="1" indent="-342900">
              <a:buClr>
                <a:srgbClr val="FFC000"/>
              </a:buClr>
              <a:buFont typeface="Wingdings" panose="05000000000000000000" pitchFamily="2" charset="2"/>
              <a:buChar char="Ø"/>
            </a:pPr>
            <a:endParaRPr lang="hu-HU" dirty="0" smtClean="0">
              <a:latin typeface="Arial Narrow" panose="020B0606020202030204" pitchFamily="34" charset="0"/>
            </a:endParaRPr>
          </a:p>
          <a:p>
            <a:pPr marL="342900" indent="-342900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hu-H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A siker alapfeltételei</a:t>
            </a:r>
          </a:p>
          <a:p>
            <a:pPr marL="800100" lvl="1" indent="-342900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hu-HU" dirty="0" smtClean="0">
                <a:latin typeface="Arial Narrow" panose="020B0606020202030204" pitchFamily="34" charset="0"/>
              </a:rPr>
              <a:t>egymással </a:t>
            </a:r>
            <a:r>
              <a:rPr lang="hu-HU" dirty="0">
                <a:latin typeface="Arial Narrow" panose="020B0606020202030204" pitchFamily="34" charset="0"/>
              </a:rPr>
              <a:t>és más érintettekkel kiépített partneri együttműködés,</a:t>
            </a:r>
          </a:p>
          <a:p>
            <a:pPr marL="800100" lvl="1" indent="-342900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hu-HU" dirty="0" smtClean="0">
                <a:latin typeface="Arial Narrow" panose="020B0606020202030204" pitchFamily="34" charset="0"/>
              </a:rPr>
              <a:t>a </a:t>
            </a:r>
            <a:r>
              <a:rPr lang="hu-HU" dirty="0">
                <a:latin typeface="Arial Narrow" panose="020B0606020202030204" pitchFamily="34" charset="0"/>
              </a:rPr>
              <a:t>fenntartóval folytatott párbeszéd és visszacsatolás,</a:t>
            </a:r>
          </a:p>
          <a:p>
            <a:pPr marL="800100" lvl="1" indent="-342900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hu-HU" dirty="0" smtClean="0">
                <a:latin typeface="Arial Narrow" panose="020B0606020202030204" pitchFamily="34" charset="0"/>
              </a:rPr>
              <a:t>közép </a:t>
            </a:r>
            <a:r>
              <a:rPr lang="hu-HU" dirty="0">
                <a:latin typeface="Arial Narrow" panose="020B0606020202030204" pitchFamily="34" charset="0"/>
              </a:rPr>
              <a:t>és hosszú távú célok és feladatok </a:t>
            </a:r>
            <a:r>
              <a:rPr lang="hu-HU" dirty="0" smtClean="0">
                <a:latin typeface="Arial Narrow" panose="020B0606020202030204" pitchFamily="34" charset="0"/>
              </a:rPr>
              <a:t>helyes meghatározása</a:t>
            </a:r>
            <a:r>
              <a:rPr lang="hu-HU" dirty="0">
                <a:latin typeface="Arial Narrow" panose="020B0606020202030204" pitchFamily="34" charset="0"/>
              </a:rPr>
              <a:t>,</a:t>
            </a:r>
          </a:p>
          <a:p>
            <a:pPr marL="800100" lvl="1" indent="-342900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hu-HU" dirty="0" smtClean="0">
                <a:latin typeface="Arial Narrow" panose="020B0606020202030204" pitchFamily="34" charset="0"/>
              </a:rPr>
              <a:t>stabil </a:t>
            </a:r>
            <a:r>
              <a:rPr lang="hu-HU" dirty="0">
                <a:latin typeface="Arial Narrow" panose="020B0606020202030204" pitchFamily="34" charset="0"/>
              </a:rPr>
              <a:t>és egyenletes jogi és finanszírozási </a:t>
            </a:r>
            <a:r>
              <a:rPr lang="hu-HU" dirty="0" smtClean="0">
                <a:latin typeface="Arial Narrow" panose="020B0606020202030204" pitchFamily="34" charset="0"/>
              </a:rPr>
              <a:t>környezet</a:t>
            </a:r>
            <a:endParaRPr lang="hu-HU" dirty="0">
              <a:latin typeface="Arial Narrow" panose="020B0606020202030204" pitchFamily="34" charset="0"/>
            </a:endParaRPr>
          </a:p>
          <a:p>
            <a:pPr marL="342900" indent="-342900">
              <a:buClr>
                <a:srgbClr val="FFC000"/>
              </a:buClr>
              <a:buFont typeface="Wingdings" panose="05000000000000000000" pitchFamily="2" charset="2"/>
              <a:buChar char="Ø"/>
            </a:pPr>
            <a:endParaRPr lang="hu-HU" dirty="0" smtClean="0">
              <a:latin typeface="Arial Narrow" panose="020B0606020202030204" pitchFamily="34" charset="0"/>
            </a:endParaRPr>
          </a:p>
          <a:p>
            <a:pPr marL="342900" indent="-342900">
              <a:buClr>
                <a:srgbClr val="FFC000"/>
              </a:buClr>
              <a:buFont typeface="Wingdings" panose="05000000000000000000" pitchFamily="2" charset="2"/>
              <a:buChar char="Ø"/>
            </a:pPr>
            <a:endParaRPr lang="hu-HU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8902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679938" y="1781907"/>
            <a:ext cx="48220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b="1" dirty="0" smtClean="0">
              <a:latin typeface="Arial Narrow" panose="020B0606020202030204" pitchFamily="34" charset="0"/>
            </a:endParaRPr>
          </a:p>
          <a:p>
            <a:r>
              <a:rPr lang="hu-HU" b="1" dirty="0" smtClean="0">
                <a:latin typeface="Arial Narrow" panose="020B0606020202030204" pitchFamily="34" charset="0"/>
              </a:rPr>
              <a:t>A könyvtár jövője, a jövő könyvtára……</a:t>
            </a:r>
          </a:p>
          <a:p>
            <a:r>
              <a:rPr lang="hu-HU" b="1" dirty="0" smtClean="0">
                <a:latin typeface="Arial Narrow" panose="020B0606020202030204" pitchFamily="34" charset="0"/>
                <a:hlinkClick r:id="rId2"/>
              </a:rPr>
              <a:t>https</a:t>
            </a:r>
            <a:r>
              <a:rPr lang="hu-HU" b="1" dirty="0">
                <a:latin typeface="Arial Narrow" panose="020B0606020202030204" pitchFamily="34" charset="0"/>
                <a:hlinkClick r:id="rId2"/>
              </a:rPr>
              <a:t>://</a:t>
            </a:r>
            <a:r>
              <a:rPr lang="hu-HU" b="1" dirty="0" smtClean="0">
                <a:latin typeface="Arial Narrow" panose="020B0606020202030204" pitchFamily="34" charset="0"/>
                <a:hlinkClick r:id="rId2"/>
              </a:rPr>
              <a:t>www.futurelibrary.no</a:t>
            </a:r>
            <a:endParaRPr lang="hu-HU" b="1" dirty="0">
              <a:latin typeface="Arial Narrow" panose="020B0606020202030204" pitchFamily="34" charset="0"/>
            </a:endParaRPr>
          </a:p>
          <a:p>
            <a:endParaRPr lang="hu-HU" b="1" dirty="0" smtClean="0">
              <a:latin typeface="Arial Narrow" panose="020B0606020202030204" pitchFamily="34" charset="0"/>
            </a:endParaRPr>
          </a:p>
          <a:p>
            <a:endParaRPr lang="hu-HU" b="1" dirty="0">
              <a:latin typeface="Arial Narrow" panose="020B0606020202030204" pitchFamily="34" charset="0"/>
            </a:endParaRPr>
          </a:p>
          <a:p>
            <a:endParaRPr lang="hu-HU" b="1" dirty="0">
              <a:latin typeface="Arial Narrow" panose="020B0606020202030204" pitchFamily="34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2675823" y="539015"/>
            <a:ext cx="3975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Tianjin</a:t>
            </a:r>
            <a:r>
              <a:rPr lang="hu-HU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hu-HU" b="1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Binhal</a:t>
            </a:r>
            <a:r>
              <a:rPr lang="hu-HU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hu-HU" b="1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Library</a:t>
            </a:r>
            <a:r>
              <a:rPr lang="hu-HU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, „The </a:t>
            </a:r>
            <a:r>
              <a:rPr lang="hu-HU" b="1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Eye</a:t>
            </a:r>
            <a:r>
              <a:rPr lang="hu-HU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”, </a:t>
            </a:r>
            <a:r>
              <a:rPr lang="hu-HU" b="1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China</a:t>
            </a:r>
            <a:endParaRPr lang="hu-HU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37" y="3048000"/>
            <a:ext cx="5860145" cy="3076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031" y="908347"/>
            <a:ext cx="3713285" cy="2475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278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448335" y="5621231"/>
            <a:ext cx="6564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Köszönöm megtisztelő figyelmüket</a:t>
            </a:r>
            <a:endParaRPr lang="hu-HU" sz="3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3426594" y="6006542"/>
            <a:ext cx="57174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smtClean="0">
                <a:latin typeface="Arial Narrow" panose="020B0606020202030204" pitchFamily="34" charset="0"/>
              </a:rPr>
              <a:t>Forrás: </a:t>
            </a:r>
            <a:r>
              <a:rPr lang="hu-HU" sz="1400" dirty="0"/>
              <a:t>Photo © </a:t>
            </a:r>
            <a:r>
              <a:rPr lang="hu-HU" sz="1400" dirty="0" err="1"/>
              <a:t>Skoyts</a:t>
            </a:r>
            <a:r>
              <a:rPr lang="hu-HU" sz="1400" dirty="0"/>
              <a:t> AS </a:t>
            </a:r>
            <a:r>
              <a:rPr lang="hu-HU" sz="1400" dirty="0" err="1"/>
              <a:t>www.skoyts.com</a:t>
            </a:r>
            <a:endParaRPr lang="hu-HU" sz="1400" dirty="0">
              <a:latin typeface="Arial Narrow" panose="020B0606020202030204" pitchFamily="34" charset="0"/>
            </a:endParaRPr>
          </a:p>
        </p:txBody>
      </p:sp>
      <p:sp>
        <p:nvSpPr>
          <p:cNvPr id="5" name="AutoShape 4" descr="Képtalálat a következőre: „forest library”"/>
          <p:cNvSpPr>
            <a:spLocks noChangeAspect="1" noChangeArrowheads="1"/>
          </p:cNvSpPr>
          <p:nvPr/>
        </p:nvSpPr>
        <p:spPr bwMode="auto">
          <a:xfrm>
            <a:off x="155575" y="-2705100"/>
            <a:ext cx="100203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4258" y="437661"/>
            <a:ext cx="9591069" cy="5394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zövegdoboz 5"/>
          <p:cNvSpPr txBox="1"/>
          <p:nvPr/>
        </p:nvSpPr>
        <p:spPr>
          <a:xfrm>
            <a:off x="4329723" y="601785"/>
            <a:ext cx="42750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Az erdő, ami 100 év múlva könyvtár lesz</a:t>
            </a:r>
          </a:p>
        </p:txBody>
      </p:sp>
    </p:spTree>
    <p:extLst>
      <p:ext uri="{BB962C8B-B14F-4D97-AF65-F5344CB8AC3E}">
        <p14:creationId xmlns:p14="http://schemas.microsoft.com/office/powerpoint/2010/main" val="159030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2828" y="362172"/>
            <a:ext cx="3724979" cy="1359526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1025093" y="1198478"/>
            <a:ext cx="7200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kérdések</a:t>
            </a:r>
            <a:endParaRPr lang="hu-HU" sz="28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915004" y="1721698"/>
            <a:ext cx="742107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C000"/>
              </a:buClr>
              <a:buFont typeface="Wingdings" pitchFamily="2" charset="2"/>
              <a:buChar char="Ø"/>
            </a:pPr>
            <a:r>
              <a:rPr lang="hu-HU" sz="2400" dirty="0" smtClean="0">
                <a:latin typeface="Arial Narrow" panose="020B0606020202030204" pitchFamily="34" charset="0"/>
              </a:rPr>
              <a:t>Kinek </a:t>
            </a:r>
            <a:r>
              <a:rPr lang="hu-HU" sz="2400" dirty="0" smtClean="0">
                <a:latin typeface="Arial Narrow" panose="020B0606020202030204" pitchFamily="34" charset="0"/>
              </a:rPr>
              <a:t>tervezünk?</a:t>
            </a:r>
            <a:endParaRPr lang="hu-HU" sz="2400" dirty="0" smtClean="0">
              <a:latin typeface="Arial Narrow" panose="020B0606020202030204" pitchFamily="34" charset="0"/>
            </a:endParaRPr>
          </a:p>
          <a:p>
            <a:pPr marL="285750" indent="-285750">
              <a:buClr>
                <a:srgbClr val="FFC000"/>
              </a:buClr>
              <a:buFont typeface="Wingdings" pitchFamily="2" charset="2"/>
              <a:buChar char="Ø"/>
            </a:pPr>
            <a:endParaRPr lang="hu-HU" sz="2400" dirty="0" smtClean="0">
              <a:latin typeface="Arial Narrow" panose="020B0606020202030204" pitchFamily="34" charset="0"/>
            </a:endParaRPr>
          </a:p>
          <a:p>
            <a:pPr marL="285750" indent="-285750">
              <a:buClr>
                <a:srgbClr val="FFC000"/>
              </a:buClr>
              <a:buFont typeface="Wingdings" pitchFamily="2" charset="2"/>
              <a:buChar char="Ø"/>
            </a:pPr>
            <a:r>
              <a:rPr lang="hu-HU" sz="2400" dirty="0" smtClean="0">
                <a:latin typeface="Arial Narrow" panose="020B0606020202030204" pitchFamily="34" charset="0"/>
              </a:rPr>
              <a:t>Miért </a:t>
            </a:r>
            <a:r>
              <a:rPr lang="hu-HU" sz="2400" dirty="0" smtClean="0">
                <a:latin typeface="Arial Narrow" panose="020B0606020202030204" pitchFamily="34" charset="0"/>
              </a:rPr>
              <a:t>tervezünk?</a:t>
            </a:r>
            <a:endParaRPr lang="hu-HU" sz="2400" dirty="0" smtClean="0">
              <a:latin typeface="Arial Narrow" panose="020B0606020202030204" pitchFamily="34" charset="0"/>
            </a:endParaRPr>
          </a:p>
          <a:p>
            <a:pPr marL="285750" indent="-285750">
              <a:buClr>
                <a:srgbClr val="FFC000"/>
              </a:buClr>
              <a:buFont typeface="Wingdings" pitchFamily="2" charset="2"/>
              <a:buChar char="Ø"/>
            </a:pPr>
            <a:endParaRPr lang="hu-HU" sz="2400" dirty="0" smtClean="0">
              <a:latin typeface="Arial Narrow" panose="020B0606020202030204" pitchFamily="34" charset="0"/>
            </a:endParaRPr>
          </a:p>
          <a:p>
            <a:pPr marL="285750" indent="-285750">
              <a:buClr>
                <a:srgbClr val="FFC000"/>
              </a:buClr>
              <a:buFont typeface="Wingdings" pitchFamily="2" charset="2"/>
              <a:buChar char="Ø"/>
            </a:pPr>
            <a:r>
              <a:rPr lang="hu-HU" sz="2400" dirty="0" smtClean="0">
                <a:latin typeface="Arial Narrow" panose="020B0606020202030204" pitchFamily="34" charset="0"/>
              </a:rPr>
              <a:t>Hogyan </a:t>
            </a:r>
            <a:r>
              <a:rPr lang="hu-HU" sz="2400" dirty="0" smtClean="0">
                <a:latin typeface="Arial Narrow" panose="020B0606020202030204" pitchFamily="34" charset="0"/>
              </a:rPr>
              <a:t>tervezünk?</a:t>
            </a:r>
            <a:endParaRPr lang="hu-HU" sz="2400" dirty="0" smtClean="0">
              <a:latin typeface="Arial Narrow" panose="020B0606020202030204" pitchFamily="34" charset="0"/>
            </a:endParaRPr>
          </a:p>
          <a:p>
            <a:pPr marL="285750" indent="-285750">
              <a:buClr>
                <a:srgbClr val="FFC000"/>
              </a:buClr>
              <a:buFont typeface="Wingdings" pitchFamily="2" charset="2"/>
              <a:buChar char="Ø"/>
            </a:pPr>
            <a:endParaRPr lang="hu-HU" sz="2400" dirty="0" smtClean="0">
              <a:latin typeface="Arial Narrow" panose="020B0606020202030204" pitchFamily="34" charset="0"/>
            </a:endParaRPr>
          </a:p>
          <a:p>
            <a:pPr marL="285750" indent="-285750">
              <a:buClr>
                <a:srgbClr val="FFC000"/>
              </a:buClr>
              <a:buFont typeface="Wingdings" pitchFamily="2" charset="2"/>
              <a:buChar char="Ø"/>
            </a:pPr>
            <a:r>
              <a:rPr lang="hu-HU" sz="2400" dirty="0" smtClean="0">
                <a:latin typeface="Arial Narrow" panose="020B0606020202030204" pitchFamily="34" charset="0"/>
              </a:rPr>
              <a:t>Kivel  és kinek fogjuk mindezt </a:t>
            </a:r>
            <a:r>
              <a:rPr lang="hu-HU" sz="2400" dirty="0" smtClean="0">
                <a:latin typeface="Arial Narrow" panose="020B0606020202030204" pitchFamily="34" charset="0"/>
              </a:rPr>
              <a:t>megcsinálni?</a:t>
            </a:r>
            <a:endParaRPr lang="hu-HU" sz="2400" dirty="0" smtClean="0">
              <a:latin typeface="Arial Narrow" panose="020B0606020202030204" pitchFamily="34" charset="0"/>
            </a:endParaRPr>
          </a:p>
          <a:p>
            <a:pPr>
              <a:buClr>
                <a:srgbClr val="FFC000"/>
              </a:buClr>
            </a:pPr>
            <a:endParaRPr lang="hu-HU" dirty="0" smtClean="0">
              <a:latin typeface="Arial Narrow" panose="020B0606020202030204" pitchFamily="34" charset="0"/>
            </a:endParaRPr>
          </a:p>
          <a:p>
            <a:pPr>
              <a:buClr>
                <a:srgbClr val="FFC000"/>
              </a:buClr>
            </a:pPr>
            <a:endParaRPr lang="hu-HU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61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362075" y="733425"/>
            <a:ext cx="7200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Rögvalóság - előzmények</a:t>
            </a:r>
            <a:endParaRPr lang="hu-HU" sz="28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1010654" y="1388645"/>
            <a:ext cx="742107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C000"/>
              </a:buClr>
            </a:pPr>
            <a:r>
              <a:rPr lang="hu-HU" dirty="0" smtClean="0">
                <a:latin typeface="Arial Narrow" panose="020B0606020202030204" pitchFamily="34" charset="0"/>
              </a:rPr>
              <a:t>Egyetemi Könyvtárigazgatók Kollégiuma</a:t>
            </a:r>
          </a:p>
          <a:p>
            <a:pPr>
              <a:buClr>
                <a:srgbClr val="FFC000"/>
              </a:buClr>
            </a:pPr>
            <a:r>
              <a:rPr lang="hu-HU" dirty="0" smtClean="0">
                <a:latin typeface="Arial Narrow" panose="020B0606020202030204" pitchFamily="34" charset="0"/>
              </a:rPr>
              <a:t>2016. – stratégia kidolgozása</a:t>
            </a:r>
          </a:p>
          <a:p>
            <a:pPr>
              <a:buClr>
                <a:srgbClr val="FFC000"/>
              </a:buClr>
            </a:pPr>
            <a:r>
              <a:rPr lang="hu-HU" dirty="0" smtClean="0">
                <a:latin typeface="Arial Narrow" panose="020B0606020202030204" pitchFamily="34" charset="0"/>
              </a:rPr>
              <a:t>nem stratégia→ trendek, fejlesztési irányok</a:t>
            </a:r>
          </a:p>
          <a:p>
            <a:pPr>
              <a:buClr>
                <a:srgbClr val="FFC000"/>
              </a:buClr>
            </a:pPr>
            <a:endParaRPr lang="hu-HU" dirty="0">
              <a:latin typeface="Arial Narrow" panose="020B0606020202030204" pitchFamily="34" charset="0"/>
            </a:endParaRPr>
          </a:p>
          <a:p>
            <a:pPr>
              <a:buClr>
                <a:srgbClr val="FFC000"/>
              </a:buClr>
            </a:pPr>
            <a:r>
              <a:rPr lang="hu-HU" dirty="0" smtClean="0">
                <a:latin typeface="Arial Narrow" panose="020B0606020202030204" pitchFamily="34" charset="0"/>
              </a:rPr>
              <a:t>Munkaanyag kidolgozása:</a:t>
            </a:r>
          </a:p>
          <a:p>
            <a:pPr lvl="1">
              <a:buClr>
                <a:srgbClr val="FFC000"/>
              </a:buClr>
            </a:pPr>
            <a:r>
              <a:rPr lang="hu-HU" dirty="0">
                <a:latin typeface="Arial Narrow" panose="020B0606020202030204" pitchFamily="34" charset="0"/>
              </a:rPr>
              <a:t>Antal Istvánné, Magyar Képzőművészeti Egyetem Könyvtára</a:t>
            </a:r>
          </a:p>
          <a:p>
            <a:pPr lvl="1">
              <a:buClr>
                <a:srgbClr val="FFC000"/>
              </a:buClr>
            </a:pPr>
            <a:r>
              <a:rPr lang="hu-HU" dirty="0">
                <a:latin typeface="Arial Narrow" panose="020B0606020202030204" pitchFamily="34" charset="0"/>
              </a:rPr>
              <a:t>Karácsony Gyöngyi, Debreceni Egyetem Egyetemi és Nemzeti </a:t>
            </a:r>
            <a:r>
              <a:rPr lang="hu-HU" dirty="0" smtClean="0">
                <a:latin typeface="Arial Narrow" panose="020B0606020202030204" pitchFamily="34" charset="0"/>
              </a:rPr>
              <a:t/>
            </a:r>
            <a:br>
              <a:rPr lang="hu-HU" dirty="0" smtClean="0">
                <a:latin typeface="Arial Narrow" panose="020B0606020202030204" pitchFamily="34" charset="0"/>
              </a:rPr>
            </a:br>
            <a:r>
              <a:rPr lang="hu-HU" dirty="0" smtClean="0">
                <a:latin typeface="Arial Narrow" panose="020B0606020202030204" pitchFamily="34" charset="0"/>
              </a:rPr>
              <a:t>                                    Könyvtár</a:t>
            </a:r>
            <a:endParaRPr lang="hu-HU" dirty="0">
              <a:latin typeface="Arial Narrow" panose="020B0606020202030204" pitchFamily="34" charset="0"/>
            </a:endParaRPr>
          </a:p>
          <a:p>
            <a:pPr lvl="1">
              <a:buClr>
                <a:srgbClr val="FFC000"/>
              </a:buClr>
            </a:pPr>
            <a:r>
              <a:rPr lang="hu-HU" dirty="0">
                <a:latin typeface="Arial Narrow" panose="020B0606020202030204" pitchFamily="34" charset="0"/>
              </a:rPr>
              <a:t>Kálóczi Katalin, ELTE Egyetemi Könyvtár</a:t>
            </a:r>
          </a:p>
          <a:p>
            <a:pPr lvl="1">
              <a:buClr>
                <a:srgbClr val="FFC000"/>
              </a:buClr>
            </a:pPr>
            <a:r>
              <a:rPr lang="hu-HU" dirty="0">
                <a:latin typeface="Arial Narrow" panose="020B0606020202030204" pitchFamily="34" charset="0"/>
              </a:rPr>
              <a:t>Dr. Keveházi Katalin, Szegedi Tudományegyetem </a:t>
            </a:r>
            <a:r>
              <a:rPr lang="hu-HU" dirty="0" smtClean="0">
                <a:latin typeface="Arial Narrow" panose="020B0606020202030204" pitchFamily="34" charset="0"/>
              </a:rPr>
              <a:t>Klebelsberg Könyvtár                              Nagy Zsuzsanna, Budapesti </a:t>
            </a:r>
            <a:r>
              <a:rPr lang="hu-HU" dirty="0" err="1" smtClean="0">
                <a:latin typeface="Arial Narrow" panose="020B0606020202030204" pitchFamily="34" charset="0"/>
              </a:rPr>
              <a:t>Corvinus</a:t>
            </a:r>
            <a:r>
              <a:rPr lang="hu-HU" dirty="0" smtClean="0">
                <a:latin typeface="Arial Narrow" panose="020B0606020202030204" pitchFamily="34" charset="0"/>
              </a:rPr>
              <a:t> Egyetem Egyetemi Könyvtár</a:t>
            </a:r>
          </a:p>
          <a:p>
            <a:pPr lvl="1">
              <a:buClr>
                <a:srgbClr val="FFC000"/>
              </a:buClr>
            </a:pPr>
            <a:endParaRPr lang="hu-HU" dirty="0">
              <a:latin typeface="Arial Narrow" panose="020B0606020202030204" pitchFamily="34" charset="0"/>
            </a:endParaRPr>
          </a:p>
          <a:p>
            <a:pPr>
              <a:buClr>
                <a:srgbClr val="FFC000"/>
              </a:buClr>
            </a:pPr>
            <a:r>
              <a:rPr lang="hu-HU" dirty="0">
                <a:latin typeface="Arial Narrow" panose="020B0606020202030204" pitchFamily="34" charset="0"/>
              </a:rPr>
              <a:t>Elérhető</a:t>
            </a:r>
            <a:r>
              <a:rPr lang="hu-HU" dirty="0" smtClean="0">
                <a:latin typeface="Arial Narrow" panose="020B0606020202030204" pitchFamily="34" charset="0"/>
              </a:rPr>
              <a:t>:  </a:t>
            </a:r>
            <a:r>
              <a:rPr lang="hu-HU" dirty="0" smtClean="0">
                <a:latin typeface="Arial Narrow" panose="020B0606020202030204" pitchFamily="34" charset="0"/>
                <a:hlinkClick r:id="rId2"/>
              </a:rPr>
              <a:t>http://ekk.org.hu/content/szakmai-anyagok</a:t>
            </a:r>
            <a:endParaRPr lang="hu-HU" dirty="0" smtClean="0">
              <a:latin typeface="Arial Narrow" panose="020B0606020202030204" pitchFamily="34" charset="0"/>
            </a:endParaRPr>
          </a:p>
          <a:p>
            <a:pPr>
              <a:buClr>
                <a:srgbClr val="FFC000"/>
              </a:buClr>
            </a:pPr>
            <a:endParaRPr lang="hu-HU" dirty="0" smtClean="0">
              <a:latin typeface="Arial Narrow" panose="020B0606020202030204" pitchFamily="34" charset="0"/>
            </a:endParaRPr>
          </a:p>
          <a:p>
            <a:pPr>
              <a:buClr>
                <a:srgbClr val="FFC000"/>
              </a:buClr>
            </a:pPr>
            <a:endParaRPr lang="hu-HU" dirty="0" smtClean="0">
              <a:latin typeface="Arial Narrow" panose="020B0606020202030204" pitchFamily="34" charset="0"/>
            </a:endParaRPr>
          </a:p>
          <a:p>
            <a:pPr>
              <a:buClr>
                <a:srgbClr val="FFC000"/>
              </a:buClr>
            </a:pPr>
            <a:endParaRPr lang="hu-HU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75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362075" y="733425"/>
            <a:ext cx="7200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Tartalom</a:t>
            </a:r>
            <a:endParaRPr lang="hu-HU" sz="28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1257300" y="1436771"/>
            <a:ext cx="707707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hu-HU" sz="2000" dirty="0" smtClean="0">
                <a:latin typeface="Arial Narrow" panose="020B0606020202030204" pitchFamily="34" charset="0"/>
              </a:rPr>
              <a:t>Cél: közös, közép távú fejlesztési irányok</a:t>
            </a:r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hu-HU" sz="2000" dirty="0" smtClean="0">
                <a:latin typeface="Arial Narrow" panose="020B0606020202030204" pitchFamily="34" charset="0"/>
              </a:rPr>
              <a:t>Javaslat: stratégiai célok elérését biztosító intézkedések </a:t>
            </a:r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hu-HU" sz="2000" dirty="0" smtClean="0">
                <a:latin typeface="Arial Narrow" panose="020B0606020202030204" pitchFamily="34" charset="0"/>
              </a:rPr>
              <a:t>Kiindulás: alapértékek, jövőkép, küldetés</a:t>
            </a:r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hu-HU" sz="2000" dirty="0" smtClean="0">
                <a:latin typeface="Arial Narrow" panose="020B0606020202030204" pitchFamily="34" charset="0"/>
              </a:rPr>
              <a:t>Alapok: nemzetközi trendek, helyzetelemzés, nemzeti stratégiákban megfogalmazott célok, kapcsolódási pontok</a:t>
            </a:r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hu-HU" sz="2000" dirty="0" smtClean="0">
                <a:latin typeface="Arial Narrow" panose="020B0606020202030204" pitchFamily="34" charset="0"/>
              </a:rPr>
              <a:t>Elemzési technikák</a:t>
            </a:r>
          </a:p>
          <a:p>
            <a:pPr marL="742950" lvl="1" indent="-285750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hu-HU" sz="2000" dirty="0" smtClean="0">
                <a:latin typeface="Arial Narrow" panose="020B0606020202030204" pitchFamily="34" charset="0"/>
              </a:rPr>
              <a:t>Kérdőíves felmérés</a:t>
            </a:r>
          </a:p>
          <a:p>
            <a:pPr marL="742950" lvl="1" indent="-285750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hu-HU" sz="2000" dirty="0" smtClean="0">
                <a:latin typeface="Arial Narrow" panose="020B0606020202030204" pitchFamily="34" charset="0"/>
              </a:rPr>
              <a:t>PGTTJ elemzés (környezeti hatások)</a:t>
            </a:r>
          </a:p>
          <a:p>
            <a:pPr marL="742950" lvl="1" indent="-285750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hu-HU" sz="2000" dirty="0" err="1" smtClean="0">
                <a:latin typeface="Arial Narrow" panose="020B0606020202030204" pitchFamily="34" charset="0"/>
              </a:rPr>
              <a:t>Porter</a:t>
            </a:r>
            <a:r>
              <a:rPr lang="hu-HU" sz="2000" dirty="0" smtClean="0">
                <a:latin typeface="Arial Narrow" panose="020B0606020202030204" pitchFamily="34" charset="0"/>
              </a:rPr>
              <a:t>-féle versenyerő-modell</a:t>
            </a:r>
          </a:p>
          <a:p>
            <a:pPr marL="742950" lvl="1" indent="-285750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hu-HU" sz="2000" dirty="0" smtClean="0">
                <a:latin typeface="Arial Narrow" panose="020B0606020202030204" pitchFamily="34" charset="0"/>
              </a:rPr>
              <a:t>Portfólió elemzés (BCG mátrix)</a:t>
            </a:r>
          </a:p>
          <a:p>
            <a:pPr marL="742950" lvl="1" indent="-285750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hu-HU" sz="2000" dirty="0" smtClean="0">
                <a:latin typeface="Arial Narrow" panose="020B0606020202030204" pitchFamily="34" charset="0"/>
              </a:rPr>
              <a:t>SWOT elemzés</a:t>
            </a:r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hu-HU" sz="2000" dirty="0" smtClean="0">
                <a:latin typeface="Arial Narrow" panose="020B0606020202030204" pitchFamily="34" charset="0"/>
              </a:rPr>
              <a:t>Fejlesztés kulcsterületeinek meghatározása</a:t>
            </a:r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hu-HU" sz="2000" dirty="0" smtClean="0">
                <a:latin typeface="Arial Narrow" panose="020B0606020202030204" pitchFamily="34" charset="0"/>
              </a:rPr>
              <a:t>Konkrét feladatok meghatározása</a:t>
            </a:r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hu-HU" sz="2000" dirty="0" smtClean="0">
                <a:latin typeface="Arial Narrow" panose="020B0606020202030204" pitchFamily="34" charset="0"/>
              </a:rPr>
              <a:t>Folytatás: lehetséges kormányzati beavatkozások, (jogszabály-módosítás, erőforrások átcsoportosítása)</a:t>
            </a:r>
            <a:endParaRPr lang="hu-HU" sz="20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26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362075" y="733425"/>
            <a:ext cx="7200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Egyetemi könyvtárak alapértékei</a:t>
            </a:r>
            <a:endParaRPr lang="hu-HU" sz="28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1257300" y="1581150"/>
            <a:ext cx="707707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hu-HU" sz="2400" dirty="0">
                <a:latin typeface="Arial Narrow" panose="020B0606020202030204" pitchFamily="34" charset="0"/>
              </a:rPr>
              <a:t>A társadalom és a gazdaság, benne az egyének és közösségek fejlődésének elősegítése a magas színvonalú tudományos információhoz való minél szélesebb körű hozzáférés biztosításával</a:t>
            </a:r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hu-HU" sz="2400" dirty="0" smtClean="0">
                <a:latin typeface="Arial Narrow" panose="020B0606020202030204" pitchFamily="34" charset="0"/>
              </a:rPr>
              <a:t>A </a:t>
            </a:r>
            <a:r>
              <a:rPr lang="hu-HU" sz="2400" dirty="0">
                <a:latin typeface="Arial Narrow" panose="020B0606020202030204" pitchFamily="34" charset="0"/>
              </a:rPr>
              <a:t>tudás, a tanulás és az innováció előmozdítása</a:t>
            </a:r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hu-HU" sz="2400" dirty="0" smtClean="0">
                <a:latin typeface="Arial Narrow" panose="020B0606020202030204" pitchFamily="34" charset="0"/>
              </a:rPr>
              <a:t>A </a:t>
            </a:r>
            <a:r>
              <a:rPr lang="hu-HU" sz="2400" dirty="0">
                <a:latin typeface="Arial Narrow" panose="020B0606020202030204" pitchFamily="34" charset="0"/>
              </a:rPr>
              <a:t>felhasználók legmagasabb szintű kiszolgálása</a:t>
            </a:r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hu-HU" sz="2400" dirty="0" smtClean="0">
                <a:latin typeface="Arial Narrow" panose="020B0606020202030204" pitchFamily="34" charset="0"/>
              </a:rPr>
              <a:t>Szakmailag </a:t>
            </a:r>
            <a:r>
              <a:rPr lang="hu-HU" sz="2400" dirty="0">
                <a:latin typeface="Arial Narrow" panose="020B0606020202030204" pitchFamily="34" charset="0"/>
              </a:rPr>
              <a:t>elkötelezett, etikus és felelős munkavégzés</a:t>
            </a:r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hu-HU" sz="2400" dirty="0" smtClean="0">
                <a:latin typeface="Arial Narrow" panose="020B0606020202030204" pitchFamily="34" charset="0"/>
              </a:rPr>
              <a:t>A </a:t>
            </a:r>
            <a:r>
              <a:rPr lang="hu-HU" sz="2400" dirty="0">
                <a:latin typeface="Arial Narrow" panose="020B0606020202030204" pitchFamily="34" charset="0"/>
              </a:rPr>
              <a:t>demokrácia, a nyitottság és az együttműködés tisztelete</a:t>
            </a:r>
          </a:p>
        </p:txBody>
      </p:sp>
    </p:spTree>
    <p:extLst>
      <p:ext uri="{BB962C8B-B14F-4D97-AF65-F5344CB8AC3E}">
        <p14:creationId xmlns:p14="http://schemas.microsoft.com/office/powerpoint/2010/main" val="161470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362075" y="733425"/>
            <a:ext cx="7200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Küldetésnyilatkozat</a:t>
            </a:r>
            <a:endParaRPr lang="hu-HU" sz="28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1285875" y="1409700"/>
            <a:ext cx="7077075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400" dirty="0">
                <a:latin typeface="Arial Narrow" panose="020B0606020202030204" pitchFamily="34" charset="0"/>
              </a:rPr>
              <a:t>A felsőoktatási könyvtárak az egész életen át tartó tanulás alapintézményei. </a:t>
            </a:r>
            <a:endParaRPr lang="hu-HU" sz="2400" dirty="0" smtClean="0">
              <a:latin typeface="Arial Narrow" panose="020B0606020202030204" pitchFamily="34" charset="0"/>
            </a:endParaRPr>
          </a:p>
          <a:p>
            <a:pPr algn="just"/>
            <a:r>
              <a:rPr lang="hu-HU" sz="2400" dirty="0" smtClean="0">
                <a:latin typeface="Arial Narrow" panose="020B0606020202030204" pitchFamily="34" charset="0"/>
              </a:rPr>
              <a:t>Alapfeladatuk </a:t>
            </a:r>
            <a:r>
              <a:rPr lang="hu-HU" sz="2400" dirty="0">
                <a:latin typeface="Arial Narrow" panose="020B0606020202030204" pitchFamily="34" charset="0"/>
              </a:rPr>
              <a:t>a fenntartó intézményeikben folyó oktatás, egyéni és csoportos tanulás és tudományos kutatás támogatása oktató, információközvetítő, szolgáltató és közösségformáló tevékenységükkel. </a:t>
            </a:r>
            <a:endParaRPr lang="hu-HU" sz="2400" dirty="0" smtClean="0">
              <a:latin typeface="Arial Narrow" panose="020B0606020202030204" pitchFamily="34" charset="0"/>
            </a:endParaRPr>
          </a:p>
          <a:p>
            <a:pPr algn="just"/>
            <a:r>
              <a:rPr lang="hu-HU" sz="2400" dirty="0" smtClean="0">
                <a:latin typeface="Arial Narrow" panose="020B0606020202030204" pitchFamily="34" charset="0"/>
              </a:rPr>
              <a:t>Gondoskodnak </a:t>
            </a:r>
            <a:r>
              <a:rPr lang="hu-HU" sz="2400" dirty="0">
                <a:latin typeface="Arial Narrow" panose="020B0606020202030204" pitchFamily="34" charset="0"/>
              </a:rPr>
              <a:t>intézményeik tudományos eredményeinek rendszerezett összegyűjtéséről és láthatóvá tételéről hazai és nemzetközi viszonylatban. </a:t>
            </a:r>
            <a:endParaRPr lang="hu-HU" sz="2400" dirty="0" smtClean="0">
              <a:latin typeface="Arial Narrow" panose="020B0606020202030204" pitchFamily="34" charset="0"/>
            </a:endParaRPr>
          </a:p>
          <a:p>
            <a:pPr algn="just"/>
            <a:r>
              <a:rPr lang="hu-HU" sz="2400" dirty="0" smtClean="0">
                <a:latin typeface="Arial Narrow" panose="020B0606020202030204" pitchFamily="34" charset="0"/>
              </a:rPr>
              <a:t>Az </a:t>
            </a:r>
            <a:r>
              <a:rPr lang="hu-HU" sz="2400" dirty="0">
                <a:latin typeface="Arial Narrow" panose="020B0606020202030204" pitchFamily="34" charset="0"/>
              </a:rPr>
              <a:t>egyetemeken felhalmozott, egyúttal a nemzeti tudásvagyon és a nemzeti kulturális örökség őrzői és kezelői.</a:t>
            </a:r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Ø"/>
            </a:pPr>
            <a:endParaRPr lang="hu-H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5046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362075" y="608379"/>
            <a:ext cx="72009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Jövőkép  - a </a:t>
            </a:r>
            <a:r>
              <a:rPr lang="hu-HU" sz="2800" b="1" dirty="0">
                <a:solidFill>
                  <a:srgbClr val="002060"/>
                </a:solidFill>
                <a:latin typeface="Arial Narrow" panose="020B0606020202030204" pitchFamily="34" charset="0"/>
              </a:rPr>
              <a:t>felsőoktatási </a:t>
            </a:r>
            <a:r>
              <a:rPr lang="hu-HU" sz="28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könyvtárak </a:t>
            </a:r>
            <a:r>
              <a:rPr lang="hu-HU" sz="2800" b="1" dirty="0">
                <a:solidFill>
                  <a:srgbClr val="002060"/>
                </a:solidFill>
                <a:latin typeface="Arial Narrow" panose="020B0606020202030204" pitchFamily="34" charset="0"/>
              </a:rPr>
              <a:t>a 2020-as évek elején</a:t>
            </a:r>
          </a:p>
          <a:p>
            <a:pPr algn="ctr"/>
            <a:endParaRPr lang="hu-HU" sz="2400" dirty="0">
              <a:latin typeface="+mj-lt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1285874" y="1614299"/>
            <a:ext cx="7077075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hu-HU" sz="2000" dirty="0" smtClean="0">
                <a:latin typeface="Arial Narrow" panose="020B0606020202030204" pitchFamily="34" charset="0"/>
              </a:rPr>
              <a:t>a dinamikusan fejlődő, </a:t>
            </a:r>
            <a:r>
              <a:rPr lang="hu-HU" sz="2000" dirty="0">
                <a:latin typeface="Arial Narrow" panose="020B0606020202030204" pitchFamily="34" charset="0"/>
              </a:rPr>
              <a:t>teljesítményelvű </a:t>
            </a:r>
            <a:r>
              <a:rPr lang="hu-HU" sz="2000" b="1" dirty="0">
                <a:latin typeface="Arial Narrow" panose="020B0606020202030204" pitchFamily="34" charset="0"/>
              </a:rPr>
              <a:t>felsőoktatás</a:t>
            </a:r>
            <a:r>
              <a:rPr lang="hu-HU" sz="2000" dirty="0">
                <a:latin typeface="Arial Narrow" panose="020B0606020202030204" pitchFamily="34" charset="0"/>
              </a:rPr>
              <a:t>, valamint a </a:t>
            </a:r>
            <a:r>
              <a:rPr lang="hu-HU" sz="2000" dirty="0" err="1" smtClean="0">
                <a:latin typeface="Arial Narrow" panose="020B0606020202030204" pitchFamily="34" charset="0"/>
              </a:rPr>
              <a:t>hálózatosodó</a:t>
            </a:r>
            <a:r>
              <a:rPr lang="hu-HU" sz="2000" dirty="0" smtClean="0">
                <a:latin typeface="Arial Narrow" panose="020B0606020202030204" pitchFamily="34" charset="0"/>
              </a:rPr>
              <a:t> </a:t>
            </a:r>
            <a:r>
              <a:rPr lang="hu-HU" sz="2000" b="1" dirty="0">
                <a:latin typeface="Arial Narrow" panose="020B0606020202030204" pitchFamily="34" charset="0"/>
              </a:rPr>
              <a:t>tudományos </a:t>
            </a:r>
            <a:r>
              <a:rPr lang="hu-HU" sz="2000" b="1" dirty="0" smtClean="0">
                <a:latin typeface="Arial Narrow" panose="020B0606020202030204" pitchFamily="34" charset="0"/>
              </a:rPr>
              <a:t>intézményrendszer kulcsszereplői</a:t>
            </a:r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hu-HU" sz="2000" dirty="0">
                <a:latin typeface="Arial Narrow" panose="020B0606020202030204" pitchFamily="34" charset="0"/>
              </a:rPr>
              <a:t>digitális gyűjtemények építésével </a:t>
            </a:r>
            <a:r>
              <a:rPr lang="hu-HU" sz="2000" dirty="0" smtClean="0">
                <a:latin typeface="Arial Narrow" panose="020B0606020202030204" pitchFamily="34" charset="0"/>
              </a:rPr>
              <a:t>vezető </a:t>
            </a:r>
            <a:r>
              <a:rPr lang="hu-HU" sz="2000" dirty="0">
                <a:latin typeface="Arial Narrow" panose="020B0606020202030204" pitchFamily="34" charset="0"/>
              </a:rPr>
              <a:t>szerepet játszanak a </a:t>
            </a:r>
            <a:r>
              <a:rPr lang="hu-HU" sz="2000" b="1" dirty="0">
                <a:latin typeface="Arial Narrow" panose="020B0606020202030204" pitchFamily="34" charset="0"/>
              </a:rPr>
              <a:t>tudományos eredmények </a:t>
            </a:r>
            <a:r>
              <a:rPr lang="hu-HU" sz="2000" b="1" dirty="0" smtClean="0">
                <a:latin typeface="Arial Narrow" panose="020B0606020202030204" pitchFamily="34" charset="0"/>
              </a:rPr>
              <a:t>megőrzésében és </a:t>
            </a:r>
            <a:r>
              <a:rPr lang="hu-HU" sz="2000" b="1" dirty="0" err="1" smtClean="0">
                <a:latin typeface="Arial Narrow" panose="020B0606020202030204" pitchFamily="34" charset="0"/>
              </a:rPr>
              <a:t>disszeminációjában</a:t>
            </a:r>
            <a:endParaRPr lang="hu-HU" sz="2000" b="1" dirty="0" smtClean="0">
              <a:latin typeface="Arial Narrow" panose="020B0606020202030204" pitchFamily="34" charset="0"/>
            </a:endParaRPr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hu-HU" sz="2000" dirty="0">
                <a:latin typeface="Arial Narrow" panose="020B0606020202030204" pitchFamily="34" charset="0"/>
              </a:rPr>
              <a:t>az innovatív tudományos </a:t>
            </a:r>
            <a:r>
              <a:rPr lang="hu-HU" sz="2000" dirty="0" smtClean="0">
                <a:latin typeface="Arial Narrow" panose="020B0606020202030204" pitchFamily="34" charset="0"/>
              </a:rPr>
              <a:t>kommunikáció és </a:t>
            </a:r>
            <a:r>
              <a:rPr lang="hu-HU" sz="2000" dirty="0">
                <a:latin typeface="Arial Narrow" panose="020B0606020202030204" pitchFamily="34" charset="0"/>
              </a:rPr>
              <a:t>a nyitott tudomány </a:t>
            </a:r>
            <a:r>
              <a:rPr lang="hu-HU" sz="2000" dirty="0" smtClean="0">
                <a:latin typeface="Arial Narrow" panose="020B0606020202030204" pitchFamily="34" charset="0"/>
              </a:rPr>
              <a:t>támogatásával </a:t>
            </a:r>
            <a:r>
              <a:rPr lang="hu-HU" sz="2000" b="1" dirty="0" smtClean="0">
                <a:latin typeface="Arial Narrow" panose="020B0606020202030204" pitchFamily="34" charset="0"/>
              </a:rPr>
              <a:t>segítik </a:t>
            </a:r>
            <a:r>
              <a:rPr lang="hu-HU" sz="2000" b="1" dirty="0">
                <a:latin typeface="Arial Narrow" panose="020B0606020202030204" pitchFamily="34" charset="0"/>
              </a:rPr>
              <a:t>a magyar tudomány nemzetközi </a:t>
            </a:r>
            <a:r>
              <a:rPr lang="hu-HU" sz="2000" b="1" dirty="0" smtClean="0">
                <a:latin typeface="Arial Narrow" panose="020B0606020202030204" pitchFamily="34" charset="0"/>
              </a:rPr>
              <a:t>versenyképességét</a:t>
            </a:r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hu-HU" sz="2000" b="1" dirty="0">
                <a:latin typeface="Arial Narrow" panose="020B0606020202030204" pitchFamily="34" charset="0"/>
              </a:rPr>
              <a:t>a digitális készségek és szolgáltatások </a:t>
            </a:r>
            <a:r>
              <a:rPr lang="hu-HU" sz="2000" dirty="0">
                <a:latin typeface="Arial Narrow" panose="020B0606020202030204" pitchFamily="34" charset="0"/>
              </a:rPr>
              <a:t>fejlesztésének hálózati </a:t>
            </a:r>
            <a:r>
              <a:rPr lang="hu-HU" sz="2000" b="1" dirty="0" smtClean="0">
                <a:latin typeface="Arial Narrow" panose="020B0606020202030204" pitchFamily="34" charset="0"/>
              </a:rPr>
              <a:t>csomópontjai</a:t>
            </a:r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hu-HU" sz="2000" dirty="0" smtClean="0">
                <a:latin typeface="Arial Narrow" panose="020B0606020202030204" pitchFamily="34" charset="0"/>
              </a:rPr>
              <a:t>az átvihető készségeket fejlesztő képzési programjaikkal </a:t>
            </a:r>
            <a:r>
              <a:rPr lang="hu-HU" sz="2000" dirty="0">
                <a:latin typeface="Arial Narrow" panose="020B0606020202030204" pitchFamily="34" charset="0"/>
              </a:rPr>
              <a:t>és személyre szabott </a:t>
            </a:r>
            <a:r>
              <a:rPr lang="hu-HU" sz="2000" dirty="0" smtClean="0">
                <a:latin typeface="Arial Narrow" panose="020B0606020202030204" pitchFamily="34" charset="0"/>
              </a:rPr>
              <a:t>szolgáltatásaikkal </a:t>
            </a:r>
            <a:r>
              <a:rPr lang="hu-HU" sz="2000" b="1" dirty="0">
                <a:latin typeface="Arial Narrow" panose="020B0606020202030204" pitchFamily="34" charset="0"/>
              </a:rPr>
              <a:t>támogatják a </a:t>
            </a:r>
            <a:r>
              <a:rPr lang="hu-HU" sz="2000" b="1" dirty="0" smtClean="0">
                <a:latin typeface="Arial Narrow" panose="020B0606020202030204" pitchFamily="34" charset="0"/>
              </a:rPr>
              <a:t>tudásátadást és új </a:t>
            </a:r>
            <a:r>
              <a:rPr lang="hu-HU" sz="2000" b="1" dirty="0">
                <a:latin typeface="Arial Narrow" panose="020B0606020202030204" pitchFamily="34" charset="0"/>
              </a:rPr>
              <a:t>tudás </a:t>
            </a:r>
            <a:r>
              <a:rPr lang="hu-HU" sz="2000" b="1" dirty="0" smtClean="0">
                <a:latin typeface="Arial Narrow" panose="020B0606020202030204" pitchFamily="34" charset="0"/>
              </a:rPr>
              <a:t>létrehozását</a:t>
            </a:r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hu-HU" sz="2000" dirty="0" smtClean="0">
                <a:latin typeface="Arial Narrow" panose="020B0606020202030204" pitchFamily="34" charset="0"/>
              </a:rPr>
              <a:t>korszerűen felszerelt </a:t>
            </a:r>
            <a:r>
              <a:rPr lang="hu-HU" sz="2000" dirty="0">
                <a:latin typeface="Arial Narrow" panose="020B0606020202030204" pitchFamily="34" charset="0"/>
              </a:rPr>
              <a:t>tanulási és közösségi tereik révén </a:t>
            </a:r>
            <a:r>
              <a:rPr lang="hu-HU" sz="2000" b="1" dirty="0">
                <a:latin typeface="Arial Narrow" panose="020B0606020202030204" pitchFamily="34" charset="0"/>
              </a:rPr>
              <a:t>hozzájárulnak a hallgatói eredményességhez</a:t>
            </a:r>
            <a:r>
              <a:rPr lang="hu-HU" sz="2000" b="1" dirty="0" smtClean="0">
                <a:latin typeface="Arial Narrow" panose="020B0606020202030204" pitchFamily="34" charset="0"/>
              </a:rPr>
              <a:t>,</a:t>
            </a:r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hu-HU" sz="2000" dirty="0">
                <a:latin typeface="Arial Narrow" panose="020B0606020202030204" pitchFamily="34" charset="0"/>
              </a:rPr>
              <a:t>a nyomtatott és digitális nemzeti </a:t>
            </a:r>
            <a:r>
              <a:rPr lang="hu-HU" sz="2000" b="1" dirty="0">
                <a:latin typeface="Arial Narrow" panose="020B0606020202030204" pitchFamily="34" charset="0"/>
              </a:rPr>
              <a:t>kulturális örökség</a:t>
            </a:r>
            <a:r>
              <a:rPr lang="hu-HU" sz="2000" dirty="0">
                <a:latin typeface="Arial Narrow" panose="020B0606020202030204" pitchFamily="34" charset="0"/>
              </a:rPr>
              <a:t> hozzáférhetővé tételének és </a:t>
            </a:r>
            <a:r>
              <a:rPr lang="hu-HU" sz="2000" b="1" dirty="0">
                <a:latin typeface="Arial Narrow" panose="020B0606020202030204" pitchFamily="34" charset="0"/>
              </a:rPr>
              <a:t>megőrzésének </a:t>
            </a:r>
            <a:r>
              <a:rPr lang="hu-HU" sz="2000" b="1" dirty="0" smtClean="0">
                <a:latin typeface="Arial Narrow" panose="020B0606020202030204" pitchFamily="34" charset="0"/>
              </a:rPr>
              <a:t>kulcsszereplői</a:t>
            </a:r>
            <a:endParaRPr lang="hu-HU" sz="2000" b="1" dirty="0">
              <a:latin typeface="Arial Narrow" panose="020B0606020202030204" pitchFamily="34" charset="0"/>
            </a:endParaRPr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Ø"/>
            </a:pPr>
            <a:endParaRPr lang="hu-HU" dirty="0" smtClean="0">
              <a:latin typeface="+mj-lt"/>
            </a:endParaRPr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Ø"/>
            </a:pPr>
            <a:endParaRPr lang="hu-H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1178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362075" y="733425"/>
            <a:ext cx="7200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Erőforrás-elemzés kérdőíves felméréssel</a:t>
            </a:r>
            <a:endParaRPr lang="hu-HU" sz="28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1285875" y="1409700"/>
            <a:ext cx="7277100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hu-HU" sz="2400" b="1" dirty="0" smtClean="0">
                <a:latin typeface="Arial Narrow" panose="020B0606020202030204" pitchFamily="34" charset="0"/>
              </a:rPr>
              <a:t>Felügyelet, szervezet, funkciók</a:t>
            </a:r>
            <a:r>
              <a:rPr lang="hu-HU" sz="2400" dirty="0" smtClean="0">
                <a:latin typeface="Arial Narrow" panose="020B0606020202030204" pitchFamily="34" charset="0"/>
              </a:rPr>
              <a:t/>
            </a:r>
            <a:br>
              <a:rPr lang="hu-HU" sz="2400" dirty="0" smtClean="0">
                <a:latin typeface="Arial Narrow" panose="020B0606020202030204" pitchFamily="34" charset="0"/>
              </a:rPr>
            </a:br>
            <a:r>
              <a:rPr lang="hu-HU" sz="2000" dirty="0" smtClean="0">
                <a:latin typeface="Arial Narrow" panose="020B0606020202030204" pitchFamily="34" charset="0"/>
              </a:rPr>
              <a:t>munkáltatói-gazdálkodási: kancellár (79-93%), szakmai: rektor (25%), kancellár (25%), </a:t>
            </a:r>
            <a:r>
              <a:rPr lang="hu-HU" sz="2000" dirty="0" err="1" smtClean="0">
                <a:latin typeface="Arial Narrow" panose="020B0606020202030204" pitchFamily="34" charset="0"/>
              </a:rPr>
              <a:t>rektorhelyettes</a:t>
            </a:r>
            <a:r>
              <a:rPr lang="hu-HU" sz="2000" dirty="0" smtClean="0">
                <a:latin typeface="Arial Narrow" panose="020B0606020202030204" pitchFamily="34" charset="0"/>
              </a:rPr>
              <a:t> (39%), egyéb (11%)</a:t>
            </a:r>
            <a:br>
              <a:rPr lang="hu-HU" sz="2000" dirty="0" smtClean="0">
                <a:latin typeface="Arial Narrow" panose="020B0606020202030204" pitchFamily="34" charset="0"/>
              </a:rPr>
            </a:br>
            <a:r>
              <a:rPr lang="hu-HU" sz="2000" dirty="0" smtClean="0">
                <a:latin typeface="Arial Narrow" panose="020B0606020202030204" pitchFamily="34" charset="0"/>
              </a:rPr>
              <a:t>szervezeti megoldás: központi könyvtár ill. egyéb, független </a:t>
            </a:r>
            <a:r>
              <a:rPr lang="hu-HU" sz="2000" dirty="0" err="1" smtClean="0">
                <a:latin typeface="Arial Narrow" panose="020B0606020202030204" pitchFamily="34" charset="0"/>
              </a:rPr>
              <a:t>ellátóhelyek</a:t>
            </a:r>
            <a:r>
              <a:rPr lang="hu-HU" sz="2000" dirty="0">
                <a:latin typeface="Arial Narrow" panose="020B0606020202030204" pitchFamily="34" charset="0"/>
              </a:rPr>
              <a:t> </a:t>
            </a:r>
            <a:r>
              <a:rPr lang="hu-HU" sz="2000" dirty="0" smtClean="0">
                <a:latin typeface="Arial Narrow" panose="020B0606020202030204" pitchFamily="34" charset="0"/>
              </a:rPr>
              <a:t>(57%), koncepció - hatékonyság?</a:t>
            </a:r>
            <a:endParaRPr lang="hu-HU" sz="2400" dirty="0" smtClean="0">
              <a:latin typeface="Arial Narrow" panose="020B0606020202030204" pitchFamily="34" charset="0"/>
            </a:endParaRPr>
          </a:p>
          <a:p>
            <a:pPr marL="342900" indent="-342900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hu-HU" sz="2400" b="1" dirty="0">
                <a:latin typeface="Arial Narrow" panose="020B0606020202030204" pitchFamily="34" charset="0"/>
              </a:rPr>
              <a:t>Fizikai adottságok, munkahelyi </a:t>
            </a:r>
            <a:r>
              <a:rPr lang="hu-HU" sz="2400" b="1" dirty="0" smtClean="0">
                <a:latin typeface="Arial Narrow" panose="020B0606020202030204" pitchFamily="34" charset="0"/>
              </a:rPr>
              <a:t>létszám</a:t>
            </a:r>
            <a:r>
              <a:rPr lang="hu-HU" sz="2400" dirty="0" smtClean="0">
                <a:latin typeface="Arial Narrow" panose="020B0606020202030204" pitchFamily="34" charset="0"/>
              </a:rPr>
              <a:t/>
            </a:r>
            <a:br>
              <a:rPr lang="hu-HU" sz="2400" dirty="0" smtClean="0">
                <a:latin typeface="Arial Narrow" panose="020B0606020202030204" pitchFamily="34" charset="0"/>
              </a:rPr>
            </a:br>
            <a:r>
              <a:rPr lang="hu-HU" sz="2000" dirty="0" smtClean="0">
                <a:latin typeface="Arial Narrow" panose="020B0606020202030204" pitchFamily="34" charset="0"/>
              </a:rPr>
              <a:t>58% nem jó (felújításra szorul), létszám eltérő – további vizsgálat</a:t>
            </a:r>
            <a:endParaRPr lang="hu-HU" sz="2400" dirty="0" smtClean="0">
              <a:latin typeface="Arial Narrow" panose="020B0606020202030204" pitchFamily="34" charset="0"/>
            </a:endParaRPr>
          </a:p>
          <a:p>
            <a:pPr marL="342900" indent="-342900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hu-HU" sz="2400" b="1" dirty="0" smtClean="0">
                <a:latin typeface="Arial Narrow" panose="020B0606020202030204" pitchFamily="34" charset="0"/>
              </a:rPr>
              <a:t>Informatikai helyzet</a:t>
            </a:r>
            <a:r>
              <a:rPr lang="hu-HU" sz="2400" dirty="0" smtClean="0">
                <a:latin typeface="Arial Narrow" panose="020B0606020202030204" pitchFamily="34" charset="0"/>
              </a:rPr>
              <a:t/>
            </a:r>
            <a:br>
              <a:rPr lang="hu-HU" sz="2400" dirty="0" smtClean="0">
                <a:latin typeface="Arial Narrow" panose="020B0606020202030204" pitchFamily="34" charset="0"/>
              </a:rPr>
            </a:br>
            <a:r>
              <a:rPr lang="hu-HU" sz="2000" dirty="0" smtClean="0">
                <a:latin typeface="Arial Narrow" panose="020B0606020202030204" pitchFamily="34" charset="0"/>
              </a:rPr>
              <a:t>fejlesztendő, intézményi racionalizálási törekvések</a:t>
            </a:r>
            <a:endParaRPr lang="hu-HU" sz="2400" dirty="0" smtClean="0">
              <a:latin typeface="Arial Narrow" panose="020B0606020202030204" pitchFamily="34" charset="0"/>
            </a:endParaRPr>
          </a:p>
          <a:p>
            <a:pPr marL="342900" indent="-342900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hu-HU" sz="2400" b="1" dirty="0" smtClean="0">
                <a:latin typeface="Arial Narrow" panose="020B0606020202030204" pitchFamily="34" charset="0"/>
              </a:rPr>
              <a:t>Szolgáltatások</a:t>
            </a:r>
            <a:r>
              <a:rPr lang="hu-HU" sz="2400" dirty="0" smtClean="0">
                <a:latin typeface="Arial Narrow" panose="020B0606020202030204" pitchFamily="34" charset="0"/>
              </a:rPr>
              <a:t/>
            </a:r>
            <a:br>
              <a:rPr lang="hu-HU" sz="2400" dirty="0" smtClean="0">
                <a:latin typeface="Arial Narrow" panose="020B0606020202030204" pitchFamily="34" charset="0"/>
              </a:rPr>
            </a:br>
            <a:r>
              <a:rPr lang="hu-HU" sz="2000" dirty="0" smtClean="0">
                <a:latin typeface="Arial Narrow" panose="020B0606020202030204" pitchFamily="34" charset="0"/>
              </a:rPr>
              <a:t>korszerűsödő </a:t>
            </a:r>
            <a:endParaRPr lang="hu-HU" sz="2400" dirty="0" smtClean="0">
              <a:latin typeface="Arial Narrow" panose="020B0606020202030204" pitchFamily="34" charset="0"/>
            </a:endParaRPr>
          </a:p>
          <a:p>
            <a:pPr marL="342900" indent="-342900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hu-HU" sz="2400" b="1" dirty="0" smtClean="0">
                <a:latin typeface="Arial Narrow" panose="020B0606020202030204" pitchFamily="34" charset="0"/>
              </a:rPr>
              <a:t>Állomány</a:t>
            </a:r>
            <a:r>
              <a:rPr lang="hu-HU" sz="2400" dirty="0" smtClean="0">
                <a:latin typeface="Arial Narrow" panose="020B0606020202030204" pitchFamily="34" charset="0"/>
              </a:rPr>
              <a:t/>
            </a:r>
            <a:br>
              <a:rPr lang="hu-HU" sz="2400" dirty="0" smtClean="0">
                <a:latin typeface="Arial Narrow" panose="020B0606020202030204" pitchFamily="34" charset="0"/>
              </a:rPr>
            </a:br>
            <a:r>
              <a:rPr lang="hu-HU" sz="2000" dirty="0" smtClean="0">
                <a:latin typeface="Arial Narrow" panose="020B0606020202030204" pitchFamily="34" charset="0"/>
              </a:rPr>
              <a:t>e-források - EISZ, tankönyv-ellátás, e-könyvek</a:t>
            </a:r>
            <a:endParaRPr lang="hu-HU" sz="2400" dirty="0">
              <a:latin typeface="Arial Narrow" panose="020B0606020202030204" pitchFamily="34" charset="0"/>
            </a:endParaRPr>
          </a:p>
          <a:p>
            <a:pPr marL="342900" indent="-342900">
              <a:buClr>
                <a:srgbClr val="FFC000"/>
              </a:buClr>
              <a:buFont typeface="Wingdings" panose="05000000000000000000" pitchFamily="2" charset="2"/>
              <a:buChar char="Ø"/>
            </a:pPr>
            <a:endParaRPr lang="hu-HU" dirty="0">
              <a:latin typeface="+mj-lt"/>
            </a:endParaRPr>
          </a:p>
        </p:txBody>
      </p:sp>
      <p:sp>
        <p:nvSpPr>
          <p:cNvPr id="5" name="Hétágú csillag 4"/>
          <p:cNvSpPr/>
          <p:nvPr/>
        </p:nvSpPr>
        <p:spPr>
          <a:xfrm>
            <a:off x="3251200" y="4720492"/>
            <a:ext cx="457200" cy="461108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821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_4-3" id="{7A0FE2B0-E721-44C2-9695-B5FEAA718E90}" vid="{E9F525BE-8578-4812-841E-F3CD5854645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prez_4-3</Template>
  <TotalTime>1004</TotalTime>
  <Words>1044</Words>
  <Application>Microsoft Office PowerPoint</Application>
  <PresentationFormat>Diavetítés a képernyőre (4:3 oldalarány)</PresentationFormat>
  <Paragraphs>143</Paragraphs>
  <Slides>20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20</vt:i4>
      </vt:variant>
    </vt:vector>
  </HeadingPairs>
  <TitlesOfParts>
    <vt:vector size="26" baseType="lpstr">
      <vt:lpstr>Arial</vt:lpstr>
      <vt:lpstr>Arial Narrow</vt:lpstr>
      <vt:lpstr>Calibri</vt:lpstr>
      <vt:lpstr>Calibri Light</vt:lpstr>
      <vt:lpstr>Wingdings</vt:lpstr>
      <vt:lpstr>Office-téma</vt:lpstr>
      <vt:lpstr>Az egyetemi könyvtárak stratégiai fejlesztési irányai 2018-2023.  Kinek, miért, hogyan és kivel?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>Budapesti Corvinus Egyetem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Tudomány és oktatás a digitális korban A felsőoktatási könyvtárak stratégiai fejlesztési irányai 2018−2023 között</dc:title>
  <dc:creator>Nagy Zsuzsanna</dc:creator>
  <cp:lastModifiedBy>Nagy Zsuzsanna</cp:lastModifiedBy>
  <cp:revision>68</cp:revision>
  <dcterms:created xsi:type="dcterms:W3CDTF">2018-08-23T12:54:39Z</dcterms:created>
  <dcterms:modified xsi:type="dcterms:W3CDTF">2019-03-12T08:44:34Z</dcterms:modified>
</cp:coreProperties>
</file>